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5.xml" ContentType="application/vnd.openxmlformats-officedocument.presentationml.slide+xml"/>
  <Override PartName="/ppt/slides/slide9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slides/slide15.xml" ContentType="application/vnd.openxmlformats-officedocument.presentationml.slide+xml"/>
  <Override PartName="/ppt/slides/slide13.xml" ContentType="application/vnd.openxmlformats-officedocument.presentationml.slide+xml"/>
  <Override PartName="/ppt/slides/slide21.xml" ContentType="application/vnd.openxmlformats-officedocument.presentationml.slide+xml"/>
  <Override PartName="/ppt/slides/slide14.xml" ContentType="application/vnd.openxmlformats-officedocument.presentationml.slide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ppt/slides/slide22.xml" ContentType="application/vnd.openxmlformats-officedocument.presentationml.slide+xml"/>
  <Override PartName="/ppt/slides/slide33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s/slide1.xml" ContentType="application/vnd.openxmlformats-officedocument.presentationml.slide+xml"/>
  <Override PartName="/ppt/slides/slide23.xml" ContentType="application/vnd.openxmlformats-officedocument.presentationml.slide+xml"/>
  <Override PartName="/ppt/slides/slide29.xml" ContentType="application/vnd.openxmlformats-officedocument.presentationml.slide+xml"/>
  <Override PartName="/ppt/slides/slide32.xml" ContentType="application/vnd.openxmlformats-officedocument.presentationml.slide+xml"/>
  <Override PartName="/ppt/slides/slide24.xml" ContentType="application/vnd.openxmlformats-officedocument.presentationml.slide+xml"/>
  <Override PartName="/ppt/slides/slide28.xml" ContentType="application/vnd.openxmlformats-officedocument.presentationml.slide+xml"/>
  <Override PartName="/ppt/slides/slide30.xml" ContentType="application/vnd.openxmlformats-officedocument.presentationml.slide+xml"/>
  <Override PartName="/ppt/slides/slide8.xml" ContentType="application/vnd.openxmlformats-officedocument.presentationml.slide+xml"/>
  <Override PartName="/ppt/slides/slide31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master-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master-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59200"/>
            <a:ext cx="10972080" cy="108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p>
            <a:pPr indent="0" algn="ctr">
              <a:buNone/>
            </a:pP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609480" y="1520280"/>
            <a:ext cx="10972080" cy="376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p>
            <a:pPr indent="0" algn="ctr">
              <a:buNone/>
            </a:pP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59200"/>
            <a:ext cx="10972080" cy="108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ctr">
              <a:buNone/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09480" y="1520280"/>
            <a:ext cx="10972080" cy="3768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US" sz="2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5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6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0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1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2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6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7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8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2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7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8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3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4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9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0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5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6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8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2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3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5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7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1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1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4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5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7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8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9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0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1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2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3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4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9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0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1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2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3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57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0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1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8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9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5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6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7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8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9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0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1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2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3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4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5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6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7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8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9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90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91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92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93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4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95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96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97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98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99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0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1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2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3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4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5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6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7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8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9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0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1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2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3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4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5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6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7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8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9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0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1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2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3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4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5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6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7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8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9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0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1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2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3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4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5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6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7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8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9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0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1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2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3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4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5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6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7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8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9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0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1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2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3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4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5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6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7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8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9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0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1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2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3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4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5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6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7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8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9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0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1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2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3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4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5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6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7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8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9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0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1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2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3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4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5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6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7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8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9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0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1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2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3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4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5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6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7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8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9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0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1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2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3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4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5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6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7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8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9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0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1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2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3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4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5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6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7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8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9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0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1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2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3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4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5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6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7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8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9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0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1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2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3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4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5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6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7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8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9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0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1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2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3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4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5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6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7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8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9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0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1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2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3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4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5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6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7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8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9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0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1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2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3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4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5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6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7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8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9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0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1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2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73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4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5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6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7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8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9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0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1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2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3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4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5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6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7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8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9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0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1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2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3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4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5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6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7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8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9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0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1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2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3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4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5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6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7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8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9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0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1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2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3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4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5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6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7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8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9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0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1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2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3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4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5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6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7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8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9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0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1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2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3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4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5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6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7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8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9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0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1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2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3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4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5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6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7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8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9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0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1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2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3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4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5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6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7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8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9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0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1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2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3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4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5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6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7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8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9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0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1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2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3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4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5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6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7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8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9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0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1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2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3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4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5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6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7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8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9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0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1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2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3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4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5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6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7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8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9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0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1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2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3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4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5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6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7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8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9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0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1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2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3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4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5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6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7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8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9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0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1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2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3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4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5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6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7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8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9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0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1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2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3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4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5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6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7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8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9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0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1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2" name=""/>
          <p:cNvSpPr/>
          <p:nvPr/>
        </p:nvSpPr>
        <p:spPr>
          <a:xfrm>
            <a:off x="914040" y="2076120"/>
            <a:ext cx="48960" cy="48960"/>
          </a:xfrm>
          <a:custGeom>
            <a:avLst/>
            <a:gdLst/>
            <a:ahLst/>
            <a:rect l="0" t="0" r="r" b="b"/>
            <a:pathLst>
              <a:path w="136" h="136">
                <a:moveTo>
                  <a:pt x="0" y="136"/>
                </a:moveTo>
                <a:lnTo>
                  <a:pt x="136" y="0"/>
                </a:lnTo>
                <a:lnTo>
                  <a:pt x="0" y="0"/>
                </a:lnTo>
                <a:lnTo>
                  <a:pt x="0" y="136"/>
                </a:lnTo>
                <a:close/>
              </a:path>
            </a:pathLst>
          </a:custGeom>
          <a:solidFill>
            <a:srgbClr val="F6F6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43" name=""/>
          <p:cNvSpPr/>
          <p:nvPr/>
        </p:nvSpPr>
        <p:spPr>
          <a:xfrm>
            <a:off x="914040" y="2076120"/>
            <a:ext cx="97200" cy="97200"/>
          </a:xfrm>
          <a:custGeom>
            <a:avLst/>
            <a:gdLst/>
            <a:ahLst/>
            <a:rect l="0" t="0" r="r" b="b"/>
            <a:pathLst>
              <a:path w="270" h="270">
                <a:moveTo>
                  <a:pt x="136" y="0"/>
                </a:moveTo>
                <a:lnTo>
                  <a:pt x="0" y="135"/>
                </a:lnTo>
                <a:lnTo>
                  <a:pt x="0" y="270"/>
                </a:lnTo>
                <a:lnTo>
                  <a:pt x="270" y="0"/>
                </a:lnTo>
                <a:lnTo>
                  <a:pt x="136" y="0"/>
                </a:lnTo>
                <a:close/>
              </a:path>
            </a:pathLst>
          </a:custGeom>
          <a:solidFill>
            <a:srgbClr val="F5F6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44" name=""/>
          <p:cNvSpPr/>
          <p:nvPr/>
        </p:nvSpPr>
        <p:spPr>
          <a:xfrm>
            <a:off x="914040" y="2076120"/>
            <a:ext cx="145800" cy="145440"/>
          </a:xfrm>
          <a:custGeom>
            <a:avLst/>
            <a:gdLst/>
            <a:ahLst/>
            <a:rect l="0" t="0" r="r" b="b"/>
            <a:pathLst>
              <a:path w="405" h="404">
                <a:moveTo>
                  <a:pt x="270" y="0"/>
                </a:moveTo>
                <a:lnTo>
                  <a:pt x="0" y="270"/>
                </a:lnTo>
                <a:lnTo>
                  <a:pt x="0" y="404"/>
                </a:lnTo>
                <a:lnTo>
                  <a:pt x="405" y="0"/>
                </a:lnTo>
                <a:lnTo>
                  <a:pt x="270" y="0"/>
                </a:lnTo>
                <a:close/>
              </a:path>
            </a:pathLst>
          </a:custGeom>
          <a:solidFill>
            <a:srgbClr val="F5F5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45" name=""/>
          <p:cNvSpPr/>
          <p:nvPr/>
        </p:nvSpPr>
        <p:spPr>
          <a:xfrm>
            <a:off x="914040" y="2076120"/>
            <a:ext cx="194040" cy="194040"/>
          </a:xfrm>
          <a:custGeom>
            <a:avLst/>
            <a:gdLst/>
            <a:ahLst/>
            <a:rect l="0" t="0" r="r" b="b"/>
            <a:pathLst>
              <a:path w="539" h="539">
                <a:moveTo>
                  <a:pt x="404" y="0"/>
                </a:moveTo>
                <a:lnTo>
                  <a:pt x="0" y="403"/>
                </a:lnTo>
                <a:lnTo>
                  <a:pt x="0" y="539"/>
                </a:lnTo>
                <a:lnTo>
                  <a:pt x="539" y="0"/>
                </a:lnTo>
                <a:lnTo>
                  <a:pt x="404" y="0"/>
                </a:lnTo>
                <a:close/>
              </a:path>
            </a:pathLst>
          </a:custGeom>
          <a:solidFill>
            <a:srgbClr val="F4F5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46" name=""/>
          <p:cNvSpPr/>
          <p:nvPr/>
        </p:nvSpPr>
        <p:spPr>
          <a:xfrm>
            <a:off x="914040" y="2076120"/>
            <a:ext cx="242280" cy="242280"/>
          </a:xfrm>
          <a:custGeom>
            <a:avLst/>
            <a:gdLst/>
            <a:ahLst/>
            <a:rect l="0" t="0" r="r" b="b"/>
            <a:pathLst>
              <a:path w="673" h="673">
                <a:moveTo>
                  <a:pt x="539" y="0"/>
                </a:moveTo>
                <a:lnTo>
                  <a:pt x="0" y="538"/>
                </a:lnTo>
                <a:lnTo>
                  <a:pt x="0" y="673"/>
                </a:lnTo>
                <a:lnTo>
                  <a:pt x="673" y="0"/>
                </a:lnTo>
                <a:lnTo>
                  <a:pt x="539" y="0"/>
                </a:lnTo>
                <a:close/>
              </a:path>
            </a:pathLst>
          </a:custGeom>
          <a:solidFill>
            <a:srgbClr val="F4F4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47" name=""/>
          <p:cNvSpPr/>
          <p:nvPr/>
        </p:nvSpPr>
        <p:spPr>
          <a:xfrm>
            <a:off x="914040" y="2076120"/>
            <a:ext cx="290880" cy="290880"/>
          </a:xfrm>
          <a:custGeom>
            <a:avLst/>
            <a:gdLst/>
            <a:ahLst/>
            <a:rect l="0" t="0" r="r" b="b"/>
            <a:pathLst>
              <a:path w="808" h="808">
                <a:moveTo>
                  <a:pt x="673" y="0"/>
                </a:moveTo>
                <a:lnTo>
                  <a:pt x="0" y="673"/>
                </a:lnTo>
                <a:lnTo>
                  <a:pt x="0" y="808"/>
                </a:lnTo>
                <a:lnTo>
                  <a:pt x="808" y="0"/>
                </a:lnTo>
                <a:lnTo>
                  <a:pt x="673" y="0"/>
                </a:lnTo>
                <a:close/>
              </a:path>
            </a:pathLst>
          </a:custGeom>
          <a:solidFill>
            <a:srgbClr val="F3F3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48" name=""/>
          <p:cNvSpPr/>
          <p:nvPr/>
        </p:nvSpPr>
        <p:spPr>
          <a:xfrm>
            <a:off x="914040" y="2076120"/>
            <a:ext cx="339120" cy="339120"/>
          </a:xfrm>
          <a:custGeom>
            <a:avLst/>
            <a:gdLst/>
            <a:ahLst/>
            <a:rect l="0" t="0" r="r" b="b"/>
            <a:pathLst>
              <a:path w="942" h="942">
                <a:moveTo>
                  <a:pt x="808" y="0"/>
                </a:moveTo>
                <a:lnTo>
                  <a:pt x="0" y="808"/>
                </a:lnTo>
                <a:lnTo>
                  <a:pt x="0" y="942"/>
                </a:lnTo>
                <a:lnTo>
                  <a:pt x="942" y="0"/>
                </a:lnTo>
                <a:lnTo>
                  <a:pt x="808" y="0"/>
                </a:lnTo>
                <a:close/>
              </a:path>
            </a:pathLst>
          </a:custGeom>
          <a:solidFill>
            <a:srgbClr val="F3F3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49" name=""/>
          <p:cNvSpPr/>
          <p:nvPr/>
        </p:nvSpPr>
        <p:spPr>
          <a:xfrm>
            <a:off x="914040" y="2076120"/>
            <a:ext cx="387360" cy="387360"/>
          </a:xfrm>
          <a:custGeom>
            <a:avLst/>
            <a:gdLst/>
            <a:ahLst/>
            <a:rect l="0" t="0" r="r" b="b"/>
            <a:pathLst>
              <a:path w="1076" h="1076">
                <a:moveTo>
                  <a:pt x="942" y="0"/>
                </a:moveTo>
                <a:lnTo>
                  <a:pt x="0" y="942"/>
                </a:lnTo>
                <a:lnTo>
                  <a:pt x="0" y="1076"/>
                </a:lnTo>
                <a:lnTo>
                  <a:pt x="1076" y="0"/>
                </a:lnTo>
                <a:lnTo>
                  <a:pt x="942" y="0"/>
                </a:lnTo>
                <a:close/>
              </a:path>
            </a:pathLst>
          </a:custGeom>
          <a:solidFill>
            <a:srgbClr val="F2F2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0" name=""/>
          <p:cNvSpPr/>
          <p:nvPr/>
        </p:nvSpPr>
        <p:spPr>
          <a:xfrm>
            <a:off x="914040" y="2076120"/>
            <a:ext cx="435960" cy="435960"/>
          </a:xfrm>
          <a:custGeom>
            <a:avLst/>
            <a:gdLst/>
            <a:ahLst/>
            <a:rect l="0" t="0" r="r" b="b"/>
            <a:pathLst>
              <a:path w="1211" h="1211">
                <a:moveTo>
                  <a:pt x="1076" y="0"/>
                </a:moveTo>
                <a:lnTo>
                  <a:pt x="0" y="1076"/>
                </a:lnTo>
                <a:lnTo>
                  <a:pt x="0" y="1211"/>
                </a:lnTo>
                <a:lnTo>
                  <a:pt x="1211" y="0"/>
                </a:lnTo>
                <a:lnTo>
                  <a:pt x="1076" y="0"/>
                </a:lnTo>
                <a:close/>
              </a:path>
            </a:pathLst>
          </a:custGeom>
          <a:solidFill>
            <a:srgbClr val="F2F2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1" name=""/>
          <p:cNvSpPr/>
          <p:nvPr/>
        </p:nvSpPr>
        <p:spPr>
          <a:xfrm>
            <a:off x="914040" y="2076120"/>
            <a:ext cx="484200" cy="484200"/>
          </a:xfrm>
          <a:custGeom>
            <a:avLst/>
            <a:gdLst/>
            <a:ahLst/>
            <a:rect l="0" t="0" r="r" b="b"/>
            <a:pathLst>
              <a:path w="1345" h="1345">
                <a:moveTo>
                  <a:pt x="1211" y="0"/>
                </a:moveTo>
                <a:lnTo>
                  <a:pt x="0" y="1211"/>
                </a:lnTo>
                <a:lnTo>
                  <a:pt x="0" y="1345"/>
                </a:lnTo>
                <a:lnTo>
                  <a:pt x="1345" y="0"/>
                </a:lnTo>
                <a:lnTo>
                  <a:pt x="1211" y="0"/>
                </a:lnTo>
                <a:close/>
              </a:path>
            </a:pathLst>
          </a:custGeom>
          <a:solidFill>
            <a:srgbClr val="F1F1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2" name=""/>
          <p:cNvSpPr/>
          <p:nvPr/>
        </p:nvSpPr>
        <p:spPr>
          <a:xfrm>
            <a:off x="914040" y="2076120"/>
            <a:ext cx="532440" cy="532440"/>
          </a:xfrm>
          <a:custGeom>
            <a:avLst/>
            <a:gdLst/>
            <a:ahLst/>
            <a:rect l="0" t="0" r="r" b="b"/>
            <a:pathLst>
              <a:path w="1479" h="1479">
                <a:moveTo>
                  <a:pt x="1345" y="0"/>
                </a:moveTo>
                <a:lnTo>
                  <a:pt x="0" y="1345"/>
                </a:lnTo>
                <a:lnTo>
                  <a:pt x="0" y="1479"/>
                </a:lnTo>
                <a:lnTo>
                  <a:pt x="1479" y="0"/>
                </a:lnTo>
                <a:lnTo>
                  <a:pt x="1345" y="0"/>
                </a:lnTo>
                <a:close/>
              </a:path>
            </a:pathLst>
          </a:custGeom>
          <a:solidFill>
            <a:srgbClr val="F1F0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3" name=""/>
          <p:cNvSpPr/>
          <p:nvPr/>
        </p:nvSpPr>
        <p:spPr>
          <a:xfrm>
            <a:off x="914040" y="2076120"/>
            <a:ext cx="581040" cy="581040"/>
          </a:xfrm>
          <a:custGeom>
            <a:avLst/>
            <a:gdLst/>
            <a:ahLst/>
            <a:rect l="0" t="0" r="r" b="b"/>
            <a:pathLst>
              <a:path w="1614" h="1614">
                <a:moveTo>
                  <a:pt x="1478" y="0"/>
                </a:moveTo>
                <a:lnTo>
                  <a:pt x="0" y="1478"/>
                </a:lnTo>
                <a:lnTo>
                  <a:pt x="0" y="1614"/>
                </a:lnTo>
                <a:lnTo>
                  <a:pt x="1614" y="0"/>
                </a:lnTo>
                <a:lnTo>
                  <a:pt x="1478" y="0"/>
                </a:lnTo>
                <a:close/>
              </a:path>
            </a:pathLst>
          </a:custGeom>
          <a:solidFill>
            <a:srgbClr val="F0F0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4" name=""/>
          <p:cNvSpPr/>
          <p:nvPr/>
        </p:nvSpPr>
        <p:spPr>
          <a:xfrm>
            <a:off x="914040" y="2076120"/>
            <a:ext cx="629280" cy="629280"/>
          </a:xfrm>
          <a:custGeom>
            <a:avLst/>
            <a:gdLst/>
            <a:ahLst/>
            <a:rect l="0" t="0" r="r" b="b"/>
            <a:pathLst>
              <a:path w="1748" h="1748">
                <a:moveTo>
                  <a:pt x="1614" y="0"/>
                </a:moveTo>
                <a:lnTo>
                  <a:pt x="0" y="1614"/>
                </a:lnTo>
                <a:lnTo>
                  <a:pt x="0" y="1748"/>
                </a:lnTo>
                <a:lnTo>
                  <a:pt x="1748" y="0"/>
                </a:lnTo>
                <a:lnTo>
                  <a:pt x="1614" y="0"/>
                </a:lnTo>
                <a:close/>
              </a:path>
            </a:pathLst>
          </a:custGeom>
          <a:solidFill>
            <a:srgbClr val="F0EF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5" name=""/>
          <p:cNvSpPr/>
          <p:nvPr/>
        </p:nvSpPr>
        <p:spPr>
          <a:xfrm>
            <a:off x="914040" y="2076120"/>
            <a:ext cx="677880" cy="677520"/>
          </a:xfrm>
          <a:custGeom>
            <a:avLst/>
            <a:gdLst/>
            <a:ahLst/>
            <a:rect l="0" t="0" r="r" b="b"/>
            <a:pathLst>
              <a:path w="1883" h="1882">
                <a:moveTo>
                  <a:pt x="1748" y="0"/>
                </a:moveTo>
                <a:lnTo>
                  <a:pt x="0" y="1748"/>
                </a:lnTo>
                <a:lnTo>
                  <a:pt x="0" y="1882"/>
                </a:lnTo>
                <a:lnTo>
                  <a:pt x="1883" y="0"/>
                </a:lnTo>
                <a:lnTo>
                  <a:pt x="1748" y="0"/>
                </a:lnTo>
                <a:close/>
              </a:path>
            </a:pathLst>
          </a:custGeom>
          <a:solidFill>
            <a:srgbClr val="EFEF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6" name=""/>
          <p:cNvSpPr/>
          <p:nvPr/>
        </p:nvSpPr>
        <p:spPr>
          <a:xfrm>
            <a:off x="914040" y="2076120"/>
            <a:ext cx="726120" cy="726120"/>
          </a:xfrm>
          <a:custGeom>
            <a:avLst/>
            <a:gdLst/>
            <a:ahLst/>
            <a:rect l="0" t="0" r="r" b="b"/>
            <a:pathLst>
              <a:path w="2017" h="2017">
                <a:moveTo>
                  <a:pt x="1883" y="0"/>
                </a:moveTo>
                <a:lnTo>
                  <a:pt x="0" y="1882"/>
                </a:lnTo>
                <a:lnTo>
                  <a:pt x="0" y="2017"/>
                </a:lnTo>
                <a:lnTo>
                  <a:pt x="2017" y="0"/>
                </a:lnTo>
                <a:lnTo>
                  <a:pt x="1883" y="0"/>
                </a:lnTo>
                <a:close/>
              </a:path>
            </a:pathLst>
          </a:custGeom>
          <a:solidFill>
            <a:srgbClr val="EFEE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7" name=""/>
          <p:cNvSpPr/>
          <p:nvPr/>
        </p:nvSpPr>
        <p:spPr>
          <a:xfrm>
            <a:off x="914040" y="2076120"/>
            <a:ext cx="774360" cy="774360"/>
          </a:xfrm>
          <a:custGeom>
            <a:avLst/>
            <a:gdLst/>
            <a:ahLst/>
            <a:rect l="0" t="0" r="r" b="b"/>
            <a:pathLst>
              <a:path w="2151" h="2151">
                <a:moveTo>
                  <a:pt x="2017" y="0"/>
                </a:moveTo>
                <a:lnTo>
                  <a:pt x="0" y="2017"/>
                </a:lnTo>
                <a:lnTo>
                  <a:pt x="0" y="2151"/>
                </a:lnTo>
                <a:lnTo>
                  <a:pt x="2151" y="0"/>
                </a:lnTo>
                <a:lnTo>
                  <a:pt x="2017" y="0"/>
                </a:lnTo>
                <a:close/>
              </a:path>
            </a:pathLst>
          </a:custGeom>
          <a:solidFill>
            <a:srgbClr val="EEED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8" name=""/>
          <p:cNvSpPr/>
          <p:nvPr/>
        </p:nvSpPr>
        <p:spPr>
          <a:xfrm>
            <a:off x="914040" y="2076120"/>
            <a:ext cx="822960" cy="822960"/>
          </a:xfrm>
          <a:custGeom>
            <a:avLst/>
            <a:gdLst/>
            <a:ahLst/>
            <a:rect l="0" t="0" r="r" b="b"/>
            <a:pathLst>
              <a:path w="2286" h="2286">
                <a:moveTo>
                  <a:pt x="2151" y="0"/>
                </a:moveTo>
                <a:lnTo>
                  <a:pt x="0" y="2150"/>
                </a:lnTo>
                <a:lnTo>
                  <a:pt x="0" y="2286"/>
                </a:lnTo>
                <a:lnTo>
                  <a:pt x="2286" y="0"/>
                </a:lnTo>
                <a:lnTo>
                  <a:pt x="2151" y="0"/>
                </a:lnTo>
                <a:close/>
              </a:path>
            </a:pathLst>
          </a:custGeom>
          <a:solidFill>
            <a:srgbClr val="EEED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59" name=""/>
          <p:cNvSpPr/>
          <p:nvPr/>
        </p:nvSpPr>
        <p:spPr>
          <a:xfrm>
            <a:off x="914040" y="2076120"/>
            <a:ext cx="871200" cy="871200"/>
          </a:xfrm>
          <a:custGeom>
            <a:avLst/>
            <a:gdLst/>
            <a:ahLst/>
            <a:rect l="0" t="0" r="r" b="b"/>
            <a:pathLst>
              <a:path w="2420" h="2420">
                <a:moveTo>
                  <a:pt x="2286" y="0"/>
                </a:moveTo>
                <a:lnTo>
                  <a:pt x="0" y="2286"/>
                </a:lnTo>
                <a:lnTo>
                  <a:pt x="0" y="2420"/>
                </a:lnTo>
                <a:lnTo>
                  <a:pt x="2420" y="0"/>
                </a:lnTo>
                <a:lnTo>
                  <a:pt x="2286" y="0"/>
                </a:lnTo>
                <a:close/>
              </a:path>
            </a:pathLst>
          </a:custGeom>
          <a:solidFill>
            <a:srgbClr val="EDEC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0" name=""/>
          <p:cNvSpPr/>
          <p:nvPr/>
        </p:nvSpPr>
        <p:spPr>
          <a:xfrm>
            <a:off x="914040" y="2076120"/>
            <a:ext cx="919440" cy="919440"/>
          </a:xfrm>
          <a:custGeom>
            <a:avLst/>
            <a:gdLst/>
            <a:ahLst/>
            <a:rect l="0" t="0" r="r" b="b"/>
            <a:pathLst>
              <a:path w="2554" h="2554">
                <a:moveTo>
                  <a:pt x="2420" y="0"/>
                </a:moveTo>
                <a:lnTo>
                  <a:pt x="0" y="2420"/>
                </a:lnTo>
                <a:lnTo>
                  <a:pt x="0" y="2554"/>
                </a:lnTo>
                <a:lnTo>
                  <a:pt x="2554" y="0"/>
                </a:lnTo>
                <a:lnTo>
                  <a:pt x="2420" y="0"/>
                </a:lnTo>
                <a:close/>
              </a:path>
            </a:pathLst>
          </a:custGeom>
          <a:solidFill>
            <a:srgbClr val="EDEB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1" name=""/>
          <p:cNvSpPr/>
          <p:nvPr/>
        </p:nvSpPr>
        <p:spPr>
          <a:xfrm>
            <a:off x="914040" y="2076120"/>
            <a:ext cx="968040" cy="968040"/>
          </a:xfrm>
          <a:custGeom>
            <a:avLst/>
            <a:gdLst/>
            <a:ahLst/>
            <a:rect l="0" t="0" r="r" b="b"/>
            <a:pathLst>
              <a:path w="2689" h="2689">
                <a:moveTo>
                  <a:pt x="2554" y="0"/>
                </a:moveTo>
                <a:lnTo>
                  <a:pt x="0" y="2554"/>
                </a:lnTo>
                <a:lnTo>
                  <a:pt x="0" y="2689"/>
                </a:lnTo>
                <a:lnTo>
                  <a:pt x="2689" y="0"/>
                </a:lnTo>
                <a:lnTo>
                  <a:pt x="2554" y="0"/>
                </a:lnTo>
                <a:close/>
              </a:path>
            </a:pathLst>
          </a:custGeom>
          <a:solidFill>
            <a:srgbClr val="ECEB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2" name=""/>
          <p:cNvSpPr/>
          <p:nvPr/>
        </p:nvSpPr>
        <p:spPr>
          <a:xfrm>
            <a:off x="914040" y="2076120"/>
            <a:ext cx="1016280" cy="1016280"/>
          </a:xfrm>
          <a:custGeom>
            <a:avLst/>
            <a:gdLst/>
            <a:ahLst/>
            <a:rect l="0" t="0" r="r" b="b"/>
            <a:pathLst>
              <a:path w="2823" h="2823">
                <a:moveTo>
                  <a:pt x="2689" y="0"/>
                </a:moveTo>
                <a:lnTo>
                  <a:pt x="0" y="2689"/>
                </a:lnTo>
                <a:lnTo>
                  <a:pt x="0" y="2823"/>
                </a:lnTo>
                <a:lnTo>
                  <a:pt x="2823" y="0"/>
                </a:lnTo>
                <a:lnTo>
                  <a:pt x="2689" y="0"/>
                </a:lnTo>
                <a:close/>
              </a:path>
            </a:pathLst>
          </a:custGeom>
          <a:solidFill>
            <a:srgbClr val="ECEA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3" name=""/>
          <p:cNvSpPr/>
          <p:nvPr/>
        </p:nvSpPr>
        <p:spPr>
          <a:xfrm>
            <a:off x="914040" y="2076120"/>
            <a:ext cx="1064520" cy="1064520"/>
          </a:xfrm>
          <a:custGeom>
            <a:avLst/>
            <a:gdLst/>
            <a:ahLst/>
            <a:rect l="0" t="0" r="r" b="b"/>
            <a:pathLst>
              <a:path w="2957" h="2957">
                <a:moveTo>
                  <a:pt x="2823" y="0"/>
                </a:moveTo>
                <a:lnTo>
                  <a:pt x="0" y="2823"/>
                </a:lnTo>
                <a:lnTo>
                  <a:pt x="0" y="2957"/>
                </a:lnTo>
                <a:lnTo>
                  <a:pt x="2957" y="0"/>
                </a:lnTo>
                <a:lnTo>
                  <a:pt x="2823" y="0"/>
                </a:lnTo>
                <a:close/>
              </a:path>
            </a:pathLst>
          </a:custGeom>
          <a:solidFill>
            <a:srgbClr val="ECEA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4" name=""/>
          <p:cNvSpPr/>
          <p:nvPr/>
        </p:nvSpPr>
        <p:spPr>
          <a:xfrm>
            <a:off x="914040" y="2076120"/>
            <a:ext cx="1113120" cy="1113120"/>
          </a:xfrm>
          <a:custGeom>
            <a:avLst/>
            <a:gdLst/>
            <a:ahLst/>
            <a:rect l="0" t="0" r="r" b="b"/>
            <a:pathLst>
              <a:path w="3092" h="3092">
                <a:moveTo>
                  <a:pt x="2957" y="0"/>
                </a:moveTo>
                <a:lnTo>
                  <a:pt x="0" y="2957"/>
                </a:lnTo>
                <a:lnTo>
                  <a:pt x="0" y="3092"/>
                </a:lnTo>
                <a:lnTo>
                  <a:pt x="3092" y="0"/>
                </a:lnTo>
                <a:lnTo>
                  <a:pt x="2957" y="0"/>
                </a:lnTo>
                <a:close/>
              </a:path>
            </a:pathLst>
          </a:custGeom>
          <a:solidFill>
            <a:srgbClr val="EBE9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5" name=""/>
          <p:cNvSpPr/>
          <p:nvPr/>
        </p:nvSpPr>
        <p:spPr>
          <a:xfrm>
            <a:off x="914040" y="2076120"/>
            <a:ext cx="1161360" cy="1161360"/>
          </a:xfrm>
          <a:custGeom>
            <a:avLst/>
            <a:gdLst/>
            <a:ahLst/>
            <a:rect l="0" t="0" r="r" b="b"/>
            <a:pathLst>
              <a:path w="3226" h="3226">
                <a:moveTo>
                  <a:pt x="3092" y="0"/>
                </a:moveTo>
                <a:lnTo>
                  <a:pt x="0" y="3092"/>
                </a:lnTo>
                <a:lnTo>
                  <a:pt x="0" y="3226"/>
                </a:lnTo>
                <a:lnTo>
                  <a:pt x="3226" y="0"/>
                </a:lnTo>
                <a:lnTo>
                  <a:pt x="3092" y="0"/>
                </a:lnTo>
                <a:close/>
              </a:path>
            </a:pathLst>
          </a:custGeom>
          <a:solidFill>
            <a:srgbClr val="EBE8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6" name=""/>
          <p:cNvSpPr/>
          <p:nvPr/>
        </p:nvSpPr>
        <p:spPr>
          <a:xfrm>
            <a:off x="914040" y="2076120"/>
            <a:ext cx="1209600" cy="1209600"/>
          </a:xfrm>
          <a:custGeom>
            <a:avLst/>
            <a:gdLst/>
            <a:ahLst/>
            <a:rect l="0" t="0" r="r" b="b"/>
            <a:pathLst>
              <a:path w="3360" h="3360">
                <a:moveTo>
                  <a:pt x="3226" y="0"/>
                </a:moveTo>
                <a:lnTo>
                  <a:pt x="0" y="3226"/>
                </a:lnTo>
                <a:lnTo>
                  <a:pt x="0" y="3360"/>
                </a:lnTo>
                <a:lnTo>
                  <a:pt x="3360" y="0"/>
                </a:lnTo>
                <a:lnTo>
                  <a:pt x="3226" y="0"/>
                </a:lnTo>
                <a:close/>
              </a:path>
            </a:pathLst>
          </a:custGeom>
          <a:solidFill>
            <a:srgbClr val="EAE8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7" name=""/>
          <p:cNvSpPr/>
          <p:nvPr/>
        </p:nvSpPr>
        <p:spPr>
          <a:xfrm>
            <a:off x="914040" y="2076120"/>
            <a:ext cx="1258200" cy="1258200"/>
          </a:xfrm>
          <a:custGeom>
            <a:avLst/>
            <a:gdLst/>
            <a:ahLst/>
            <a:rect l="0" t="0" r="r" b="b"/>
            <a:pathLst>
              <a:path w="3495" h="3495">
                <a:moveTo>
                  <a:pt x="3360" y="0"/>
                </a:moveTo>
                <a:lnTo>
                  <a:pt x="0" y="3360"/>
                </a:lnTo>
                <a:lnTo>
                  <a:pt x="0" y="3495"/>
                </a:lnTo>
                <a:lnTo>
                  <a:pt x="3495" y="0"/>
                </a:lnTo>
                <a:lnTo>
                  <a:pt x="3360" y="0"/>
                </a:lnTo>
                <a:close/>
              </a:path>
            </a:pathLst>
          </a:custGeom>
          <a:solidFill>
            <a:srgbClr val="EAE7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8" name=""/>
          <p:cNvSpPr/>
          <p:nvPr/>
        </p:nvSpPr>
        <p:spPr>
          <a:xfrm>
            <a:off x="914040" y="2076120"/>
            <a:ext cx="1306440" cy="1306440"/>
          </a:xfrm>
          <a:custGeom>
            <a:avLst/>
            <a:gdLst/>
            <a:ahLst/>
            <a:rect l="0" t="0" r="r" b="b"/>
            <a:pathLst>
              <a:path w="3629" h="3629">
                <a:moveTo>
                  <a:pt x="3495" y="0"/>
                </a:moveTo>
                <a:lnTo>
                  <a:pt x="0" y="3495"/>
                </a:lnTo>
                <a:lnTo>
                  <a:pt x="0" y="3629"/>
                </a:lnTo>
                <a:lnTo>
                  <a:pt x="3629" y="0"/>
                </a:lnTo>
                <a:lnTo>
                  <a:pt x="3495" y="0"/>
                </a:lnTo>
                <a:close/>
              </a:path>
            </a:pathLst>
          </a:custGeom>
          <a:solidFill>
            <a:srgbClr val="E9E7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9" name=""/>
          <p:cNvSpPr/>
          <p:nvPr/>
        </p:nvSpPr>
        <p:spPr>
          <a:xfrm>
            <a:off x="914040" y="2076120"/>
            <a:ext cx="1355040" cy="1354680"/>
          </a:xfrm>
          <a:custGeom>
            <a:avLst/>
            <a:gdLst/>
            <a:ahLst/>
            <a:rect l="0" t="0" r="r" b="b"/>
            <a:pathLst>
              <a:path w="3764" h="3763">
                <a:moveTo>
                  <a:pt x="3629" y="0"/>
                </a:moveTo>
                <a:lnTo>
                  <a:pt x="0" y="3628"/>
                </a:lnTo>
                <a:lnTo>
                  <a:pt x="0" y="3763"/>
                </a:lnTo>
                <a:lnTo>
                  <a:pt x="3764" y="0"/>
                </a:lnTo>
                <a:lnTo>
                  <a:pt x="3629" y="0"/>
                </a:lnTo>
                <a:close/>
              </a:path>
            </a:pathLst>
          </a:custGeom>
          <a:solidFill>
            <a:srgbClr val="E9E6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0" name=""/>
          <p:cNvSpPr/>
          <p:nvPr/>
        </p:nvSpPr>
        <p:spPr>
          <a:xfrm>
            <a:off x="914040" y="2076120"/>
            <a:ext cx="1403280" cy="1403280"/>
          </a:xfrm>
          <a:custGeom>
            <a:avLst/>
            <a:gdLst/>
            <a:ahLst/>
            <a:rect l="0" t="0" r="r" b="b"/>
            <a:pathLst>
              <a:path w="3898" h="3898">
                <a:moveTo>
                  <a:pt x="3764" y="0"/>
                </a:moveTo>
                <a:lnTo>
                  <a:pt x="0" y="3763"/>
                </a:lnTo>
                <a:lnTo>
                  <a:pt x="0" y="3898"/>
                </a:lnTo>
                <a:lnTo>
                  <a:pt x="3898" y="0"/>
                </a:lnTo>
                <a:lnTo>
                  <a:pt x="3764" y="0"/>
                </a:lnTo>
                <a:close/>
              </a:path>
            </a:pathLst>
          </a:custGeom>
          <a:solidFill>
            <a:srgbClr val="E8E5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1" name=""/>
          <p:cNvSpPr/>
          <p:nvPr/>
        </p:nvSpPr>
        <p:spPr>
          <a:xfrm>
            <a:off x="914040" y="2076120"/>
            <a:ext cx="1451520" cy="1451520"/>
          </a:xfrm>
          <a:custGeom>
            <a:avLst/>
            <a:gdLst/>
            <a:ahLst/>
            <a:rect l="0" t="0" r="r" b="b"/>
            <a:pathLst>
              <a:path w="4032" h="4032">
                <a:moveTo>
                  <a:pt x="3898" y="0"/>
                </a:moveTo>
                <a:lnTo>
                  <a:pt x="0" y="3898"/>
                </a:lnTo>
                <a:lnTo>
                  <a:pt x="0" y="4032"/>
                </a:lnTo>
                <a:lnTo>
                  <a:pt x="4032" y="0"/>
                </a:lnTo>
                <a:lnTo>
                  <a:pt x="3898" y="0"/>
                </a:lnTo>
                <a:close/>
              </a:path>
            </a:pathLst>
          </a:custGeom>
          <a:solidFill>
            <a:srgbClr val="E8E5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2" name=""/>
          <p:cNvSpPr/>
          <p:nvPr/>
        </p:nvSpPr>
        <p:spPr>
          <a:xfrm>
            <a:off x="914040" y="2076120"/>
            <a:ext cx="1500120" cy="1500120"/>
          </a:xfrm>
          <a:custGeom>
            <a:avLst/>
            <a:gdLst/>
            <a:ahLst/>
            <a:rect l="0" t="0" r="r" b="b"/>
            <a:pathLst>
              <a:path w="4167" h="4167">
                <a:moveTo>
                  <a:pt x="4032" y="0"/>
                </a:moveTo>
                <a:lnTo>
                  <a:pt x="0" y="4032"/>
                </a:lnTo>
                <a:lnTo>
                  <a:pt x="0" y="4167"/>
                </a:lnTo>
                <a:lnTo>
                  <a:pt x="4167" y="0"/>
                </a:lnTo>
                <a:lnTo>
                  <a:pt x="4032" y="0"/>
                </a:lnTo>
                <a:close/>
              </a:path>
            </a:pathLst>
          </a:custGeom>
          <a:solidFill>
            <a:srgbClr val="E7E4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3" name=""/>
          <p:cNvSpPr/>
          <p:nvPr/>
        </p:nvSpPr>
        <p:spPr>
          <a:xfrm>
            <a:off x="914040" y="2076120"/>
            <a:ext cx="1548360" cy="1548360"/>
          </a:xfrm>
          <a:custGeom>
            <a:avLst/>
            <a:gdLst/>
            <a:ahLst/>
            <a:rect l="0" t="0" r="r" b="b"/>
            <a:pathLst>
              <a:path w="4301" h="4301">
                <a:moveTo>
                  <a:pt x="4167" y="0"/>
                </a:moveTo>
                <a:lnTo>
                  <a:pt x="0" y="4167"/>
                </a:lnTo>
                <a:lnTo>
                  <a:pt x="0" y="4301"/>
                </a:lnTo>
                <a:lnTo>
                  <a:pt x="4301" y="0"/>
                </a:lnTo>
                <a:lnTo>
                  <a:pt x="4167" y="0"/>
                </a:lnTo>
                <a:close/>
              </a:path>
            </a:pathLst>
          </a:custGeom>
          <a:solidFill>
            <a:srgbClr val="E7E4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4" name=""/>
          <p:cNvSpPr/>
          <p:nvPr/>
        </p:nvSpPr>
        <p:spPr>
          <a:xfrm>
            <a:off x="914040" y="2076120"/>
            <a:ext cx="1596600" cy="1596600"/>
          </a:xfrm>
          <a:custGeom>
            <a:avLst/>
            <a:gdLst/>
            <a:ahLst/>
            <a:rect l="0" t="0" r="r" b="b"/>
            <a:pathLst>
              <a:path w="4435" h="4435">
                <a:moveTo>
                  <a:pt x="4301" y="0"/>
                </a:moveTo>
                <a:lnTo>
                  <a:pt x="0" y="4301"/>
                </a:lnTo>
                <a:lnTo>
                  <a:pt x="0" y="4435"/>
                </a:lnTo>
                <a:lnTo>
                  <a:pt x="4435" y="0"/>
                </a:lnTo>
                <a:lnTo>
                  <a:pt x="4301" y="0"/>
                </a:lnTo>
                <a:close/>
              </a:path>
            </a:pathLst>
          </a:custGeom>
          <a:solidFill>
            <a:srgbClr val="E6E3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5" name=""/>
          <p:cNvSpPr/>
          <p:nvPr/>
        </p:nvSpPr>
        <p:spPr>
          <a:xfrm>
            <a:off x="914040" y="2076120"/>
            <a:ext cx="1645200" cy="1645200"/>
          </a:xfrm>
          <a:custGeom>
            <a:avLst/>
            <a:gdLst/>
            <a:ahLst/>
            <a:rect l="0" t="0" r="r" b="b"/>
            <a:pathLst>
              <a:path w="4570" h="4570">
                <a:moveTo>
                  <a:pt x="4435" y="0"/>
                </a:moveTo>
                <a:lnTo>
                  <a:pt x="0" y="4435"/>
                </a:lnTo>
                <a:lnTo>
                  <a:pt x="0" y="4570"/>
                </a:lnTo>
                <a:lnTo>
                  <a:pt x="4570" y="0"/>
                </a:lnTo>
                <a:lnTo>
                  <a:pt x="4435" y="0"/>
                </a:lnTo>
                <a:close/>
              </a:path>
            </a:pathLst>
          </a:custGeom>
          <a:solidFill>
            <a:srgbClr val="E6E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6" name=""/>
          <p:cNvSpPr/>
          <p:nvPr/>
        </p:nvSpPr>
        <p:spPr>
          <a:xfrm>
            <a:off x="914040" y="2076120"/>
            <a:ext cx="1693440" cy="1693440"/>
          </a:xfrm>
          <a:custGeom>
            <a:avLst/>
            <a:gdLst/>
            <a:ahLst/>
            <a:rect l="0" t="0" r="r" b="b"/>
            <a:pathLst>
              <a:path w="4704" h="4704">
                <a:moveTo>
                  <a:pt x="4570" y="0"/>
                </a:moveTo>
                <a:lnTo>
                  <a:pt x="0" y="4570"/>
                </a:lnTo>
                <a:lnTo>
                  <a:pt x="0" y="4704"/>
                </a:lnTo>
                <a:lnTo>
                  <a:pt x="4704" y="0"/>
                </a:lnTo>
                <a:lnTo>
                  <a:pt x="4570" y="0"/>
                </a:lnTo>
                <a:close/>
              </a:path>
            </a:pathLst>
          </a:custGeom>
          <a:solidFill>
            <a:srgbClr val="E5E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7" name=""/>
          <p:cNvSpPr/>
          <p:nvPr/>
        </p:nvSpPr>
        <p:spPr>
          <a:xfrm>
            <a:off x="914040" y="2076120"/>
            <a:ext cx="1741680" cy="1741680"/>
          </a:xfrm>
          <a:custGeom>
            <a:avLst/>
            <a:gdLst/>
            <a:ahLst/>
            <a:rect l="0" t="0" r="r" b="b"/>
            <a:pathLst>
              <a:path w="4838" h="4838">
                <a:moveTo>
                  <a:pt x="4703" y="0"/>
                </a:moveTo>
                <a:lnTo>
                  <a:pt x="0" y="4704"/>
                </a:lnTo>
                <a:lnTo>
                  <a:pt x="0" y="4838"/>
                </a:lnTo>
                <a:lnTo>
                  <a:pt x="4838" y="0"/>
                </a:lnTo>
                <a:lnTo>
                  <a:pt x="4703" y="0"/>
                </a:lnTo>
                <a:close/>
              </a:path>
            </a:pathLst>
          </a:custGeom>
          <a:solidFill>
            <a:srgbClr val="E5E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8" name=""/>
          <p:cNvSpPr/>
          <p:nvPr/>
        </p:nvSpPr>
        <p:spPr>
          <a:xfrm>
            <a:off x="914040" y="2076120"/>
            <a:ext cx="1790280" cy="1790280"/>
          </a:xfrm>
          <a:custGeom>
            <a:avLst/>
            <a:gdLst/>
            <a:ahLst/>
            <a:rect l="0" t="0" r="r" b="b"/>
            <a:pathLst>
              <a:path w="4973" h="4973">
                <a:moveTo>
                  <a:pt x="4837" y="0"/>
                </a:moveTo>
                <a:lnTo>
                  <a:pt x="0" y="4838"/>
                </a:lnTo>
                <a:lnTo>
                  <a:pt x="0" y="4973"/>
                </a:lnTo>
                <a:lnTo>
                  <a:pt x="4973" y="0"/>
                </a:lnTo>
                <a:lnTo>
                  <a:pt x="4837" y="0"/>
                </a:lnTo>
                <a:close/>
              </a:path>
            </a:pathLst>
          </a:custGeom>
          <a:solidFill>
            <a:srgbClr val="E4E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9" name=""/>
          <p:cNvSpPr/>
          <p:nvPr/>
        </p:nvSpPr>
        <p:spPr>
          <a:xfrm>
            <a:off x="914040" y="2076120"/>
            <a:ext cx="1838520" cy="1838520"/>
          </a:xfrm>
          <a:custGeom>
            <a:avLst/>
            <a:gdLst/>
            <a:ahLst/>
            <a:rect l="0" t="0" r="r" b="b"/>
            <a:pathLst>
              <a:path w="5107" h="5107">
                <a:moveTo>
                  <a:pt x="4973" y="0"/>
                </a:moveTo>
                <a:lnTo>
                  <a:pt x="0" y="4973"/>
                </a:lnTo>
                <a:lnTo>
                  <a:pt x="0" y="5107"/>
                </a:lnTo>
                <a:lnTo>
                  <a:pt x="5107" y="0"/>
                </a:lnTo>
                <a:lnTo>
                  <a:pt x="4973" y="0"/>
                </a:lnTo>
                <a:close/>
              </a:path>
            </a:pathLst>
          </a:custGeom>
          <a:solidFill>
            <a:srgbClr val="E4E0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0" name=""/>
          <p:cNvSpPr/>
          <p:nvPr/>
        </p:nvSpPr>
        <p:spPr>
          <a:xfrm>
            <a:off x="914040" y="2076120"/>
            <a:ext cx="1886760" cy="1886760"/>
          </a:xfrm>
          <a:custGeom>
            <a:avLst/>
            <a:gdLst/>
            <a:ahLst/>
            <a:rect l="0" t="0" r="r" b="b"/>
            <a:pathLst>
              <a:path w="5241" h="5241">
                <a:moveTo>
                  <a:pt x="5107" y="0"/>
                </a:moveTo>
                <a:lnTo>
                  <a:pt x="0" y="5107"/>
                </a:lnTo>
                <a:lnTo>
                  <a:pt x="0" y="5241"/>
                </a:lnTo>
                <a:lnTo>
                  <a:pt x="5241" y="0"/>
                </a:lnTo>
                <a:lnTo>
                  <a:pt x="5107" y="0"/>
                </a:lnTo>
                <a:close/>
              </a:path>
            </a:pathLst>
          </a:custGeom>
          <a:solidFill>
            <a:srgbClr val="E3D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1" name=""/>
          <p:cNvSpPr/>
          <p:nvPr/>
        </p:nvSpPr>
        <p:spPr>
          <a:xfrm>
            <a:off x="914040" y="2076120"/>
            <a:ext cx="1935360" cy="1935360"/>
          </a:xfrm>
          <a:custGeom>
            <a:avLst/>
            <a:gdLst/>
            <a:ahLst/>
            <a:rect l="0" t="0" r="r" b="b"/>
            <a:pathLst>
              <a:path w="5376" h="5376">
                <a:moveTo>
                  <a:pt x="5241" y="0"/>
                </a:moveTo>
                <a:lnTo>
                  <a:pt x="0" y="5241"/>
                </a:lnTo>
                <a:lnTo>
                  <a:pt x="0" y="5376"/>
                </a:lnTo>
                <a:lnTo>
                  <a:pt x="5376" y="0"/>
                </a:lnTo>
                <a:lnTo>
                  <a:pt x="5241" y="0"/>
                </a:lnTo>
                <a:close/>
              </a:path>
            </a:pathLst>
          </a:custGeom>
          <a:solidFill>
            <a:srgbClr val="E3D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2" name=""/>
          <p:cNvSpPr/>
          <p:nvPr/>
        </p:nvSpPr>
        <p:spPr>
          <a:xfrm>
            <a:off x="914040" y="2076120"/>
            <a:ext cx="1983600" cy="1983600"/>
          </a:xfrm>
          <a:custGeom>
            <a:avLst/>
            <a:gdLst/>
            <a:ahLst/>
            <a:rect l="0" t="0" r="r" b="b"/>
            <a:pathLst>
              <a:path w="5510" h="5510">
                <a:moveTo>
                  <a:pt x="5376" y="0"/>
                </a:moveTo>
                <a:lnTo>
                  <a:pt x="0" y="5376"/>
                </a:lnTo>
                <a:lnTo>
                  <a:pt x="0" y="5510"/>
                </a:lnTo>
                <a:lnTo>
                  <a:pt x="5510" y="0"/>
                </a:lnTo>
                <a:lnTo>
                  <a:pt x="5376" y="0"/>
                </a:lnTo>
                <a:close/>
              </a:path>
            </a:pathLst>
          </a:custGeom>
          <a:solidFill>
            <a:srgbClr val="E2D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3" name=""/>
          <p:cNvSpPr/>
          <p:nvPr/>
        </p:nvSpPr>
        <p:spPr>
          <a:xfrm>
            <a:off x="914040" y="2076120"/>
            <a:ext cx="2032200" cy="2019960"/>
          </a:xfrm>
          <a:custGeom>
            <a:avLst/>
            <a:gdLst/>
            <a:ahLst/>
            <a:rect l="0" t="0" r="r" b="b"/>
            <a:pathLst>
              <a:path w="5645" h="5611">
                <a:moveTo>
                  <a:pt x="5510" y="0"/>
                </a:moveTo>
                <a:lnTo>
                  <a:pt x="0" y="5510"/>
                </a:lnTo>
                <a:lnTo>
                  <a:pt x="34" y="5611"/>
                </a:lnTo>
                <a:lnTo>
                  <a:pt x="5645" y="0"/>
                </a:lnTo>
                <a:lnTo>
                  <a:pt x="5510" y="0"/>
                </a:lnTo>
                <a:close/>
              </a:path>
            </a:pathLst>
          </a:custGeom>
          <a:solidFill>
            <a:srgbClr val="E2D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4" name=""/>
          <p:cNvSpPr/>
          <p:nvPr/>
        </p:nvSpPr>
        <p:spPr>
          <a:xfrm>
            <a:off x="92628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E2D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5" name=""/>
          <p:cNvSpPr/>
          <p:nvPr/>
        </p:nvSpPr>
        <p:spPr>
          <a:xfrm>
            <a:off x="97488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E1DC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6" name=""/>
          <p:cNvSpPr/>
          <p:nvPr/>
        </p:nvSpPr>
        <p:spPr>
          <a:xfrm>
            <a:off x="102312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E1DC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7" name=""/>
          <p:cNvSpPr/>
          <p:nvPr/>
        </p:nvSpPr>
        <p:spPr>
          <a:xfrm>
            <a:off x="107136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E0DB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8" name=""/>
          <p:cNvSpPr/>
          <p:nvPr/>
        </p:nvSpPr>
        <p:spPr>
          <a:xfrm>
            <a:off x="111996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E0DB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9" name=""/>
          <p:cNvSpPr/>
          <p:nvPr/>
        </p:nvSpPr>
        <p:spPr>
          <a:xfrm>
            <a:off x="116820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FDA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90" name=""/>
          <p:cNvSpPr/>
          <p:nvPr/>
        </p:nvSpPr>
        <p:spPr>
          <a:xfrm>
            <a:off x="121680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FD9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91" name=""/>
          <p:cNvSpPr/>
          <p:nvPr/>
        </p:nvSpPr>
        <p:spPr>
          <a:xfrm>
            <a:off x="126504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ED9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92" name=""/>
          <p:cNvSpPr/>
          <p:nvPr/>
        </p:nvSpPr>
        <p:spPr>
          <a:xfrm>
            <a:off x="131328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ED8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93" name=""/>
          <p:cNvSpPr/>
          <p:nvPr/>
        </p:nvSpPr>
        <p:spPr>
          <a:xfrm>
            <a:off x="136188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DD8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94" name=""/>
          <p:cNvSpPr/>
          <p:nvPr/>
        </p:nvSpPr>
        <p:spPr>
          <a:xfrm>
            <a:off x="141012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DD7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95" name=""/>
          <p:cNvSpPr/>
          <p:nvPr/>
        </p:nvSpPr>
        <p:spPr>
          <a:xfrm>
            <a:off x="145836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DCD6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96" name=""/>
          <p:cNvSpPr/>
          <p:nvPr/>
        </p:nvSpPr>
        <p:spPr>
          <a:xfrm>
            <a:off x="150696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CD6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97" name=""/>
          <p:cNvSpPr/>
          <p:nvPr/>
        </p:nvSpPr>
        <p:spPr>
          <a:xfrm>
            <a:off x="155520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BD5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98" name=""/>
          <p:cNvSpPr/>
          <p:nvPr/>
        </p:nvSpPr>
        <p:spPr>
          <a:xfrm>
            <a:off x="160344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DBD4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99" name=""/>
          <p:cNvSpPr/>
          <p:nvPr/>
        </p:nvSpPr>
        <p:spPr>
          <a:xfrm>
            <a:off x="165204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AD4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00" name=""/>
          <p:cNvSpPr/>
          <p:nvPr/>
        </p:nvSpPr>
        <p:spPr>
          <a:xfrm>
            <a:off x="170028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AD3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01" name=""/>
          <p:cNvSpPr/>
          <p:nvPr/>
        </p:nvSpPr>
        <p:spPr>
          <a:xfrm>
            <a:off x="174852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D9D3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02" name=""/>
          <p:cNvSpPr/>
          <p:nvPr/>
        </p:nvSpPr>
        <p:spPr>
          <a:xfrm>
            <a:off x="179712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9D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03" name=""/>
          <p:cNvSpPr/>
          <p:nvPr/>
        </p:nvSpPr>
        <p:spPr>
          <a:xfrm>
            <a:off x="184536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8D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04" name=""/>
          <p:cNvSpPr/>
          <p:nvPr/>
        </p:nvSpPr>
        <p:spPr>
          <a:xfrm>
            <a:off x="189396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8D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05" name=""/>
          <p:cNvSpPr/>
          <p:nvPr/>
        </p:nvSpPr>
        <p:spPr>
          <a:xfrm>
            <a:off x="194220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7D0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06" name=""/>
          <p:cNvSpPr/>
          <p:nvPr/>
        </p:nvSpPr>
        <p:spPr>
          <a:xfrm>
            <a:off x="199044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7D0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07" name=""/>
          <p:cNvSpPr/>
          <p:nvPr/>
        </p:nvSpPr>
        <p:spPr>
          <a:xfrm>
            <a:off x="203904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7C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08" name=""/>
          <p:cNvSpPr/>
          <p:nvPr/>
        </p:nvSpPr>
        <p:spPr>
          <a:xfrm>
            <a:off x="208728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6C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09" name=""/>
          <p:cNvSpPr/>
          <p:nvPr/>
        </p:nvSpPr>
        <p:spPr>
          <a:xfrm>
            <a:off x="213552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D6C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0" name=""/>
          <p:cNvSpPr/>
          <p:nvPr/>
        </p:nvSpPr>
        <p:spPr>
          <a:xfrm>
            <a:off x="218412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5C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1" name=""/>
          <p:cNvSpPr/>
          <p:nvPr/>
        </p:nvSpPr>
        <p:spPr>
          <a:xfrm>
            <a:off x="223236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5C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2" name=""/>
          <p:cNvSpPr/>
          <p:nvPr/>
        </p:nvSpPr>
        <p:spPr>
          <a:xfrm>
            <a:off x="228060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D4CC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3" name=""/>
          <p:cNvSpPr/>
          <p:nvPr/>
        </p:nvSpPr>
        <p:spPr>
          <a:xfrm>
            <a:off x="232920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4CB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4" name=""/>
          <p:cNvSpPr/>
          <p:nvPr/>
        </p:nvSpPr>
        <p:spPr>
          <a:xfrm>
            <a:off x="237744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3CB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5" name=""/>
          <p:cNvSpPr/>
          <p:nvPr/>
        </p:nvSpPr>
        <p:spPr>
          <a:xfrm>
            <a:off x="242604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3CA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6" name=""/>
          <p:cNvSpPr/>
          <p:nvPr/>
        </p:nvSpPr>
        <p:spPr>
          <a:xfrm>
            <a:off x="247428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2CA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7" name=""/>
          <p:cNvSpPr/>
          <p:nvPr/>
        </p:nvSpPr>
        <p:spPr>
          <a:xfrm>
            <a:off x="252252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2C9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8" name=""/>
          <p:cNvSpPr/>
          <p:nvPr/>
        </p:nvSpPr>
        <p:spPr>
          <a:xfrm>
            <a:off x="257112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1C8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19" name=""/>
          <p:cNvSpPr/>
          <p:nvPr/>
        </p:nvSpPr>
        <p:spPr>
          <a:xfrm>
            <a:off x="261936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1C8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0" name=""/>
          <p:cNvSpPr/>
          <p:nvPr/>
        </p:nvSpPr>
        <p:spPr>
          <a:xfrm>
            <a:off x="266760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0C7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1" name=""/>
          <p:cNvSpPr/>
          <p:nvPr/>
        </p:nvSpPr>
        <p:spPr>
          <a:xfrm>
            <a:off x="271620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0C7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2" name=""/>
          <p:cNvSpPr/>
          <p:nvPr/>
        </p:nvSpPr>
        <p:spPr>
          <a:xfrm>
            <a:off x="276444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FC6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3" name=""/>
          <p:cNvSpPr/>
          <p:nvPr/>
        </p:nvSpPr>
        <p:spPr>
          <a:xfrm>
            <a:off x="281268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CFC5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4" name=""/>
          <p:cNvSpPr/>
          <p:nvPr/>
        </p:nvSpPr>
        <p:spPr>
          <a:xfrm>
            <a:off x="286128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EC5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5" name=""/>
          <p:cNvSpPr/>
          <p:nvPr/>
        </p:nvSpPr>
        <p:spPr>
          <a:xfrm>
            <a:off x="290952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EC4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6" name=""/>
          <p:cNvSpPr/>
          <p:nvPr/>
        </p:nvSpPr>
        <p:spPr>
          <a:xfrm>
            <a:off x="295776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CDC4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7" name=""/>
          <p:cNvSpPr/>
          <p:nvPr/>
        </p:nvSpPr>
        <p:spPr>
          <a:xfrm>
            <a:off x="300636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DC3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8" name=""/>
          <p:cNvSpPr/>
          <p:nvPr/>
        </p:nvSpPr>
        <p:spPr>
          <a:xfrm>
            <a:off x="305460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6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DC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9" name=""/>
          <p:cNvSpPr/>
          <p:nvPr/>
        </p:nvSpPr>
        <p:spPr>
          <a:xfrm>
            <a:off x="310320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09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09" y="0"/>
                </a:lnTo>
                <a:close/>
              </a:path>
            </a:pathLst>
          </a:custGeom>
          <a:solidFill>
            <a:srgbClr val="CCC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0" name=""/>
          <p:cNvSpPr/>
          <p:nvPr/>
        </p:nvSpPr>
        <p:spPr>
          <a:xfrm>
            <a:off x="315144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CC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1" name=""/>
          <p:cNvSpPr/>
          <p:nvPr/>
        </p:nvSpPr>
        <p:spPr>
          <a:xfrm>
            <a:off x="319968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BC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2" name=""/>
          <p:cNvSpPr/>
          <p:nvPr/>
        </p:nvSpPr>
        <p:spPr>
          <a:xfrm>
            <a:off x="324828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BC0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3" name=""/>
          <p:cNvSpPr/>
          <p:nvPr/>
        </p:nvSpPr>
        <p:spPr>
          <a:xfrm>
            <a:off x="329652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AB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4" name=""/>
          <p:cNvSpPr/>
          <p:nvPr/>
        </p:nvSpPr>
        <p:spPr>
          <a:xfrm>
            <a:off x="334476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CAB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5" name=""/>
          <p:cNvSpPr/>
          <p:nvPr/>
        </p:nvSpPr>
        <p:spPr>
          <a:xfrm>
            <a:off x="339336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9B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6" name=""/>
          <p:cNvSpPr/>
          <p:nvPr/>
        </p:nvSpPr>
        <p:spPr>
          <a:xfrm>
            <a:off x="344160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9B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7" name=""/>
          <p:cNvSpPr/>
          <p:nvPr/>
        </p:nvSpPr>
        <p:spPr>
          <a:xfrm>
            <a:off x="348984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C8B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8" name=""/>
          <p:cNvSpPr/>
          <p:nvPr/>
        </p:nvSpPr>
        <p:spPr>
          <a:xfrm>
            <a:off x="353844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8B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9" name=""/>
          <p:cNvSpPr/>
          <p:nvPr/>
        </p:nvSpPr>
        <p:spPr>
          <a:xfrm>
            <a:off x="358668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7B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0" name=""/>
          <p:cNvSpPr/>
          <p:nvPr/>
        </p:nvSpPr>
        <p:spPr>
          <a:xfrm>
            <a:off x="363492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C7BB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1" name=""/>
          <p:cNvSpPr/>
          <p:nvPr/>
        </p:nvSpPr>
        <p:spPr>
          <a:xfrm>
            <a:off x="368352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6B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2" name=""/>
          <p:cNvSpPr/>
          <p:nvPr/>
        </p:nvSpPr>
        <p:spPr>
          <a:xfrm>
            <a:off x="373176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6B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3" name=""/>
          <p:cNvSpPr/>
          <p:nvPr/>
        </p:nvSpPr>
        <p:spPr>
          <a:xfrm>
            <a:off x="378036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5B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4" name=""/>
          <p:cNvSpPr/>
          <p:nvPr/>
        </p:nvSpPr>
        <p:spPr>
          <a:xfrm>
            <a:off x="382860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5B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5" name=""/>
          <p:cNvSpPr/>
          <p:nvPr/>
        </p:nvSpPr>
        <p:spPr>
          <a:xfrm>
            <a:off x="387684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4B8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6" name=""/>
          <p:cNvSpPr/>
          <p:nvPr/>
        </p:nvSpPr>
        <p:spPr>
          <a:xfrm>
            <a:off x="392544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4B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7" name=""/>
          <p:cNvSpPr/>
          <p:nvPr/>
        </p:nvSpPr>
        <p:spPr>
          <a:xfrm>
            <a:off x="397368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3B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8" name=""/>
          <p:cNvSpPr/>
          <p:nvPr/>
        </p:nvSpPr>
        <p:spPr>
          <a:xfrm>
            <a:off x="402192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C3B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9" name=""/>
          <p:cNvSpPr/>
          <p:nvPr/>
        </p:nvSpPr>
        <p:spPr>
          <a:xfrm>
            <a:off x="407052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3B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50" name=""/>
          <p:cNvSpPr/>
          <p:nvPr/>
        </p:nvSpPr>
        <p:spPr>
          <a:xfrm>
            <a:off x="411876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2B5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51" name=""/>
          <p:cNvSpPr/>
          <p:nvPr/>
        </p:nvSpPr>
        <p:spPr>
          <a:xfrm>
            <a:off x="416700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C2B4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52" name=""/>
          <p:cNvSpPr/>
          <p:nvPr/>
        </p:nvSpPr>
        <p:spPr>
          <a:xfrm>
            <a:off x="421560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1B4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53" name=""/>
          <p:cNvSpPr/>
          <p:nvPr/>
        </p:nvSpPr>
        <p:spPr>
          <a:xfrm>
            <a:off x="426384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1B3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54" name=""/>
          <p:cNvSpPr/>
          <p:nvPr/>
        </p:nvSpPr>
        <p:spPr>
          <a:xfrm>
            <a:off x="431244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0B3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55" name=""/>
          <p:cNvSpPr/>
          <p:nvPr/>
        </p:nvSpPr>
        <p:spPr>
          <a:xfrm>
            <a:off x="436068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0B2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56" name=""/>
          <p:cNvSpPr/>
          <p:nvPr/>
        </p:nvSpPr>
        <p:spPr>
          <a:xfrm>
            <a:off x="440892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FB1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57" name=""/>
          <p:cNvSpPr/>
          <p:nvPr/>
        </p:nvSpPr>
        <p:spPr>
          <a:xfrm>
            <a:off x="445752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FB1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58" name=""/>
          <p:cNvSpPr/>
          <p:nvPr/>
        </p:nvSpPr>
        <p:spPr>
          <a:xfrm>
            <a:off x="450576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EB0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59" name=""/>
          <p:cNvSpPr/>
          <p:nvPr/>
        </p:nvSpPr>
        <p:spPr>
          <a:xfrm>
            <a:off x="455400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EB0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60" name=""/>
          <p:cNvSpPr/>
          <p:nvPr/>
        </p:nvSpPr>
        <p:spPr>
          <a:xfrm>
            <a:off x="460260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DAF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61" name=""/>
          <p:cNvSpPr/>
          <p:nvPr/>
        </p:nvSpPr>
        <p:spPr>
          <a:xfrm>
            <a:off x="465084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DAE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62" name=""/>
          <p:cNvSpPr/>
          <p:nvPr/>
        </p:nvSpPr>
        <p:spPr>
          <a:xfrm>
            <a:off x="469908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BCAE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63" name=""/>
          <p:cNvSpPr/>
          <p:nvPr/>
        </p:nvSpPr>
        <p:spPr>
          <a:xfrm>
            <a:off x="474768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CAD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64" name=""/>
          <p:cNvSpPr/>
          <p:nvPr/>
        </p:nvSpPr>
        <p:spPr>
          <a:xfrm>
            <a:off x="479592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BAD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65" name=""/>
          <p:cNvSpPr/>
          <p:nvPr/>
        </p:nvSpPr>
        <p:spPr>
          <a:xfrm>
            <a:off x="484416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BBA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66" name=""/>
          <p:cNvSpPr/>
          <p:nvPr/>
        </p:nvSpPr>
        <p:spPr>
          <a:xfrm>
            <a:off x="489276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AAB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67" name=""/>
          <p:cNvSpPr/>
          <p:nvPr/>
        </p:nvSpPr>
        <p:spPr>
          <a:xfrm>
            <a:off x="494100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AAB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68" name=""/>
          <p:cNvSpPr/>
          <p:nvPr/>
        </p:nvSpPr>
        <p:spPr>
          <a:xfrm>
            <a:off x="498960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9A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69" name=""/>
          <p:cNvSpPr/>
          <p:nvPr/>
        </p:nvSpPr>
        <p:spPr>
          <a:xfrm>
            <a:off x="503784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9A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0" name=""/>
          <p:cNvSpPr/>
          <p:nvPr/>
        </p:nvSpPr>
        <p:spPr>
          <a:xfrm>
            <a:off x="508608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9A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1" name=""/>
          <p:cNvSpPr/>
          <p:nvPr/>
        </p:nvSpPr>
        <p:spPr>
          <a:xfrm>
            <a:off x="513468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8A8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2" name=""/>
          <p:cNvSpPr/>
          <p:nvPr/>
        </p:nvSpPr>
        <p:spPr>
          <a:xfrm>
            <a:off x="518292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09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09" y="0"/>
                </a:lnTo>
                <a:close/>
              </a:path>
            </a:pathLst>
          </a:custGeom>
          <a:solidFill>
            <a:srgbClr val="B8A8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3" name=""/>
          <p:cNvSpPr/>
          <p:nvPr/>
        </p:nvSpPr>
        <p:spPr>
          <a:xfrm>
            <a:off x="523116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7A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4" name=""/>
          <p:cNvSpPr/>
          <p:nvPr/>
        </p:nvSpPr>
        <p:spPr>
          <a:xfrm>
            <a:off x="527976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7A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5" name=""/>
          <p:cNvSpPr/>
          <p:nvPr/>
        </p:nvSpPr>
        <p:spPr>
          <a:xfrm>
            <a:off x="532800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6A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6" name=""/>
          <p:cNvSpPr/>
          <p:nvPr/>
        </p:nvSpPr>
        <p:spPr>
          <a:xfrm>
            <a:off x="537624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B6A5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7" name=""/>
          <p:cNvSpPr/>
          <p:nvPr/>
        </p:nvSpPr>
        <p:spPr>
          <a:xfrm>
            <a:off x="542484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5A5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8" name=""/>
          <p:cNvSpPr/>
          <p:nvPr/>
        </p:nvSpPr>
        <p:spPr>
          <a:xfrm>
            <a:off x="547308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5A4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9" name=""/>
          <p:cNvSpPr/>
          <p:nvPr/>
        </p:nvSpPr>
        <p:spPr>
          <a:xfrm>
            <a:off x="552132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B4A3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0" name=""/>
          <p:cNvSpPr/>
          <p:nvPr/>
        </p:nvSpPr>
        <p:spPr>
          <a:xfrm>
            <a:off x="556992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4A3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1" name=""/>
          <p:cNvSpPr/>
          <p:nvPr/>
        </p:nvSpPr>
        <p:spPr>
          <a:xfrm>
            <a:off x="561816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3A2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2" name=""/>
          <p:cNvSpPr/>
          <p:nvPr/>
        </p:nvSpPr>
        <p:spPr>
          <a:xfrm>
            <a:off x="566676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3A2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3" name=""/>
          <p:cNvSpPr/>
          <p:nvPr/>
        </p:nvSpPr>
        <p:spPr>
          <a:xfrm>
            <a:off x="571500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2A1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4" name=""/>
          <p:cNvSpPr/>
          <p:nvPr/>
        </p:nvSpPr>
        <p:spPr>
          <a:xfrm>
            <a:off x="576324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2A0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5" name=""/>
          <p:cNvSpPr/>
          <p:nvPr/>
        </p:nvSpPr>
        <p:spPr>
          <a:xfrm>
            <a:off x="581184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1A0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6" name=""/>
          <p:cNvSpPr/>
          <p:nvPr/>
        </p:nvSpPr>
        <p:spPr>
          <a:xfrm>
            <a:off x="586008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19F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7" name=""/>
          <p:cNvSpPr/>
          <p:nvPr/>
        </p:nvSpPr>
        <p:spPr>
          <a:xfrm>
            <a:off x="590832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B09F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8" name=""/>
          <p:cNvSpPr/>
          <p:nvPr/>
        </p:nvSpPr>
        <p:spPr>
          <a:xfrm>
            <a:off x="595692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09E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9" name=""/>
          <p:cNvSpPr/>
          <p:nvPr/>
        </p:nvSpPr>
        <p:spPr>
          <a:xfrm>
            <a:off x="600516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F9D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0" name=""/>
          <p:cNvSpPr/>
          <p:nvPr/>
        </p:nvSpPr>
        <p:spPr>
          <a:xfrm>
            <a:off x="605340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AF9D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1" name=""/>
          <p:cNvSpPr/>
          <p:nvPr/>
        </p:nvSpPr>
        <p:spPr>
          <a:xfrm>
            <a:off x="610200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F9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2" name=""/>
          <p:cNvSpPr/>
          <p:nvPr/>
        </p:nvSpPr>
        <p:spPr>
          <a:xfrm>
            <a:off x="615024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E9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3" name=""/>
          <p:cNvSpPr/>
          <p:nvPr/>
        </p:nvSpPr>
        <p:spPr>
          <a:xfrm>
            <a:off x="619848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AE9B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4" name=""/>
          <p:cNvSpPr/>
          <p:nvPr/>
        </p:nvSpPr>
        <p:spPr>
          <a:xfrm>
            <a:off x="624708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D9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5" name=""/>
          <p:cNvSpPr/>
          <p:nvPr/>
        </p:nvSpPr>
        <p:spPr>
          <a:xfrm>
            <a:off x="629532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D9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6" name=""/>
          <p:cNvSpPr/>
          <p:nvPr/>
        </p:nvSpPr>
        <p:spPr>
          <a:xfrm>
            <a:off x="634392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C9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7" name=""/>
          <p:cNvSpPr/>
          <p:nvPr/>
        </p:nvSpPr>
        <p:spPr>
          <a:xfrm>
            <a:off x="639216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C9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8" name=""/>
          <p:cNvSpPr/>
          <p:nvPr/>
        </p:nvSpPr>
        <p:spPr>
          <a:xfrm>
            <a:off x="644040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B98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9" name=""/>
          <p:cNvSpPr/>
          <p:nvPr/>
        </p:nvSpPr>
        <p:spPr>
          <a:xfrm>
            <a:off x="648900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B9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00" name=""/>
          <p:cNvSpPr/>
          <p:nvPr/>
        </p:nvSpPr>
        <p:spPr>
          <a:xfrm>
            <a:off x="653724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A9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01" name=""/>
          <p:cNvSpPr/>
          <p:nvPr/>
        </p:nvSpPr>
        <p:spPr>
          <a:xfrm>
            <a:off x="658548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AA9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02" name=""/>
          <p:cNvSpPr/>
          <p:nvPr/>
        </p:nvSpPr>
        <p:spPr>
          <a:xfrm>
            <a:off x="663408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996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03" name=""/>
          <p:cNvSpPr/>
          <p:nvPr/>
        </p:nvSpPr>
        <p:spPr>
          <a:xfrm>
            <a:off x="668232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99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04" name=""/>
          <p:cNvSpPr/>
          <p:nvPr/>
        </p:nvSpPr>
        <p:spPr>
          <a:xfrm>
            <a:off x="673056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A89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05" name=""/>
          <p:cNvSpPr/>
          <p:nvPr/>
        </p:nvSpPr>
        <p:spPr>
          <a:xfrm>
            <a:off x="677916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89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06" name=""/>
          <p:cNvSpPr/>
          <p:nvPr/>
        </p:nvSpPr>
        <p:spPr>
          <a:xfrm>
            <a:off x="682740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793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07" name=""/>
          <p:cNvSpPr/>
          <p:nvPr/>
        </p:nvSpPr>
        <p:spPr>
          <a:xfrm>
            <a:off x="687600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79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08" name=""/>
          <p:cNvSpPr/>
          <p:nvPr/>
        </p:nvSpPr>
        <p:spPr>
          <a:xfrm>
            <a:off x="692424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69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09" name=""/>
          <p:cNvSpPr/>
          <p:nvPr/>
        </p:nvSpPr>
        <p:spPr>
          <a:xfrm>
            <a:off x="697248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69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10" name=""/>
          <p:cNvSpPr/>
          <p:nvPr/>
        </p:nvSpPr>
        <p:spPr>
          <a:xfrm>
            <a:off x="702108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59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11" name=""/>
          <p:cNvSpPr/>
          <p:nvPr/>
        </p:nvSpPr>
        <p:spPr>
          <a:xfrm>
            <a:off x="706932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590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12" name=""/>
          <p:cNvSpPr/>
          <p:nvPr/>
        </p:nvSpPr>
        <p:spPr>
          <a:xfrm>
            <a:off x="711756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58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13" name=""/>
          <p:cNvSpPr/>
          <p:nvPr/>
        </p:nvSpPr>
        <p:spPr>
          <a:xfrm>
            <a:off x="716616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48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14" name=""/>
          <p:cNvSpPr/>
          <p:nvPr/>
        </p:nvSpPr>
        <p:spPr>
          <a:xfrm>
            <a:off x="721440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48E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5" name=""/>
          <p:cNvSpPr/>
          <p:nvPr/>
        </p:nvSpPr>
        <p:spPr>
          <a:xfrm>
            <a:off x="726264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38E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6" name=""/>
          <p:cNvSpPr/>
          <p:nvPr/>
        </p:nvSpPr>
        <p:spPr>
          <a:xfrm>
            <a:off x="731124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38D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7" name=""/>
          <p:cNvSpPr/>
          <p:nvPr/>
        </p:nvSpPr>
        <p:spPr>
          <a:xfrm>
            <a:off x="735948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28C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8" name=""/>
          <p:cNvSpPr/>
          <p:nvPr/>
        </p:nvSpPr>
        <p:spPr>
          <a:xfrm>
            <a:off x="740772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A28C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9" name=""/>
          <p:cNvSpPr/>
          <p:nvPr/>
        </p:nvSpPr>
        <p:spPr>
          <a:xfrm>
            <a:off x="745632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18B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0" name=""/>
          <p:cNvSpPr/>
          <p:nvPr/>
        </p:nvSpPr>
        <p:spPr>
          <a:xfrm>
            <a:off x="750456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18B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1" name=""/>
          <p:cNvSpPr/>
          <p:nvPr/>
        </p:nvSpPr>
        <p:spPr>
          <a:xfrm>
            <a:off x="755316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08A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2" name=""/>
          <p:cNvSpPr/>
          <p:nvPr/>
        </p:nvSpPr>
        <p:spPr>
          <a:xfrm>
            <a:off x="760140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089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3" name=""/>
          <p:cNvSpPr/>
          <p:nvPr/>
        </p:nvSpPr>
        <p:spPr>
          <a:xfrm>
            <a:off x="764964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F89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4" name=""/>
          <p:cNvSpPr/>
          <p:nvPr/>
        </p:nvSpPr>
        <p:spPr>
          <a:xfrm>
            <a:off x="769824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F88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5" name=""/>
          <p:cNvSpPr/>
          <p:nvPr/>
        </p:nvSpPr>
        <p:spPr>
          <a:xfrm>
            <a:off x="774648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E88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6" name=""/>
          <p:cNvSpPr/>
          <p:nvPr/>
        </p:nvSpPr>
        <p:spPr>
          <a:xfrm>
            <a:off x="779472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9E87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7" name=""/>
          <p:cNvSpPr/>
          <p:nvPr/>
        </p:nvSpPr>
        <p:spPr>
          <a:xfrm>
            <a:off x="784332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D86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8" name=""/>
          <p:cNvSpPr/>
          <p:nvPr/>
        </p:nvSpPr>
        <p:spPr>
          <a:xfrm>
            <a:off x="789156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D86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9" name=""/>
          <p:cNvSpPr/>
          <p:nvPr/>
        </p:nvSpPr>
        <p:spPr>
          <a:xfrm>
            <a:off x="793980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9C8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0" name=""/>
          <p:cNvSpPr/>
          <p:nvPr/>
        </p:nvSpPr>
        <p:spPr>
          <a:xfrm>
            <a:off x="798840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C8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1" name=""/>
          <p:cNvSpPr/>
          <p:nvPr/>
        </p:nvSpPr>
        <p:spPr>
          <a:xfrm>
            <a:off x="803664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B8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2" name=""/>
          <p:cNvSpPr/>
          <p:nvPr/>
        </p:nvSpPr>
        <p:spPr>
          <a:xfrm>
            <a:off x="808488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9B83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3" name=""/>
          <p:cNvSpPr/>
          <p:nvPr/>
        </p:nvSpPr>
        <p:spPr>
          <a:xfrm>
            <a:off x="813348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B83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4" name=""/>
          <p:cNvSpPr/>
          <p:nvPr/>
        </p:nvSpPr>
        <p:spPr>
          <a:xfrm>
            <a:off x="818172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A8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5" name=""/>
          <p:cNvSpPr/>
          <p:nvPr/>
        </p:nvSpPr>
        <p:spPr>
          <a:xfrm>
            <a:off x="823032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A8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6" name=""/>
          <p:cNvSpPr/>
          <p:nvPr/>
        </p:nvSpPr>
        <p:spPr>
          <a:xfrm>
            <a:off x="827856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98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7" name=""/>
          <p:cNvSpPr/>
          <p:nvPr/>
        </p:nvSpPr>
        <p:spPr>
          <a:xfrm>
            <a:off x="832680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980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8" name=""/>
          <p:cNvSpPr/>
          <p:nvPr/>
        </p:nvSpPr>
        <p:spPr>
          <a:xfrm>
            <a:off x="837540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880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9" name=""/>
          <p:cNvSpPr/>
          <p:nvPr/>
        </p:nvSpPr>
        <p:spPr>
          <a:xfrm>
            <a:off x="842364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87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0" name=""/>
          <p:cNvSpPr/>
          <p:nvPr/>
        </p:nvSpPr>
        <p:spPr>
          <a:xfrm>
            <a:off x="847188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977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1" name=""/>
          <p:cNvSpPr/>
          <p:nvPr/>
        </p:nvSpPr>
        <p:spPr>
          <a:xfrm>
            <a:off x="852048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77E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2" name=""/>
          <p:cNvSpPr/>
          <p:nvPr/>
        </p:nvSpPr>
        <p:spPr>
          <a:xfrm>
            <a:off x="856872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67D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3" name=""/>
          <p:cNvSpPr/>
          <p:nvPr/>
        </p:nvSpPr>
        <p:spPr>
          <a:xfrm>
            <a:off x="861696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967D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4" name=""/>
          <p:cNvSpPr/>
          <p:nvPr/>
        </p:nvSpPr>
        <p:spPr>
          <a:xfrm>
            <a:off x="866556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57C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5" name=""/>
          <p:cNvSpPr/>
          <p:nvPr/>
        </p:nvSpPr>
        <p:spPr>
          <a:xfrm>
            <a:off x="871380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57B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6" name=""/>
          <p:cNvSpPr/>
          <p:nvPr/>
        </p:nvSpPr>
        <p:spPr>
          <a:xfrm>
            <a:off x="876240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47B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7" name=""/>
          <p:cNvSpPr/>
          <p:nvPr/>
        </p:nvSpPr>
        <p:spPr>
          <a:xfrm>
            <a:off x="881064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47A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8" name=""/>
          <p:cNvSpPr/>
          <p:nvPr/>
        </p:nvSpPr>
        <p:spPr>
          <a:xfrm>
            <a:off x="885888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37A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9" name=""/>
          <p:cNvSpPr/>
          <p:nvPr/>
        </p:nvSpPr>
        <p:spPr>
          <a:xfrm>
            <a:off x="890748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379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0" name=""/>
          <p:cNvSpPr/>
          <p:nvPr/>
        </p:nvSpPr>
        <p:spPr>
          <a:xfrm>
            <a:off x="895572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278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1" name=""/>
          <p:cNvSpPr/>
          <p:nvPr/>
        </p:nvSpPr>
        <p:spPr>
          <a:xfrm>
            <a:off x="900396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278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2" name=""/>
          <p:cNvSpPr/>
          <p:nvPr/>
        </p:nvSpPr>
        <p:spPr>
          <a:xfrm>
            <a:off x="905256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177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3" name=""/>
          <p:cNvSpPr/>
          <p:nvPr/>
        </p:nvSpPr>
        <p:spPr>
          <a:xfrm>
            <a:off x="910080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177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4" name=""/>
          <p:cNvSpPr/>
          <p:nvPr/>
        </p:nvSpPr>
        <p:spPr>
          <a:xfrm>
            <a:off x="914904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9076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5" name=""/>
          <p:cNvSpPr/>
          <p:nvPr/>
        </p:nvSpPr>
        <p:spPr>
          <a:xfrm>
            <a:off x="919764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07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6" name=""/>
          <p:cNvSpPr/>
          <p:nvPr/>
        </p:nvSpPr>
        <p:spPr>
          <a:xfrm>
            <a:off x="9245880" y="2076120"/>
            <a:ext cx="2031840" cy="2019960"/>
          </a:xfrm>
          <a:custGeom>
            <a:avLst/>
            <a:gdLst/>
            <a:ahLst/>
            <a:rect l="0" t="0" r="r" b="b"/>
            <a:pathLst>
              <a:path w="56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644" y="101"/>
                </a:lnTo>
                <a:lnTo>
                  <a:pt x="5610" y="0"/>
                </a:lnTo>
                <a:close/>
              </a:path>
            </a:pathLst>
          </a:custGeom>
          <a:solidFill>
            <a:srgbClr val="907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7" name=""/>
          <p:cNvSpPr/>
          <p:nvPr/>
        </p:nvSpPr>
        <p:spPr>
          <a:xfrm>
            <a:off x="9294120" y="2112480"/>
            <a:ext cx="1983600" cy="1983600"/>
          </a:xfrm>
          <a:custGeom>
            <a:avLst/>
            <a:gdLst/>
            <a:ahLst/>
            <a:rect l="0" t="0" r="r" b="b"/>
            <a:pathLst>
              <a:path w="5510" h="5510">
                <a:moveTo>
                  <a:pt x="5510" y="0"/>
                </a:moveTo>
                <a:lnTo>
                  <a:pt x="0" y="5510"/>
                </a:lnTo>
                <a:lnTo>
                  <a:pt x="135" y="5510"/>
                </a:lnTo>
                <a:lnTo>
                  <a:pt x="5510" y="134"/>
                </a:lnTo>
                <a:lnTo>
                  <a:pt x="5510" y="0"/>
                </a:lnTo>
                <a:close/>
              </a:path>
            </a:pathLst>
          </a:custGeom>
          <a:solidFill>
            <a:srgbClr val="8F7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8" name=""/>
          <p:cNvSpPr/>
          <p:nvPr/>
        </p:nvSpPr>
        <p:spPr>
          <a:xfrm>
            <a:off x="9342720" y="2160720"/>
            <a:ext cx="1935000" cy="1935360"/>
          </a:xfrm>
          <a:custGeom>
            <a:avLst/>
            <a:gdLst/>
            <a:ahLst/>
            <a:rect l="0" t="0" r="r" b="b"/>
            <a:pathLst>
              <a:path w="5375" h="5376">
                <a:moveTo>
                  <a:pt x="5375" y="0"/>
                </a:moveTo>
                <a:lnTo>
                  <a:pt x="0" y="5376"/>
                </a:lnTo>
                <a:lnTo>
                  <a:pt x="134" y="5376"/>
                </a:lnTo>
                <a:lnTo>
                  <a:pt x="5375" y="135"/>
                </a:lnTo>
                <a:lnTo>
                  <a:pt x="5375" y="0"/>
                </a:lnTo>
                <a:close/>
              </a:path>
            </a:pathLst>
          </a:custGeom>
          <a:solidFill>
            <a:srgbClr val="8F7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9" name=""/>
          <p:cNvSpPr/>
          <p:nvPr/>
        </p:nvSpPr>
        <p:spPr>
          <a:xfrm>
            <a:off x="9390960" y="2209320"/>
            <a:ext cx="1886760" cy="1886760"/>
          </a:xfrm>
          <a:custGeom>
            <a:avLst/>
            <a:gdLst/>
            <a:ahLst/>
            <a:rect l="0" t="0" r="r" b="b"/>
            <a:pathLst>
              <a:path w="5241" h="5241">
                <a:moveTo>
                  <a:pt x="5241" y="0"/>
                </a:moveTo>
                <a:lnTo>
                  <a:pt x="0" y="5241"/>
                </a:lnTo>
                <a:lnTo>
                  <a:pt x="135" y="5241"/>
                </a:lnTo>
                <a:lnTo>
                  <a:pt x="5241" y="134"/>
                </a:lnTo>
                <a:lnTo>
                  <a:pt x="5241" y="0"/>
                </a:lnTo>
                <a:close/>
              </a:path>
            </a:pathLst>
          </a:custGeom>
          <a:solidFill>
            <a:srgbClr val="8E73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0" name=""/>
          <p:cNvSpPr/>
          <p:nvPr/>
        </p:nvSpPr>
        <p:spPr>
          <a:xfrm>
            <a:off x="9439560" y="2257560"/>
            <a:ext cx="1838160" cy="1838520"/>
          </a:xfrm>
          <a:custGeom>
            <a:avLst/>
            <a:gdLst/>
            <a:ahLst/>
            <a:rect l="0" t="0" r="r" b="b"/>
            <a:pathLst>
              <a:path w="5106" h="5107">
                <a:moveTo>
                  <a:pt x="5106" y="0"/>
                </a:moveTo>
                <a:lnTo>
                  <a:pt x="0" y="5107"/>
                </a:lnTo>
                <a:lnTo>
                  <a:pt x="134" y="5107"/>
                </a:lnTo>
                <a:lnTo>
                  <a:pt x="5106" y="134"/>
                </a:lnTo>
                <a:lnTo>
                  <a:pt x="5106" y="0"/>
                </a:lnTo>
                <a:close/>
              </a:path>
            </a:pathLst>
          </a:custGeom>
          <a:solidFill>
            <a:srgbClr val="8E7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1" name=""/>
          <p:cNvSpPr/>
          <p:nvPr/>
        </p:nvSpPr>
        <p:spPr>
          <a:xfrm>
            <a:off x="9487800" y="2305800"/>
            <a:ext cx="1789920" cy="1790280"/>
          </a:xfrm>
          <a:custGeom>
            <a:avLst/>
            <a:gdLst/>
            <a:ahLst/>
            <a:rect l="0" t="0" r="r" b="b"/>
            <a:pathLst>
              <a:path w="4972" h="4973">
                <a:moveTo>
                  <a:pt x="4972" y="0"/>
                </a:moveTo>
                <a:lnTo>
                  <a:pt x="0" y="4973"/>
                </a:lnTo>
                <a:lnTo>
                  <a:pt x="134" y="4973"/>
                </a:lnTo>
                <a:lnTo>
                  <a:pt x="4972" y="135"/>
                </a:lnTo>
                <a:lnTo>
                  <a:pt x="4972" y="0"/>
                </a:lnTo>
                <a:close/>
              </a:path>
            </a:pathLst>
          </a:custGeom>
          <a:solidFill>
            <a:srgbClr val="8D7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2" name=""/>
          <p:cNvSpPr/>
          <p:nvPr/>
        </p:nvSpPr>
        <p:spPr>
          <a:xfrm>
            <a:off x="9536040" y="2354400"/>
            <a:ext cx="1741680" cy="1741680"/>
          </a:xfrm>
          <a:custGeom>
            <a:avLst/>
            <a:gdLst/>
            <a:ahLst/>
            <a:rect l="0" t="0" r="r" b="b"/>
            <a:pathLst>
              <a:path w="4838" h="4838">
                <a:moveTo>
                  <a:pt x="4838" y="0"/>
                </a:moveTo>
                <a:lnTo>
                  <a:pt x="0" y="4838"/>
                </a:lnTo>
                <a:lnTo>
                  <a:pt x="136" y="4838"/>
                </a:lnTo>
                <a:lnTo>
                  <a:pt x="4838" y="134"/>
                </a:lnTo>
                <a:lnTo>
                  <a:pt x="4838" y="0"/>
                </a:lnTo>
                <a:close/>
              </a:path>
            </a:pathLst>
          </a:custGeom>
          <a:solidFill>
            <a:srgbClr val="8D7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3" name=""/>
          <p:cNvSpPr/>
          <p:nvPr/>
        </p:nvSpPr>
        <p:spPr>
          <a:xfrm>
            <a:off x="9584640" y="2402640"/>
            <a:ext cx="1693080" cy="1693440"/>
          </a:xfrm>
          <a:custGeom>
            <a:avLst/>
            <a:gdLst/>
            <a:ahLst/>
            <a:rect l="0" t="0" r="r" b="b"/>
            <a:pathLst>
              <a:path w="4703" h="4704">
                <a:moveTo>
                  <a:pt x="4703" y="0"/>
                </a:moveTo>
                <a:lnTo>
                  <a:pt x="0" y="4704"/>
                </a:lnTo>
                <a:lnTo>
                  <a:pt x="134" y="4704"/>
                </a:lnTo>
                <a:lnTo>
                  <a:pt x="4703" y="134"/>
                </a:lnTo>
                <a:lnTo>
                  <a:pt x="4703" y="0"/>
                </a:lnTo>
                <a:close/>
              </a:path>
            </a:pathLst>
          </a:custGeom>
          <a:solidFill>
            <a:srgbClr val="8C7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4" name=""/>
          <p:cNvSpPr/>
          <p:nvPr/>
        </p:nvSpPr>
        <p:spPr>
          <a:xfrm>
            <a:off x="9632880" y="2450880"/>
            <a:ext cx="1644840" cy="1645200"/>
          </a:xfrm>
          <a:custGeom>
            <a:avLst/>
            <a:gdLst/>
            <a:ahLst/>
            <a:rect l="0" t="0" r="r" b="b"/>
            <a:pathLst>
              <a:path w="4569" h="4570">
                <a:moveTo>
                  <a:pt x="4569" y="0"/>
                </a:moveTo>
                <a:lnTo>
                  <a:pt x="0" y="4570"/>
                </a:lnTo>
                <a:lnTo>
                  <a:pt x="134" y="4570"/>
                </a:lnTo>
                <a:lnTo>
                  <a:pt x="4569" y="136"/>
                </a:lnTo>
                <a:lnTo>
                  <a:pt x="4569" y="0"/>
                </a:lnTo>
                <a:close/>
              </a:path>
            </a:pathLst>
          </a:custGeom>
          <a:solidFill>
            <a:srgbClr val="8C70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5" name=""/>
          <p:cNvSpPr/>
          <p:nvPr/>
        </p:nvSpPr>
        <p:spPr>
          <a:xfrm>
            <a:off x="9681120" y="2499480"/>
            <a:ext cx="1596600" cy="1596600"/>
          </a:xfrm>
          <a:custGeom>
            <a:avLst/>
            <a:gdLst/>
            <a:ahLst/>
            <a:rect l="0" t="0" r="r" b="b"/>
            <a:pathLst>
              <a:path w="4435" h="4435">
                <a:moveTo>
                  <a:pt x="4435" y="0"/>
                </a:moveTo>
                <a:lnTo>
                  <a:pt x="0" y="4435"/>
                </a:lnTo>
                <a:lnTo>
                  <a:pt x="135" y="4435"/>
                </a:lnTo>
                <a:lnTo>
                  <a:pt x="4435" y="134"/>
                </a:lnTo>
                <a:lnTo>
                  <a:pt x="4435" y="0"/>
                </a:lnTo>
                <a:close/>
              </a:path>
            </a:pathLst>
          </a:custGeom>
          <a:solidFill>
            <a:srgbClr val="8B6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6" name=""/>
          <p:cNvSpPr/>
          <p:nvPr/>
        </p:nvSpPr>
        <p:spPr>
          <a:xfrm>
            <a:off x="9729720" y="2547720"/>
            <a:ext cx="1548000" cy="1548360"/>
          </a:xfrm>
          <a:custGeom>
            <a:avLst/>
            <a:gdLst/>
            <a:ahLst/>
            <a:rect l="0" t="0" r="r" b="b"/>
            <a:pathLst>
              <a:path w="4300" h="4301">
                <a:moveTo>
                  <a:pt x="4300" y="0"/>
                </a:moveTo>
                <a:lnTo>
                  <a:pt x="0" y="4301"/>
                </a:lnTo>
                <a:lnTo>
                  <a:pt x="134" y="4301"/>
                </a:lnTo>
                <a:lnTo>
                  <a:pt x="4300" y="134"/>
                </a:lnTo>
                <a:lnTo>
                  <a:pt x="4300" y="0"/>
                </a:lnTo>
                <a:close/>
              </a:path>
            </a:pathLst>
          </a:custGeom>
          <a:solidFill>
            <a:srgbClr val="8B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7" name=""/>
          <p:cNvSpPr/>
          <p:nvPr/>
        </p:nvSpPr>
        <p:spPr>
          <a:xfrm>
            <a:off x="9777960" y="2595960"/>
            <a:ext cx="1499760" cy="1500120"/>
          </a:xfrm>
          <a:custGeom>
            <a:avLst/>
            <a:gdLst/>
            <a:ahLst/>
            <a:rect l="0" t="0" r="r" b="b"/>
            <a:pathLst>
              <a:path w="4166" h="4167">
                <a:moveTo>
                  <a:pt x="4166" y="0"/>
                </a:moveTo>
                <a:lnTo>
                  <a:pt x="0" y="4167"/>
                </a:lnTo>
                <a:lnTo>
                  <a:pt x="134" y="4167"/>
                </a:lnTo>
                <a:lnTo>
                  <a:pt x="4166" y="135"/>
                </a:lnTo>
                <a:lnTo>
                  <a:pt x="4166" y="0"/>
                </a:lnTo>
                <a:close/>
              </a:path>
            </a:pathLst>
          </a:custGeom>
          <a:solidFill>
            <a:srgbClr val="8A6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8" name=""/>
          <p:cNvSpPr/>
          <p:nvPr/>
        </p:nvSpPr>
        <p:spPr>
          <a:xfrm>
            <a:off x="9826200" y="2644560"/>
            <a:ext cx="1451520" cy="1451520"/>
          </a:xfrm>
          <a:custGeom>
            <a:avLst/>
            <a:gdLst/>
            <a:ahLst/>
            <a:rect l="0" t="0" r="r" b="b"/>
            <a:pathLst>
              <a:path w="4032" h="4032">
                <a:moveTo>
                  <a:pt x="4032" y="0"/>
                </a:moveTo>
                <a:lnTo>
                  <a:pt x="0" y="4032"/>
                </a:lnTo>
                <a:lnTo>
                  <a:pt x="135" y="4032"/>
                </a:lnTo>
                <a:lnTo>
                  <a:pt x="4032" y="134"/>
                </a:lnTo>
                <a:lnTo>
                  <a:pt x="4032" y="0"/>
                </a:lnTo>
                <a:close/>
              </a:path>
            </a:pathLst>
          </a:custGeom>
          <a:solidFill>
            <a:srgbClr val="8A6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9" name=""/>
          <p:cNvSpPr/>
          <p:nvPr/>
        </p:nvSpPr>
        <p:spPr>
          <a:xfrm>
            <a:off x="9874800" y="2692800"/>
            <a:ext cx="1402920" cy="1403280"/>
          </a:xfrm>
          <a:custGeom>
            <a:avLst/>
            <a:gdLst/>
            <a:ahLst/>
            <a:rect l="0" t="0" r="r" b="b"/>
            <a:pathLst>
              <a:path w="3897" h="3898">
                <a:moveTo>
                  <a:pt x="3897" y="0"/>
                </a:moveTo>
                <a:lnTo>
                  <a:pt x="0" y="3898"/>
                </a:lnTo>
                <a:lnTo>
                  <a:pt x="134" y="3898"/>
                </a:lnTo>
                <a:lnTo>
                  <a:pt x="3897" y="135"/>
                </a:lnTo>
                <a:lnTo>
                  <a:pt x="3897" y="0"/>
                </a:lnTo>
                <a:close/>
              </a:path>
            </a:pathLst>
          </a:custGeom>
          <a:solidFill>
            <a:srgbClr val="896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0" name=""/>
          <p:cNvSpPr/>
          <p:nvPr/>
        </p:nvSpPr>
        <p:spPr>
          <a:xfrm>
            <a:off x="9923040" y="2741400"/>
            <a:ext cx="1354680" cy="1354680"/>
          </a:xfrm>
          <a:custGeom>
            <a:avLst/>
            <a:gdLst/>
            <a:ahLst/>
            <a:rect l="0" t="0" r="r" b="b"/>
            <a:pathLst>
              <a:path w="3763" h="3763">
                <a:moveTo>
                  <a:pt x="3763" y="0"/>
                </a:moveTo>
                <a:lnTo>
                  <a:pt x="0" y="3763"/>
                </a:lnTo>
                <a:lnTo>
                  <a:pt x="134" y="3763"/>
                </a:lnTo>
                <a:lnTo>
                  <a:pt x="3763" y="134"/>
                </a:lnTo>
                <a:lnTo>
                  <a:pt x="3763" y="0"/>
                </a:lnTo>
                <a:close/>
              </a:path>
            </a:pathLst>
          </a:custGeom>
          <a:solidFill>
            <a:srgbClr val="896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1" name=""/>
          <p:cNvSpPr/>
          <p:nvPr/>
        </p:nvSpPr>
        <p:spPr>
          <a:xfrm>
            <a:off x="9971280" y="2789640"/>
            <a:ext cx="1306440" cy="1306440"/>
          </a:xfrm>
          <a:custGeom>
            <a:avLst/>
            <a:gdLst/>
            <a:ahLst/>
            <a:rect l="0" t="0" r="r" b="b"/>
            <a:pathLst>
              <a:path w="3629" h="3629">
                <a:moveTo>
                  <a:pt x="3629" y="0"/>
                </a:moveTo>
                <a:lnTo>
                  <a:pt x="0" y="3629"/>
                </a:lnTo>
                <a:lnTo>
                  <a:pt x="135" y="3629"/>
                </a:lnTo>
                <a:lnTo>
                  <a:pt x="3629" y="134"/>
                </a:lnTo>
                <a:lnTo>
                  <a:pt x="3629" y="0"/>
                </a:lnTo>
                <a:close/>
              </a:path>
            </a:pathLst>
          </a:custGeom>
          <a:solidFill>
            <a:srgbClr val="886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2" name=""/>
          <p:cNvSpPr/>
          <p:nvPr/>
        </p:nvSpPr>
        <p:spPr>
          <a:xfrm>
            <a:off x="10019880" y="2837880"/>
            <a:ext cx="1257840" cy="1258200"/>
          </a:xfrm>
          <a:custGeom>
            <a:avLst/>
            <a:gdLst/>
            <a:ahLst/>
            <a:rect l="0" t="0" r="r" b="b"/>
            <a:pathLst>
              <a:path w="3494" h="3495">
                <a:moveTo>
                  <a:pt x="3494" y="0"/>
                </a:moveTo>
                <a:lnTo>
                  <a:pt x="0" y="3495"/>
                </a:lnTo>
                <a:lnTo>
                  <a:pt x="134" y="3495"/>
                </a:lnTo>
                <a:lnTo>
                  <a:pt x="3494" y="135"/>
                </a:lnTo>
                <a:lnTo>
                  <a:pt x="3494" y="0"/>
                </a:lnTo>
                <a:close/>
              </a:path>
            </a:pathLst>
          </a:custGeom>
          <a:solidFill>
            <a:srgbClr val="886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3" name=""/>
          <p:cNvSpPr/>
          <p:nvPr/>
        </p:nvSpPr>
        <p:spPr>
          <a:xfrm>
            <a:off x="10068120" y="2886480"/>
            <a:ext cx="1209600" cy="1209600"/>
          </a:xfrm>
          <a:custGeom>
            <a:avLst/>
            <a:gdLst/>
            <a:ahLst/>
            <a:rect l="0" t="0" r="r" b="b"/>
            <a:pathLst>
              <a:path w="3360" h="3360">
                <a:moveTo>
                  <a:pt x="3360" y="0"/>
                </a:moveTo>
                <a:lnTo>
                  <a:pt x="0" y="3360"/>
                </a:lnTo>
                <a:lnTo>
                  <a:pt x="135" y="3360"/>
                </a:lnTo>
                <a:lnTo>
                  <a:pt x="3360" y="134"/>
                </a:lnTo>
                <a:lnTo>
                  <a:pt x="3360" y="0"/>
                </a:lnTo>
                <a:close/>
              </a:path>
            </a:pathLst>
          </a:custGeom>
          <a:solidFill>
            <a:srgbClr val="876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4" name=""/>
          <p:cNvSpPr/>
          <p:nvPr/>
        </p:nvSpPr>
        <p:spPr>
          <a:xfrm>
            <a:off x="10116720" y="2934720"/>
            <a:ext cx="1161000" cy="1161360"/>
          </a:xfrm>
          <a:custGeom>
            <a:avLst/>
            <a:gdLst/>
            <a:ahLst/>
            <a:rect l="0" t="0" r="r" b="b"/>
            <a:pathLst>
              <a:path w="3225" h="3226">
                <a:moveTo>
                  <a:pt x="3225" y="0"/>
                </a:moveTo>
                <a:lnTo>
                  <a:pt x="0" y="3226"/>
                </a:lnTo>
                <a:lnTo>
                  <a:pt x="134" y="3226"/>
                </a:lnTo>
                <a:lnTo>
                  <a:pt x="3225" y="134"/>
                </a:lnTo>
                <a:lnTo>
                  <a:pt x="3225" y="0"/>
                </a:lnTo>
                <a:close/>
              </a:path>
            </a:pathLst>
          </a:custGeom>
          <a:solidFill>
            <a:srgbClr val="876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5" name=""/>
          <p:cNvSpPr/>
          <p:nvPr/>
        </p:nvSpPr>
        <p:spPr>
          <a:xfrm>
            <a:off x="10164960" y="2982960"/>
            <a:ext cx="1112760" cy="1113120"/>
          </a:xfrm>
          <a:custGeom>
            <a:avLst/>
            <a:gdLst/>
            <a:ahLst/>
            <a:rect l="0" t="0" r="r" b="b"/>
            <a:pathLst>
              <a:path w="3091" h="3092">
                <a:moveTo>
                  <a:pt x="3091" y="0"/>
                </a:moveTo>
                <a:lnTo>
                  <a:pt x="0" y="3092"/>
                </a:lnTo>
                <a:lnTo>
                  <a:pt x="134" y="3092"/>
                </a:lnTo>
                <a:lnTo>
                  <a:pt x="3091" y="135"/>
                </a:lnTo>
                <a:lnTo>
                  <a:pt x="3091" y="0"/>
                </a:lnTo>
                <a:close/>
              </a:path>
            </a:pathLst>
          </a:custGeom>
          <a:solidFill>
            <a:srgbClr val="866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6" name=""/>
          <p:cNvSpPr/>
          <p:nvPr/>
        </p:nvSpPr>
        <p:spPr>
          <a:xfrm>
            <a:off x="10213200" y="3031560"/>
            <a:ext cx="1064520" cy="1064520"/>
          </a:xfrm>
          <a:custGeom>
            <a:avLst/>
            <a:gdLst/>
            <a:ahLst/>
            <a:rect l="0" t="0" r="r" b="b"/>
            <a:pathLst>
              <a:path w="2957" h="2957">
                <a:moveTo>
                  <a:pt x="2957" y="0"/>
                </a:moveTo>
                <a:lnTo>
                  <a:pt x="0" y="2957"/>
                </a:lnTo>
                <a:lnTo>
                  <a:pt x="135" y="2957"/>
                </a:lnTo>
                <a:lnTo>
                  <a:pt x="2957" y="134"/>
                </a:lnTo>
                <a:lnTo>
                  <a:pt x="2957" y="0"/>
                </a:lnTo>
                <a:close/>
              </a:path>
            </a:pathLst>
          </a:custGeom>
          <a:solidFill>
            <a:srgbClr val="866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7" name=""/>
          <p:cNvSpPr/>
          <p:nvPr/>
        </p:nvSpPr>
        <p:spPr>
          <a:xfrm>
            <a:off x="10261800" y="3079800"/>
            <a:ext cx="1015920" cy="1016280"/>
          </a:xfrm>
          <a:custGeom>
            <a:avLst/>
            <a:gdLst/>
            <a:ahLst/>
            <a:rect l="0" t="0" r="r" b="b"/>
            <a:pathLst>
              <a:path w="2822" h="2823">
                <a:moveTo>
                  <a:pt x="2822" y="0"/>
                </a:moveTo>
                <a:lnTo>
                  <a:pt x="0" y="2823"/>
                </a:lnTo>
                <a:lnTo>
                  <a:pt x="134" y="2823"/>
                </a:lnTo>
                <a:lnTo>
                  <a:pt x="2822" y="134"/>
                </a:lnTo>
                <a:lnTo>
                  <a:pt x="2822" y="0"/>
                </a:lnTo>
                <a:close/>
              </a:path>
            </a:pathLst>
          </a:custGeom>
          <a:solidFill>
            <a:srgbClr val="866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8" name=""/>
          <p:cNvSpPr/>
          <p:nvPr/>
        </p:nvSpPr>
        <p:spPr>
          <a:xfrm>
            <a:off x="10310040" y="3128040"/>
            <a:ext cx="967680" cy="968040"/>
          </a:xfrm>
          <a:custGeom>
            <a:avLst/>
            <a:gdLst/>
            <a:ahLst/>
            <a:rect l="0" t="0" r="r" b="b"/>
            <a:pathLst>
              <a:path w="2688" h="2689">
                <a:moveTo>
                  <a:pt x="2688" y="0"/>
                </a:moveTo>
                <a:lnTo>
                  <a:pt x="0" y="2689"/>
                </a:lnTo>
                <a:lnTo>
                  <a:pt x="134" y="2689"/>
                </a:lnTo>
                <a:lnTo>
                  <a:pt x="2688" y="135"/>
                </a:lnTo>
                <a:lnTo>
                  <a:pt x="2688" y="0"/>
                </a:lnTo>
                <a:close/>
              </a:path>
            </a:pathLst>
          </a:custGeom>
          <a:solidFill>
            <a:srgbClr val="856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9" name=""/>
          <p:cNvSpPr/>
          <p:nvPr/>
        </p:nvSpPr>
        <p:spPr>
          <a:xfrm>
            <a:off x="10358280" y="3176640"/>
            <a:ext cx="919440" cy="919440"/>
          </a:xfrm>
          <a:custGeom>
            <a:avLst/>
            <a:gdLst/>
            <a:ahLst/>
            <a:rect l="0" t="0" r="r" b="b"/>
            <a:pathLst>
              <a:path w="2554" h="2554">
                <a:moveTo>
                  <a:pt x="2554" y="0"/>
                </a:moveTo>
                <a:lnTo>
                  <a:pt x="0" y="2554"/>
                </a:lnTo>
                <a:lnTo>
                  <a:pt x="135" y="2554"/>
                </a:lnTo>
                <a:lnTo>
                  <a:pt x="2554" y="135"/>
                </a:lnTo>
                <a:lnTo>
                  <a:pt x="2554" y="0"/>
                </a:lnTo>
                <a:close/>
              </a:path>
            </a:pathLst>
          </a:custGeom>
          <a:solidFill>
            <a:srgbClr val="856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0" name=""/>
          <p:cNvSpPr/>
          <p:nvPr/>
        </p:nvSpPr>
        <p:spPr>
          <a:xfrm>
            <a:off x="10406880" y="3224880"/>
            <a:ext cx="870840" cy="871200"/>
          </a:xfrm>
          <a:custGeom>
            <a:avLst/>
            <a:gdLst/>
            <a:ahLst/>
            <a:rect l="0" t="0" r="r" b="b"/>
            <a:pathLst>
              <a:path w="2419" h="2420">
                <a:moveTo>
                  <a:pt x="2419" y="0"/>
                </a:moveTo>
                <a:lnTo>
                  <a:pt x="0" y="2420"/>
                </a:lnTo>
                <a:lnTo>
                  <a:pt x="134" y="2420"/>
                </a:lnTo>
                <a:lnTo>
                  <a:pt x="2419" y="134"/>
                </a:lnTo>
                <a:lnTo>
                  <a:pt x="2419" y="0"/>
                </a:lnTo>
                <a:close/>
              </a:path>
            </a:pathLst>
          </a:custGeom>
          <a:solidFill>
            <a:srgbClr val="846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1" name=""/>
          <p:cNvSpPr/>
          <p:nvPr/>
        </p:nvSpPr>
        <p:spPr>
          <a:xfrm>
            <a:off x="10455120" y="3273120"/>
            <a:ext cx="822600" cy="822960"/>
          </a:xfrm>
          <a:custGeom>
            <a:avLst/>
            <a:gdLst/>
            <a:ahLst/>
            <a:rect l="0" t="0" r="r" b="b"/>
            <a:pathLst>
              <a:path w="2285" h="2286">
                <a:moveTo>
                  <a:pt x="2285" y="0"/>
                </a:moveTo>
                <a:lnTo>
                  <a:pt x="0" y="2286"/>
                </a:lnTo>
                <a:lnTo>
                  <a:pt x="134" y="2286"/>
                </a:lnTo>
                <a:lnTo>
                  <a:pt x="2285" y="135"/>
                </a:lnTo>
                <a:lnTo>
                  <a:pt x="2285" y="0"/>
                </a:lnTo>
                <a:close/>
              </a:path>
            </a:pathLst>
          </a:custGeom>
          <a:solidFill>
            <a:srgbClr val="846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2" name=""/>
          <p:cNvSpPr/>
          <p:nvPr/>
        </p:nvSpPr>
        <p:spPr>
          <a:xfrm>
            <a:off x="10503360" y="3321720"/>
            <a:ext cx="774360" cy="774360"/>
          </a:xfrm>
          <a:custGeom>
            <a:avLst/>
            <a:gdLst/>
            <a:ahLst/>
            <a:rect l="0" t="0" r="r" b="b"/>
            <a:pathLst>
              <a:path w="2151" h="2151">
                <a:moveTo>
                  <a:pt x="2151" y="0"/>
                </a:moveTo>
                <a:lnTo>
                  <a:pt x="0" y="2151"/>
                </a:lnTo>
                <a:lnTo>
                  <a:pt x="135" y="2151"/>
                </a:lnTo>
                <a:lnTo>
                  <a:pt x="2151" y="134"/>
                </a:lnTo>
                <a:lnTo>
                  <a:pt x="2151" y="0"/>
                </a:lnTo>
                <a:close/>
              </a:path>
            </a:pathLst>
          </a:custGeom>
          <a:solidFill>
            <a:srgbClr val="836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3" name=""/>
          <p:cNvSpPr/>
          <p:nvPr/>
        </p:nvSpPr>
        <p:spPr>
          <a:xfrm>
            <a:off x="10551960" y="3369960"/>
            <a:ext cx="725760" cy="726120"/>
          </a:xfrm>
          <a:custGeom>
            <a:avLst/>
            <a:gdLst/>
            <a:ahLst/>
            <a:rect l="0" t="0" r="r" b="b"/>
            <a:pathLst>
              <a:path w="2016" h="2017">
                <a:moveTo>
                  <a:pt x="2016" y="0"/>
                </a:moveTo>
                <a:lnTo>
                  <a:pt x="0" y="2017"/>
                </a:lnTo>
                <a:lnTo>
                  <a:pt x="134" y="2017"/>
                </a:lnTo>
                <a:lnTo>
                  <a:pt x="2016" y="135"/>
                </a:lnTo>
                <a:lnTo>
                  <a:pt x="2016" y="0"/>
                </a:lnTo>
                <a:close/>
              </a:path>
            </a:pathLst>
          </a:custGeom>
          <a:solidFill>
            <a:srgbClr val="83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4" name=""/>
          <p:cNvSpPr/>
          <p:nvPr/>
        </p:nvSpPr>
        <p:spPr>
          <a:xfrm>
            <a:off x="10600200" y="3418560"/>
            <a:ext cx="677520" cy="677520"/>
          </a:xfrm>
          <a:custGeom>
            <a:avLst/>
            <a:gdLst/>
            <a:ahLst/>
            <a:rect l="0" t="0" r="r" b="b"/>
            <a:pathLst>
              <a:path w="1882" h="1882">
                <a:moveTo>
                  <a:pt x="1882" y="0"/>
                </a:moveTo>
                <a:lnTo>
                  <a:pt x="0" y="1882"/>
                </a:lnTo>
                <a:lnTo>
                  <a:pt x="135" y="1882"/>
                </a:lnTo>
                <a:lnTo>
                  <a:pt x="1882" y="134"/>
                </a:lnTo>
                <a:lnTo>
                  <a:pt x="1882" y="0"/>
                </a:lnTo>
                <a:close/>
              </a:path>
            </a:pathLst>
          </a:custGeom>
          <a:solidFill>
            <a:srgbClr val="82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5" name=""/>
          <p:cNvSpPr/>
          <p:nvPr/>
        </p:nvSpPr>
        <p:spPr>
          <a:xfrm>
            <a:off x="10648800" y="3466800"/>
            <a:ext cx="628920" cy="629280"/>
          </a:xfrm>
          <a:custGeom>
            <a:avLst/>
            <a:gdLst/>
            <a:ahLst/>
            <a:rect l="0" t="0" r="r" b="b"/>
            <a:pathLst>
              <a:path w="1747" h="1748">
                <a:moveTo>
                  <a:pt x="1747" y="0"/>
                </a:moveTo>
                <a:lnTo>
                  <a:pt x="0" y="1748"/>
                </a:lnTo>
                <a:lnTo>
                  <a:pt x="134" y="1748"/>
                </a:lnTo>
                <a:lnTo>
                  <a:pt x="1747" y="134"/>
                </a:lnTo>
                <a:lnTo>
                  <a:pt x="1747" y="0"/>
                </a:lnTo>
                <a:close/>
              </a:path>
            </a:pathLst>
          </a:custGeom>
          <a:solidFill>
            <a:srgbClr val="82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6" name=""/>
          <p:cNvSpPr/>
          <p:nvPr/>
        </p:nvSpPr>
        <p:spPr>
          <a:xfrm>
            <a:off x="10697040" y="3515040"/>
            <a:ext cx="580680" cy="581040"/>
          </a:xfrm>
          <a:custGeom>
            <a:avLst/>
            <a:gdLst/>
            <a:ahLst/>
            <a:rect l="0" t="0" r="r" b="b"/>
            <a:pathLst>
              <a:path w="1613" h="1614">
                <a:moveTo>
                  <a:pt x="1613" y="0"/>
                </a:moveTo>
                <a:lnTo>
                  <a:pt x="0" y="1614"/>
                </a:lnTo>
                <a:lnTo>
                  <a:pt x="135" y="1614"/>
                </a:lnTo>
                <a:lnTo>
                  <a:pt x="1613" y="135"/>
                </a:lnTo>
                <a:lnTo>
                  <a:pt x="1613" y="0"/>
                </a:lnTo>
                <a:close/>
              </a:path>
            </a:pathLst>
          </a:custGeom>
          <a:solidFill>
            <a:srgbClr val="81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7" name=""/>
          <p:cNvSpPr/>
          <p:nvPr/>
        </p:nvSpPr>
        <p:spPr>
          <a:xfrm>
            <a:off x="10745280" y="3563640"/>
            <a:ext cx="532440" cy="532440"/>
          </a:xfrm>
          <a:custGeom>
            <a:avLst/>
            <a:gdLst/>
            <a:ahLst/>
            <a:rect l="0" t="0" r="r" b="b"/>
            <a:pathLst>
              <a:path w="1479" h="1479">
                <a:moveTo>
                  <a:pt x="1479" y="0"/>
                </a:moveTo>
                <a:lnTo>
                  <a:pt x="0" y="1479"/>
                </a:lnTo>
                <a:lnTo>
                  <a:pt x="135" y="1479"/>
                </a:lnTo>
                <a:lnTo>
                  <a:pt x="1479" y="134"/>
                </a:lnTo>
                <a:lnTo>
                  <a:pt x="1479" y="0"/>
                </a:lnTo>
                <a:close/>
              </a:path>
            </a:pathLst>
          </a:custGeom>
          <a:solidFill>
            <a:srgbClr val="81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8" name=""/>
          <p:cNvSpPr/>
          <p:nvPr/>
        </p:nvSpPr>
        <p:spPr>
          <a:xfrm>
            <a:off x="10793880" y="3611880"/>
            <a:ext cx="483840" cy="484200"/>
          </a:xfrm>
          <a:custGeom>
            <a:avLst/>
            <a:gdLst/>
            <a:ahLst/>
            <a:rect l="0" t="0" r="r" b="b"/>
            <a:pathLst>
              <a:path w="1344" h="1345">
                <a:moveTo>
                  <a:pt x="1344" y="0"/>
                </a:moveTo>
                <a:lnTo>
                  <a:pt x="0" y="1345"/>
                </a:lnTo>
                <a:lnTo>
                  <a:pt x="134" y="1345"/>
                </a:lnTo>
                <a:lnTo>
                  <a:pt x="1344" y="135"/>
                </a:lnTo>
                <a:lnTo>
                  <a:pt x="1344" y="0"/>
                </a:lnTo>
                <a:close/>
              </a:path>
            </a:pathLst>
          </a:custGeom>
          <a:solidFill>
            <a:srgbClr val="80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9" name=""/>
          <p:cNvSpPr/>
          <p:nvPr/>
        </p:nvSpPr>
        <p:spPr>
          <a:xfrm>
            <a:off x="10842120" y="3660120"/>
            <a:ext cx="435600" cy="435960"/>
          </a:xfrm>
          <a:custGeom>
            <a:avLst/>
            <a:gdLst/>
            <a:ahLst/>
            <a:rect l="0" t="0" r="r" b="b"/>
            <a:pathLst>
              <a:path w="1210" h="1211">
                <a:moveTo>
                  <a:pt x="1210" y="0"/>
                </a:moveTo>
                <a:lnTo>
                  <a:pt x="0" y="1211"/>
                </a:lnTo>
                <a:lnTo>
                  <a:pt x="134" y="1211"/>
                </a:lnTo>
                <a:lnTo>
                  <a:pt x="1210" y="136"/>
                </a:lnTo>
                <a:lnTo>
                  <a:pt x="1210" y="0"/>
                </a:lnTo>
                <a:close/>
              </a:path>
            </a:pathLst>
          </a:custGeom>
          <a:solidFill>
            <a:srgbClr val="80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0" name=""/>
          <p:cNvSpPr/>
          <p:nvPr/>
        </p:nvSpPr>
        <p:spPr>
          <a:xfrm>
            <a:off x="10890360" y="3708720"/>
            <a:ext cx="387360" cy="387360"/>
          </a:xfrm>
          <a:custGeom>
            <a:avLst/>
            <a:gdLst/>
            <a:ahLst/>
            <a:rect l="0" t="0" r="r" b="b"/>
            <a:pathLst>
              <a:path w="1076" h="1076">
                <a:moveTo>
                  <a:pt x="1076" y="0"/>
                </a:moveTo>
                <a:lnTo>
                  <a:pt x="0" y="1076"/>
                </a:lnTo>
                <a:lnTo>
                  <a:pt x="135" y="1076"/>
                </a:lnTo>
                <a:lnTo>
                  <a:pt x="1076" y="134"/>
                </a:lnTo>
                <a:lnTo>
                  <a:pt x="1076" y="0"/>
                </a:lnTo>
                <a:close/>
              </a:path>
            </a:pathLst>
          </a:custGeom>
          <a:solidFill>
            <a:srgbClr val="7F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1" name=""/>
          <p:cNvSpPr/>
          <p:nvPr/>
        </p:nvSpPr>
        <p:spPr>
          <a:xfrm>
            <a:off x="10938960" y="3756960"/>
            <a:ext cx="338760" cy="339120"/>
          </a:xfrm>
          <a:custGeom>
            <a:avLst/>
            <a:gdLst/>
            <a:ahLst/>
            <a:rect l="0" t="0" r="r" b="b"/>
            <a:pathLst>
              <a:path w="941" h="942">
                <a:moveTo>
                  <a:pt x="941" y="0"/>
                </a:moveTo>
                <a:lnTo>
                  <a:pt x="0" y="942"/>
                </a:lnTo>
                <a:lnTo>
                  <a:pt x="134" y="942"/>
                </a:lnTo>
                <a:lnTo>
                  <a:pt x="941" y="134"/>
                </a:lnTo>
                <a:lnTo>
                  <a:pt x="941" y="0"/>
                </a:lnTo>
                <a:close/>
              </a:path>
            </a:pathLst>
          </a:custGeom>
          <a:solidFill>
            <a:srgbClr val="7F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2" name=""/>
          <p:cNvSpPr/>
          <p:nvPr/>
        </p:nvSpPr>
        <p:spPr>
          <a:xfrm>
            <a:off x="10987200" y="3805200"/>
            <a:ext cx="290520" cy="290880"/>
          </a:xfrm>
          <a:custGeom>
            <a:avLst/>
            <a:gdLst/>
            <a:ahLst/>
            <a:rect l="0" t="0" r="r" b="b"/>
            <a:pathLst>
              <a:path w="807" h="808">
                <a:moveTo>
                  <a:pt x="807" y="0"/>
                </a:moveTo>
                <a:lnTo>
                  <a:pt x="0" y="808"/>
                </a:lnTo>
                <a:lnTo>
                  <a:pt x="134" y="808"/>
                </a:lnTo>
                <a:lnTo>
                  <a:pt x="807" y="135"/>
                </a:lnTo>
                <a:lnTo>
                  <a:pt x="807" y="0"/>
                </a:lnTo>
                <a:close/>
              </a:path>
            </a:pathLst>
          </a:custGeom>
          <a:solidFill>
            <a:srgbClr val="7E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3" name=""/>
          <p:cNvSpPr/>
          <p:nvPr/>
        </p:nvSpPr>
        <p:spPr>
          <a:xfrm>
            <a:off x="11035440" y="3853800"/>
            <a:ext cx="242280" cy="242280"/>
          </a:xfrm>
          <a:custGeom>
            <a:avLst/>
            <a:gdLst/>
            <a:ahLst/>
            <a:rect l="0" t="0" r="r" b="b"/>
            <a:pathLst>
              <a:path w="673" h="673">
                <a:moveTo>
                  <a:pt x="673" y="0"/>
                </a:moveTo>
                <a:lnTo>
                  <a:pt x="0" y="673"/>
                </a:lnTo>
                <a:lnTo>
                  <a:pt x="135" y="673"/>
                </a:lnTo>
                <a:lnTo>
                  <a:pt x="673" y="134"/>
                </a:lnTo>
                <a:lnTo>
                  <a:pt x="673" y="0"/>
                </a:lnTo>
                <a:close/>
              </a:path>
            </a:pathLst>
          </a:custGeom>
          <a:solidFill>
            <a:srgbClr val="7E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4" name=""/>
          <p:cNvSpPr/>
          <p:nvPr/>
        </p:nvSpPr>
        <p:spPr>
          <a:xfrm>
            <a:off x="11084040" y="3902040"/>
            <a:ext cx="193680" cy="194040"/>
          </a:xfrm>
          <a:custGeom>
            <a:avLst/>
            <a:gdLst/>
            <a:ahLst/>
            <a:rect l="0" t="0" r="r" b="b"/>
            <a:pathLst>
              <a:path w="538" h="539">
                <a:moveTo>
                  <a:pt x="538" y="0"/>
                </a:moveTo>
                <a:lnTo>
                  <a:pt x="0" y="539"/>
                </a:lnTo>
                <a:lnTo>
                  <a:pt x="135" y="539"/>
                </a:lnTo>
                <a:lnTo>
                  <a:pt x="538" y="135"/>
                </a:lnTo>
                <a:lnTo>
                  <a:pt x="538" y="0"/>
                </a:lnTo>
                <a:close/>
              </a:path>
            </a:pathLst>
          </a:custGeom>
          <a:solidFill>
            <a:srgbClr val="7D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5" name=""/>
          <p:cNvSpPr/>
          <p:nvPr/>
        </p:nvSpPr>
        <p:spPr>
          <a:xfrm>
            <a:off x="11132280" y="3950640"/>
            <a:ext cx="145440" cy="145440"/>
          </a:xfrm>
          <a:custGeom>
            <a:avLst/>
            <a:gdLst/>
            <a:ahLst/>
            <a:rect l="0" t="0" r="r" b="b"/>
            <a:pathLst>
              <a:path w="404" h="404">
                <a:moveTo>
                  <a:pt x="404" y="0"/>
                </a:moveTo>
                <a:lnTo>
                  <a:pt x="0" y="404"/>
                </a:lnTo>
                <a:lnTo>
                  <a:pt x="134" y="404"/>
                </a:lnTo>
                <a:lnTo>
                  <a:pt x="404" y="135"/>
                </a:lnTo>
                <a:lnTo>
                  <a:pt x="404" y="0"/>
                </a:lnTo>
                <a:close/>
              </a:path>
            </a:pathLst>
          </a:custGeom>
          <a:solidFill>
            <a:srgbClr val="7D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6" name=""/>
          <p:cNvSpPr/>
          <p:nvPr/>
        </p:nvSpPr>
        <p:spPr>
          <a:xfrm>
            <a:off x="11180520" y="3998880"/>
            <a:ext cx="97200" cy="97200"/>
          </a:xfrm>
          <a:custGeom>
            <a:avLst/>
            <a:gdLst/>
            <a:ahLst/>
            <a:rect l="0" t="0" r="r" b="b"/>
            <a:pathLst>
              <a:path w="270" h="270">
                <a:moveTo>
                  <a:pt x="270" y="0"/>
                </a:moveTo>
                <a:lnTo>
                  <a:pt x="0" y="270"/>
                </a:lnTo>
                <a:lnTo>
                  <a:pt x="135" y="270"/>
                </a:lnTo>
                <a:lnTo>
                  <a:pt x="270" y="135"/>
                </a:lnTo>
                <a:lnTo>
                  <a:pt x="270" y="0"/>
                </a:lnTo>
                <a:close/>
              </a:path>
            </a:pathLst>
          </a:custGeom>
          <a:solidFill>
            <a:srgbClr val="7C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7" name=""/>
          <p:cNvSpPr/>
          <p:nvPr/>
        </p:nvSpPr>
        <p:spPr>
          <a:xfrm>
            <a:off x="11229120" y="4047120"/>
            <a:ext cx="48600" cy="48960"/>
          </a:xfrm>
          <a:custGeom>
            <a:avLst/>
            <a:gdLst/>
            <a:ahLst/>
            <a:rect l="0" t="0" r="r" b="b"/>
            <a:pathLst>
              <a:path w="135" h="136">
                <a:moveTo>
                  <a:pt x="135" y="0"/>
                </a:moveTo>
                <a:lnTo>
                  <a:pt x="0" y="136"/>
                </a:lnTo>
                <a:lnTo>
                  <a:pt x="135" y="136"/>
                </a:lnTo>
                <a:lnTo>
                  <a:pt x="135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8" name=""/>
          <p:cNvSpPr/>
          <p:nvPr/>
        </p:nvSpPr>
        <p:spPr>
          <a:xfrm>
            <a:off x="914040" y="2076120"/>
            <a:ext cx="48960" cy="48960"/>
          </a:xfrm>
          <a:custGeom>
            <a:avLst/>
            <a:gdLst/>
            <a:ahLst/>
            <a:rect l="0" t="0" r="r" b="b"/>
            <a:pathLst>
              <a:path w="136" h="136">
                <a:moveTo>
                  <a:pt x="0" y="136"/>
                </a:moveTo>
                <a:lnTo>
                  <a:pt x="136" y="0"/>
                </a:lnTo>
                <a:lnTo>
                  <a:pt x="0" y="0"/>
                </a:lnTo>
                <a:lnTo>
                  <a:pt x="0" y="136"/>
                </a:lnTo>
                <a:close/>
              </a:path>
            </a:pathLst>
          </a:custGeom>
          <a:solidFill>
            <a:srgbClr val="F6F6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9" name=""/>
          <p:cNvSpPr/>
          <p:nvPr/>
        </p:nvSpPr>
        <p:spPr>
          <a:xfrm>
            <a:off x="914040" y="2076120"/>
            <a:ext cx="97200" cy="97200"/>
          </a:xfrm>
          <a:custGeom>
            <a:avLst/>
            <a:gdLst/>
            <a:ahLst/>
            <a:rect l="0" t="0" r="r" b="b"/>
            <a:pathLst>
              <a:path w="270" h="270">
                <a:moveTo>
                  <a:pt x="136" y="0"/>
                </a:moveTo>
                <a:lnTo>
                  <a:pt x="0" y="135"/>
                </a:lnTo>
                <a:lnTo>
                  <a:pt x="0" y="270"/>
                </a:lnTo>
                <a:lnTo>
                  <a:pt x="270" y="0"/>
                </a:lnTo>
                <a:lnTo>
                  <a:pt x="136" y="0"/>
                </a:lnTo>
                <a:close/>
              </a:path>
            </a:pathLst>
          </a:custGeom>
          <a:solidFill>
            <a:srgbClr val="F5F6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0" name=""/>
          <p:cNvSpPr/>
          <p:nvPr/>
        </p:nvSpPr>
        <p:spPr>
          <a:xfrm>
            <a:off x="914040" y="2076120"/>
            <a:ext cx="145800" cy="145440"/>
          </a:xfrm>
          <a:custGeom>
            <a:avLst/>
            <a:gdLst/>
            <a:ahLst/>
            <a:rect l="0" t="0" r="r" b="b"/>
            <a:pathLst>
              <a:path w="405" h="404">
                <a:moveTo>
                  <a:pt x="270" y="0"/>
                </a:moveTo>
                <a:lnTo>
                  <a:pt x="0" y="270"/>
                </a:lnTo>
                <a:lnTo>
                  <a:pt x="0" y="404"/>
                </a:lnTo>
                <a:lnTo>
                  <a:pt x="405" y="0"/>
                </a:lnTo>
                <a:lnTo>
                  <a:pt x="270" y="0"/>
                </a:lnTo>
                <a:close/>
              </a:path>
            </a:pathLst>
          </a:custGeom>
          <a:solidFill>
            <a:srgbClr val="F5F5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1" name=""/>
          <p:cNvSpPr/>
          <p:nvPr/>
        </p:nvSpPr>
        <p:spPr>
          <a:xfrm>
            <a:off x="914040" y="2076120"/>
            <a:ext cx="194040" cy="194040"/>
          </a:xfrm>
          <a:custGeom>
            <a:avLst/>
            <a:gdLst/>
            <a:ahLst/>
            <a:rect l="0" t="0" r="r" b="b"/>
            <a:pathLst>
              <a:path w="539" h="539">
                <a:moveTo>
                  <a:pt x="404" y="0"/>
                </a:moveTo>
                <a:lnTo>
                  <a:pt x="0" y="403"/>
                </a:lnTo>
                <a:lnTo>
                  <a:pt x="0" y="539"/>
                </a:lnTo>
                <a:lnTo>
                  <a:pt x="539" y="0"/>
                </a:lnTo>
                <a:lnTo>
                  <a:pt x="404" y="0"/>
                </a:lnTo>
                <a:close/>
              </a:path>
            </a:pathLst>
          </a:custGeom>
          <a:solidFill>
            <a:srgbClr val="F4F5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2" name=""/>
          <p:cNvSpPr/>
          <p:nvPr/>
        </p:nvSpPr>
        <p:spPr>
          <a:xfrm>
            <a:off x="914040" y="2076120"/>
            <a:ext cx="242280" cy="242280"/>
          </a:xfrm>
          <a:custGeom>
            <a:avLst/>
            <a:gdLst/>
            <a:ahLst/>
            <a:rect l="0" t="0" r="r" b="b"/>
            <a:pathLst>
              <a:path w="673" h="673">
                <a:moveTo>
                  <a:pt x="539" y="0"/>
                </a:moveTo>
                <a:lnTo>
                  <a:pt x="0" y="538"/>
                </a:lnTo>
                <a:lnTo>
                  <a:pt x="0" y="673"/>
                </a:lnTo>
                <a:lnTo>
                  <a:pt x="673" y="0"/>
                </a:lnTo>
                <a:lnTo>
                  <a:pt x="539" y="0"/>
                </a:lnTo>
                <a:close/>
              </a:path>
            </a:pathLst>
          </a:custGeom>
          <a:solidFill>
            <a:srgbClr val="F4F4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3" name=""/>
          <p:cNvSpPr/>
          <p:nvPr/>
        </p:nvSpPr>
        <p:spPr>
          <a:xfrm>
            <a:off x="914040" y="2076120"/>
            <a:ext cx="290880" cy="290880"/>
          </a:xfrm>
          <a:custGeom>
            <a:avLst/>
            <a:gdLst/>
            <a:ahLst/>
            <a:rect l="0" t="0" r="r" b="b"/>
            <a:pathLst>
              <a:path w="808" h="808">
                <a:moveTo>
                  <a:pt x="673" y="0"/>
                </a:moveTo>
                <a:lnTo>
                  <a:pt x="0" y="673"/>
                </a:lnTo>
                <a:lnTo>
                  <a:pt x="0" y="808"/>
                </a:lnTo>
                <a:lnTo>
                  <a:pt x="808" y="0"/>
                </a:lnTo>
                <a:lnTo>
                  <a:pt x="673" y="0"/>
                </a:lnTo>
                <a:close/>
              </a:path>
            </a:pathLst>
          </a:custGeom>
          <a:solidFill>
            <a:srgbClr val="F3F3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4" name=""/>
          <p:cNvSpPr/>
          <p:nvPr/>
        </p:nvSpPr>
        <p:spPr>
          <a:xfrm>
            <a:off x="914040" y="2076120"/>
            <a:ext cx="339120" cy="339120"/>
          </a:xfrm>
          <a:custGeom>
            <a:avLst/>
            <a:gdLst/>
            <a:ahLst/>
            <a:rect l="0" t="0" r="r" b="b"/>
            <a:pathLst>
              <a:path w="942" h="942">
                <a:moveTo>
                  <a:pt x="808" y="0"/>
                </a:moveTo>
                <a:lnTo>
                  <a:pt x="0" y="808"/>
                </a:lnTo>
                <a:lnTo>
                  <a:pt x="0" y="942"/>
                </a:lnTo>
                <a:lnTo>
                  <a:pt x="942" y="0"/>
                </a:lnTo>
                <a:lnTo>
                  <a:pt x="808" y="0"/>
                </a:lnTo>
                <a:close/>
              </a:path>
            </a:pathLst>
          </a:custGeom>
          <a:solidFill>
            <a:srgbClr val="F3F3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5" name=""/>
          <p:cNvSpPr/>
          <p:nvPr/>
        </p:nvSpPr>
        <p:spPr>
          <a:xfrm>
            <a:off x="914040" y="2076120"/>
            <a:ext cx="387360" cy="387360"/>
          </a:xfrm>
          <a:custGeom>
            <a:avLst/>
            <a:gdLst/>
            <a:ahLst/>
            <a:rect l="0" t="0" r="r" b="b"/>
            <a:pathLst>
              <a:path w="1076" h="1076">
                <a:moveTo>
                  <a:pt x="942" y="0"/>
                </a:moveTo>
                <a:lnTo>
                  <a:pt x="0" y="942"/>
                </a:lnTo>
                <a:lnTo>
                  <a:pt x="0" y="1076"/>
                </a:lnTo>
                <a:lnTo>
                  <a:pt x="1076" y="0"/>
                </a:lnTo>
                <a:lnTo>
                  <a:pt x="942" y="0"/>
                </a:lnTo>
                <a:close/>
              </a:path>
            </a:pathLst>
          </a:custGeom>
          <a:solidFill>
            <a:srgbClr val="F2F2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6" name=""/>
          <p:cNvSpPr/>
          <p:nvPr/>
        </p:nvSpPr>
        <p:spPr>
          <a:xfrm>
            <a:off x="914040" y="2076120"/>
            <a:ext cx="435960" cy="435960"/>
          </a:xfrm>
          <a:custGeom>
            <a:avLst/>
            <a:gdLst/>
            <a:ahLst/>
            <a:rect l="0" t="0" r="r" b="b"/>
            <a:pathLst>
              <a:path w="1211" h="1211">
                <a:moveTo>
                  <a:pt x="1076" y="0"/>
                </a:moveTo>
                <a:lnTo>
                  <a:pt x="0" y="1076"/>
                </a:lnTo>
                <a:lnTo>
                  <a:pt x="0" y="1211"/>
                </a:lnTo>
                <a:lnTo>
                  <a:pt x="1211" y="0"/>
                </a:lnTo>
                <a:lnTo>
                  <a:pt x="1076" y="0"/>
                </a:lnTo>
                <a:close/>
              </a:path>
            </a:pathLst>
          </a:custGeom>
          <a:solidFill>
            <a:srgbClr val="F2F2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7" name=""/>
          <p:cNvSpPr/>
          <p:nvPr/>
        </p:nvSpPr>
        <p:spPr>
          <a:xfrm>
            <a:off x="914040" y="2076120"/>
            <a:ext cx="484200" cy="484200"/>
          </a:xfrm>
          <a:custGeom>
            <a:avLst/>
            <a:gdLst/>
            <a:ahLst/>
            <a:rect l="0" t="0" r="r" b="b"/>
            <a:pathLst>
              <a:path w="1345" h="1345">
                <a:moveTo>
                  <a:pt x="1211" y="0"/>
                </a:moveTo>
                <a:lnTo>
                  <a:pt x="0" y="1211"/>
                </a:lnTo>
                <a:lnTo>
                  <a:pt x="0" y="1345"/>
                </a:lnTo>
                <a:lnTo>
                  <a:pt x="1345" y="0"/>
                </a:lnTo>
                <a:lnTo>
                  <a:pt x="1211" y="0"/>
                </a:lnTo>
                <a:close/>
              </a:path>
            </a:pathLst>
          </a:custGeom>
          <a:solidFill>
            <a:srgbClr val="F1F1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8" name=""/>
          <p:cNvSpPr/>
          <p:nvPr/>
        </p:nvSpPr>
        <p:spPr>
          <a:xfrm>
            <a:off x="914040" y="2076120"/>
            <a:ext cx="532440" cy="532440"/>
          </a:xfrm>
          <a:custGeom>
            <a:avLst/>
            <a:gdLst/>
            <a:ahLst/>
            <a:rect l="0" t="0" r="r" b="b"/>
            <a:pathLst>
              <a:path w="1479" h="1479">
                <a:moveTo>
                  <a:pt x="1345" y="0"/>
                </a:moveTo>
                <a:lnTo>
                  <a:pt x="0" y="1345"/>
                </a:lnTo>
                <a:lnTo>
                  <a:pt x="0" y="1479"/>
                </a:lnTo>
                <a:lnTo>
                  <a:pt x="1479" y="0"/>
                </a:lnTo>
                <a:lnTo>
                  <a:pt x="1345" y="0"/>
                </a:lnTo>
                <a:close/>
              </a:path>
            </a:pathLst>
          </a:custGeom>
          <a:solidFill>
            <a:srgbClr val="F1F0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9" name=""/>
          <p:cNvSpPr/>
          <p:nvPr/>
        </p:nvSpPr>
        <p:spPr>
          <a:xfrm>
            <a:off x="914040" y="2076120"/>
            <a:ext cx="581040" cy="581040"/>
          </a:xfrm>
          <a:custGeom>
            <a:avLst/>
            <a:gdLst/>
            <a:ahLst/>
            <a:rect l="0" t="0" r="r" b="b"/>
            <a:pathLst>
              <a:path w="1614" h="1614">
                <a:moveTo>
                  <a:pt x="1478" y="0"/>
                </a:moveTo>
                <a:lnTo>
                  <a:pt x="0" y="1478"/>
                </a:lnTo>
                <a:lnTo>
                  <a:pt x="0" y="1614"/>
                </a:lnTo>
                <a:lnTo>
                  <a:pt x="1614" y="0"/>
                </a:lnTo>
                <a:lnTo>
                  <a:pt x="1478" y="0"/>
                </a:lnTo>
                <a:close/>
              </a:path>
            </a:pathLst>
          </a:custGeom>
          <a:solidFill>
            <a:srgbClr val="F0F0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0" name=""/>
          <p:cNvSpPr/>
          <p:nvPr/>
        </p:nvSpPr>
        <p:spPr>
          <a:xfrm>
            <a:off x="914040" y="2076120"/>
            <a:ext cx="629280" cy="629280"/>
          </a:xfrm>
          <a:custGeom>
            <a:avLst/>
            <a:gdLst/>
            <a:ahLst/>
            <a:rect l="0" t="0" r="r" b="b"/>
            <a:pathLst>
              <a:path w="1748" h="1748">
                <a:moveTo>
                  <a:pt x="1614" y="0"/>
                </a:moveTo>
                <a:lnTo>
                  <a:pt x="0" y="1614"/>
                </a:lnTo>
                <a:lnTo>
                  <a:pt x="0" y="1748"/>
                </a:lnTo>
                <a:lnTo>
                  <a:pt x="1748" y="0"/>
                </a:lnTo>
                <a:lnTo>
                  <a:pt x="1614" y="0"/>
                </a:lnTo>
                <a:close/>
              </a:path>
            </a:pathLst>
          </a:custGeom>
          <a:solidFill>
            <a:srgbClr val="F0EF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1" name=""/>
          <p:cNvSpPr/>
          <p:nvPr/>
        </p:nvSpPr>
        <p:spPr>
          <a:xfrm>
            <a:off x="914040" y="2076120"/>
            <a:ext cx="677880" cy="677520"/>
          </a:xfrm>
          <a:custGeom>
            <a:avLst/>
            <a:gdLst/>
            <a:ahLst/>
            <a:rect l="0" t="0" r="r" b="b"/>
            <a:pathLst>
              <a:path w="1883" h="1882">
                <a:moveTo>
                  <a:pt x="1748" y="0"/>
                </a:moveTo>
                <a:lnTo>
                  <a:pt x="0" y="1748"/>
                </a:lnTo>
                <a:lnTo>
                  <a:pt x="0" y="1882"/>
                </a:lnTo>
                <a:lnTo>
                  <a:pt x="1883" y="0"/>
                </a:lnTo>
                <a:lnTo>
                  <a:pt x="1748" y="0"/>
                </a:lnTo>
                <a:close/>
              </a:path>
            </a:pathLst>
          </a:custGeom>
          <a:solidFill>
            <a:srgbClr val="EFEF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2" name=""/>
          <p:cNvSpPr/>
          <p:nvPr/>
        </p:nvSpPr>
        <p:spPr>
          <a:xfrm>
            <a:off x="914040" y="2076120"/>
            <a:ext cx="726120" cy="726120"/>
          </a:xfrm>
          <a:custGeom>
            <a:avLst/>
            <a:gdLst/>
            <a:ahLst/>
            <a:rect l="0" t="0" r="r" b="b"/>
            <a:pathLst>
              <a:path w="2017" h="2017">
                <a:moveTo>
                  <a:pt x="1883" y="0"/>
                </a:moveTo>
                <a:lnTo>
                  <a:pt x="0" y="1882"/>
                </a:lnTo>
                <a:lnTo>
                  <a:pt x="0" y="2017"/>
                </a:lnTo>
                <a:lnTo>
                  <a:pt x="2017" y="0"/>
                </a:lnTo>
                <a:lnTo>
                  <a:pt x="1883" y="0"/>
                </a:lnTo>
                <a:close/>
              </a:path>
            </a:pathLst>
          </a:custGeom>
          <a:solidFill>
            <a:srgbClr val="EFEE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3" name=""/>
          <p:cNvSpPr/>
          <p:nvPr/>
        </p:nvSpPr>
        <p:spPr>
          <a:xfrm>
            <a:off x="914040" y="2076120"/>
            <a:ext cx="774360" cy="774360"/>
          </a:xfrm>
          <a:custGeom>
            <a:avLst/>
            <a:gdLst/>
            <a:ahLst/>
            <a:rect l="0" t="0" r="r" b="b"/>
            <a:pathLst>
              <a:path w="2151" h="2151">
                <a:moveTo>
                  <a:pt x="2017" y="0"/>
                </a:moveTo>
                <a:lnTo>
                  <a:pt x="0" y="2017"/>
                </a:lnTo>
                <a:lnTo>
                  <a:pt x="0" y="2151"/>
                </a:lnTo>
                <a:lnTo>
                  <a:pt x="2151" y="0"/>
                </a:lnTo>
                <a:lnTo>
                  <a:pt x="2017" y="0"/>
                </a:lnTo>
                <a:close/>
              </a:path>
            </a:pathLst>
          </a:custGeom>
          <a:solidFill>
            <a:srgbClr val="EEED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4" name=""/>
          <p:cNvSpPr/>
          <p:nvPr/>
        </p:nvSpPr>
        <p:spPr>
          <a:xfrm>
            <a:off x="914040" y="2076120"/>
            <a:ext cx="822960" cy="822960"/>
          </a:xfrm>
          <a:custGeom>
            <a:avLst/>
            <a:gdLst/>
            <a:ahLst/>
            <a:rect l="0" t="0" r="r" b="b"/>
            <a:pathLst>
              <a:path w="2286" h="2286">
                <a:moveTo>
                  <a:pt x="2151" y="0"/>
                </a:moveTo>
                <a:lnTo>
                  <a:pt x="0" y="2150"/>
                </a:lnTo>
                <a:lnTo>
                  <a:pt x="0" y="2286"/>
                </a:lnTo>
                <a:lnTo>
                  <a:pt x="2286" y="0"/>
                </a:lnTo>
                <a:lnTo>
                  <a:pt x="2151" y="0"/>
                </a:lnTo>
                <a:close/>
              </a:path>
            </a:pathLst>
          </a:custGeom>
          <a:solidFill>
            <a:srgbClr val="EEED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5" name=""/>
          <p:cNvSpPr/>
          <p:nvPr/>
        </p:nvSpPr>
        <p:spPr>
          <a:xfrm>
            <a:off x="914040" y="2076120"/>
            <a:ext cx="871200" cy="871200"/>
          </a:xfrm>
          <a:custGeom>
            <a:avLst/>
            <a:gdLst/>
            <a:ahLst/>
            <a:rect l="0" t="0" r="r" b="b"/>
            <a:pathLst>
              <a:path w="2420" h="2420">
                <a:moveTo>
                  <a:pt x="2286" y="0"/>
                </a:moveTo>
                <a:lnTo>
                  <a:pt x="0" y="2286"/>
                </a:lnTo>
                <a:lnTo>
                  <a:pt x="0" y="2420"/>
                </a:lnTo>
                <a:lnTo>
                  <a:pt x="2420" y="0"/>
                </a:lnTo>
                <a:lnTo>
                  <a:pt x="2286" y="0"/>
                </a:lnTo>
                <a:close/>
              </a:path>
            </a:pathLst>
          </a:custGeom>
          <a:solidFill>
            <a:srgbClr val="EDEC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6" name=""/>
          <p:cNvSpPr/>
          <p:nvPr/>
        </p:nvSpPr>
        <p:spPr>
          <a:xfrm>
            <a:off x="914040" y="2076120"/>
            <a:ext cx="919440" cy="919440"/>
          </a:xfrm>
          <a:custGeom>
            <a:avLst/>
            <a:gdLst/>
            <a:ahLst/>
            <a:rect l="0" t="0" r="r" b="b"/>
            <a:pathLst>
              <a:path w="2554" h="2554">
                <a:moveTo>
                  <a:pt x="2420" y="0"/>
                </a:moveTo>
                <a:lnTo>
                  <a:pt x="0" y="2420"/>
                </a:lnTo>
                <a:lnTo>
                  <a:pt x="0" y="2554"/>
                </a:lnTo>
                <a:lnTo>
                  <a:pt x="2554" y="0"/>
                </a:lnTo>
                <a:lnTo>
                  <a:pt x="2420" y="0"/>
                </a:lnTo>
                <a:close/>
              </a:path>
            </a:pathLst>
          </a:custGeom>
          <a:solidFill>
            <a:srgbClr val="EDEB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7" name=""/>
          <p:cNvSpPr/>
          <p:nvPr/>
        </p:nvSpPr>
        <p:spPr>
          <a:xfrm>
            <a:off x="914040" y="2076120"/>
            <a:ext cx="968040" cy="968040"/>
          </a:xfrm>
          <a:custGeom>
            <a:avLst/>
            <a:gdLst/>
            <a:ahLst/>
            <a:rect l="0" t="0" r="r" b="b"/>
            <a:pathLst>
              <a:path w="2689" h="2689">
                <a:moveTo>
                  <a:pt x="2554" y="0"/>
                </a:moveTo>
                <a:lnTo>
                  <a:pt x="0" y="2554"/>
                </a:lnTo>
                <a:lnTo>
                  <a:pt x="0" y="2689"/>
                </a:lnTo>
                <a:lnTo>
                  <a:pt x="2689" y="0"/>
                </a:lnTo>
                <a:lnTo>
                  <a:pt x="2554" y="0"/>
                </a:lnTo>
                <a:close/>
              </a:path>
            </a:pathLst>
          </a:custGeom>
          <a:solidFill>
            <a:srgbClr val="ECEB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8" name=""/>
          <p:cNvSpPr/>
          <p:nvPr/>
        </p:nvSpPr>
        <p:spPr>
          <a:xfrm>
            <a:off x="914040" y="2076120"/>
            <a:ext cx="1016280" cy="1016280"/>
          </a:xfrm>
          <a:custGeom>
            <a:avLst/>
            <a:gdLst/>
            <a:ahLst/>
            <a:rect l="0" t="0" r="r" b="b"/>
            <a:pathLst>
              <a:path w="2823" h="2823">
                <a:moveTo>
                  <a:pt x="2689" y="0"/>
                </a:moveTo>
                <a:lnTo>
                  <a:pt x="0" y="2689"/>
                </a:lnTo>
                <a:lnTo>
                  <a:pt x="0" y="2823"/>
                </a:lnTo>
                <a:lnTo>
                  <a:pt x="2823" y="0"/>
                </a:lnTo>
                <a:lnTo>
                  <a:pt x="2689" y="0"/>
                </a:lnTo>
                <a:close/>
              </a:path>
            </a:pathLst>
          </a:custGeom>
          <a:solidFill>
            <a:srgbClr val="ECEA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9" name=""/>
          <p:cNvSpPr/>
          <p:nvPr/>
        </p:nvSpPr>
        <p:spPr>
          <a:xfrm>
            <a:off x="914040" y="2076120"/>
            <a:ext cx="1064520" cy="1064520"/>
          </a:xfrm>
          <a:custGeom>
            <a:avLst/>
            <a:gdLst/>
            <a:ahLst/>
            <a:rect l="0" t="0" r="r" b="b"/>
            <a:pathLst>
              <a:path w="2957" h="2957">
                <a:moveTo>
                  <a:pt x="2823" y="0"/>
                </a:moveTo>
                <a:lnTo>
                  <a:pt x="0" y="2823"/>
                </a:lnTo>
                <a:lnTo>
                  <a:pt x="0" y="2957"/>
                </a:lnTo>
                <a:lnTo>
                  <a:pt x="2957" y="0"/>
                </a:lnTo>
                <a:lnTo>
                  <a:pt x="2823" y="0"/>
                </a:lnTo>
                <a:close/>
              </a:path>
            </a:pathLst>
          </a:custGeom>
          <a:solidFill>
            <a:srgbClr val="ECEA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20" name=""/>
          <p:cNvSpPr/>
          <p:nvPr/>
        </p:nvSpPr>
        <p:spPr>
          <a:xfrm>
            <a:off x="914040" y="2076120"/>
            <a:ext cx="1113120" cy="1113120"/>
          </a:xfrm>
          <a:custGeom>
            <a:avLst/>
            <a:gdLst/>
            <a:ahLst/>
            <a:rect l="0" t="0" r="r" b="b"/>
            <a:pathLst>
              <a:path w="3092" h="3092">
                <a:moveTo>
                  <a:pt x="2957" y="0"/>
                </a:moveTo>
                <a:lnTo>
                  <a:pt x="0" y="2957"/>
                </a:lnTo>
                <a:lnTo>
                  <a:pt x="0" y="3092"/>
                </a:lnTo>
                <a:lnTo>
                  <a:pt x="3092" y="0"/>
                </a:lnTo>
                <a:lnTo>
                  <a:pt x="2957" y="0"/>
                </a:lnTo>
                <a:close/>
              </a:path>
            </a:pathLst>
          </a:custGeom>
          <a:solidFill>
            <a:srgbClr val="EBE9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21" name=""/>
          <p:cNvSpPr/>
          <p:nvPr/>
        </p:nvSpPr>
        <p:spPr>
          <a:xfrm>
            <a:off x="914040" y="2076120"/>
            <a:ext cx="1161360" cy="1161360"/>
          </a:xfrm>
          <a:custGeom>
            <a:avLst/>
            <a:gdLst/>
            <a:ahLst/>
            <a:rect l="0" t="0" r="r" b="b"/>
            <a:pathLst>
              <a:path w="3226" h="3226">
                <a:moveTo>
                  <a:pt x="3092" y="0"/>
                </a:moveTo>
                <a:lnTo>
                  <a:pt x="0" y="3092"/>
                </a:lnTo>
                <a:lnTo>
                  <a:pt x="0" y="3226"/>
                </a:lnTo>
                <a:lnTo>
                  <a:pt x="3226" y="0"/>
                </a:lnTo>
                <a:lnTo>
                  <a:pt x="3092" y="0"/>
                </a:lnTo>
                <a:close/>
              </a:path>
            </a:pathLst>
          </a:custGeom>
          <a:solidFill>
            <a:srgbClr val="EBE8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22" name=""/>
          <p:cNvSpPr/>
          <p:nvPr/>
        </p:nvSpPr>
        <p:spPr>
          <a:xfrm>
            <a:off x="914040" y="2076120"/>
            <a:ext cx="1209600" cy="1209600"/>
          </a:xfrm>
          <a:custGeom>
            <a:avLst/>
            <a:gdLst/>
            <a:ahLst/>
            <a:rect l="0" t="0" r="r" b="b"/>
            <a:pathLst>
              <a:path w="3360" h="3360">
                <a:moveTo>
                  <a:pt x="3226" y="0"/>
                </a:moveTo>
                <a:lnTo>
                  <a:pt x="0" y="3226"/>
                </a:lnTo>
                <a:lnTo>
                  <a:pt x="0" y="3360"/>
                </a:lnTo>
                <a:lnTo>
                  <a:pt x="3360" y="0"/>
                </a:lnTo>
                <a:lnTo>
                  <a:pt x="3226" y="0"/>
                </a:lnTo>
                <a:close/>
              </a:path>
            </a:pathLst>
          </a:custGeom>
          <a:solidFill>
            <a:srgbClr val="EAE8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23" name=""/>
          <p:cNvSpPr/>
          <p:nvPr/>
        </p:nvSpPr>
        <p:spPr>
          <a:xfrm>
            <a:off x="914040" y="2076120"/>
            <a:ext cx="1258200" cy="1258200"/>
          </a:xfrm>
          <a:custGeom>
            <a:avLst/>
            <a:gdLst/>
            <a:ahLst/>
            <a:rect l="0" t="0" r="r" b="b"/>
            <a:pathLst>
              <a:path w="3495" h="3495">
                <a:moveTo>
                  <a:pt x="3360" y="0"/>
                </a:moveTo>
                <a:lnTo>
                  <a:pt x="0" y="3360"/>
                </a:lnTo>
                <a:lnTo>
                  <a:pt x="0" y="3495"/>
                </a:lnTo>
                <a:lnTo>
                  <a:pt x="3495" y="0"/>
                </a:lnTo>
                <a:lnTo>
                  <a:pt x="3360" y="0"/>
                </a:lnTo>
                <a:close/>
              </a:path>
            </a:pathLst>
          </a:custGeom>
          <a:solidFill>
            <a:srgbClr val="EAE7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24" name=""/>
          <p:cNvSpPr/>
          <p:nvPr/>
        </p:nvSpPr>
        <p:spPr>
          <a:xfrm>
            <a:off x="914040" y="2076120"/>
            <a:ext cx="1306440" cy="1306440"/>
          </a:xfrm>
          <a:custGeom>
            <a:avLst/>
            <a:gdLst/>
            <a:ahLst/>
            <a:rect l="0" t="0" r="r" b="b"/>
            <a:pathLst>
              <a:path w="3629" h="3629">
                <a:moveTo>
                  <a:pt x="3495" y="0"/>
                </a:moveTo>
                <a:lnTo>
                  <a:pt x="0" y="3495"/>
                </a:lnTo>
                <a:lnTo>
                  <a:pt x="0" y="3629"/>
                </a:lnTo>
                <a:lnTo>
                  <a:pt x="3629" y="0"/>
                </a:lnTo>
                <a:lnTo>
                  <a:pt x="3495" y="0"/>
                </a:lnTo>
                <a:close/>
              </a:path>
            </a:pathLst>
          </a:custGeom>
          <a:solidFill>
            <a:srgbClr val="E9E7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25" name=""/>
          <p:cNvSpPr/>
          <p:nvPr/>
        </p:nvSpPr>
        <p:spPr>
          <a:xfrm>
            <a:off x="914040" y="2076120"/>
            <a:ext cx="1355040" cy="1354680"/>
          </a:xfrm>
          <a:custGeom>
            <a:avLst/>
            <a:gdLst/>
            <a:ahLst/>
            <a:rect l="0" t="0" r="r" b="b"/>
            <a:pathLst>
              <a:path w="3764" h="3763">
                <a:moveTo>
                  <a:pt x="3629" y="0"/>
                </a:moveTo>
                <a:lnTo>
                  <a:pt x="0" y="3628"/>
                </a:lnTo>
                <a:lnTo>
                  <a:pt x="0" y="3763"/>
                </a:lnTo>
                <a:lnTo>
                  <a:pt x="3764" y="0"/>
                </a:lnTo>
                <a:lnTo>
                  <a:pt x="3629" y="0"/>
                </a:lnTo>
                <a:close/>
              </a:path>
            </a:pathLst>
          </a:custGeom>
          <a:solidFill>
            <a:srgbClr val="E9E6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26" name=""/>
          <p:cNvSpPr/>
          <p:nvPr/>
        </p:nvSpPr>
        <p:spPr>
          <a:xfrm>
            <a:off x="914040" y="2076120"/>
            <a:ext cx="1403280" cy="1403280"/>
          </a:xfrm>
          <a:custGeom>
            <a:avLst/>
            <a:gdLst/>
            <a:ahLst/>
            <a:rect l="0" t="0" r="r" b="b"/>
            <a:pathLst>
              <a:path w="3898" h="3898">
                <a:moveTo>
                  <a:pt x="3764" y="0"/>
                </a:moveTo>
                <a:lnTo>
                  <a:pt x="0" y="3763"/>
                </a:lnTo>
                <a:lnTo>
                  <a:pt x="0" y="3898"/>
                </a:lnTo>
                <a:lnTo>
                  <a:pt x="3898" y="0"/>
                </a:lnTo>
                <a:lnTo>
                  <a:pt x="3764" y="0"/>
                </a:lnTo>
                <a:close/>
              </a:path>
            </a:pathLst>
          </a:custGeom>
          <a:solidFill>
            <a:srgbClr val="E8E5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27" name=""/>
          <p:cNvSpPr/>
          <p:nvPr/>
        </p:nvSpPr>
        <p:spPr>
          <a:xfrm>
            <a:off x="914040" y="2076120"/>
            <a:ext cx="1451520" cy="1451520"/>
          </a:xfrm>
          <a:custGeom>
            <a:avLst/>
            <a:gdLst/>
            <a:ahLst/>
            <a:rect l="0" t="0" r="r" b="b"/>
            <a:pathLst>
              <a:path w="4032" h="4032">
                <a:moveTo>
                  <a:pt x="3898" y="0"/>
                </a:moveTo>
                <a:lnTo>
                  <a:pt x="0" y="3898"/>
                </a:lnTo>
                <a:lnTo>
                  <a:pt x="0" y="4032"/>
                </a:lnTo>
                <a:lnTo>
                  <a:pt x="4032" y="0"/>
                </a:lnTo>
                <a:lnTo>
                  <a:pt x="3898" y="0"/>
                </a:lnTo>
                <a:close/>
              </a:path>
            </a:pathLst>
          </a:custGeom>
          <a:solidFill>
            <a:srgbClr val="E8E5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28" name=""/>
          <p:cNvSpPr/>
          <p:nvPr/>
        </p:nvSpPr>
        <p:spPr>
          <a:xfrm>
            <a:off x="914040" y="2076120"/>
            <a:ext cx="1500120" cy="1500120"/>
          </a:xfrm>
          <a:custGeom>
            <a:avLst/>
            <a:gdLst/>
            <a:ahLst/>
            <a:rect l="0" t="0" r="r" b="b"/>
            <a:pathLst>
              <a:path w="4167" h="4167">
                <a:moveTo>
                  <a:pt x="4032" y="0"/>
                </a:moveTo>
                <a:lnTo>
                  <a:pt x="0" y="4032"/>
                </a:lnTo>
                <a:lnTo>
                  <a:pt x="0" y="4167"/>
                </a:lnTo>
                <a:lnTo>
                  <a:pt x="4167" y="0"/>
                </a:lnTo>
                <a:lnTo>
                  <a:pt x="4032" y="0"/>
                </a:lnTo>
                <a:close/>
              </a:path>
            </a:pathLst>
          </a:custGeom>
          <a:solidFill>
            <a:srgbClr val="E7E4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29" name=""/>
          <p:cNvSpPr/>
          <p:nvPr/>
        </p:nvSpPr>
        <p:spPr>
          <a:xfrm>
            <a:off x="914040" y="2076120"/>
            <a:ext cx="1548360" cy="1548360"/>
          </a:xfrm>
          <a:custGeom>
            <a:avLst/>
            <a:gdLst/>
            <a:ahLst/>
            <a:rect l="0" t="0" r="r" b="b"/>
            <a:pathLst>
              <a:path w="4301" h="4301">
                <a:moveTo>
                  <a:pt x="4167" y="0"/>
                </a:moveTo>
                <a:lnTo>
                  <a:pt x="0" y="4167"/>
                </a:lnTo>
                <a:lnTo>
                  <a:pt x="0" y="4301"/>
                </a:lnTo>
                <a:lnTo>
                  <a:pt x="4301" y="0"/>
                </a:lnTo>
                <a:lnTo>
                  <a:pt x="4167" y="0"/>
                </a:lnTo>
                <a:close/>
              </a:path>
            </a:pathLst>
          </a:custGeom>
          <a:solidFill>
            <a:srgbClr val="E7E4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30" name=""/>
          <p:cNvSpPr/>
          <p:nvPr/>
        </p:nvSpPr>
        <p:spPr>
          <a:xfrm>
            <a:off x="914040" y="2076120"/>
            <a:ext cx="1596600" cy="1596600"/>
          </a:xfrm>
          <a:custGeom>
            <a:avLst/>
            <a:gdLst/>
            <a:ahLst/>
            <a:rect l="0" t="0" r="r" b="b"/>
            <a:pathLst>
              <a:path w="4435" h="4435">
                <a:moveTo>
                  <a:pt x="4301" y="0"/>
                </a:moveTo>
                <a:lnTo>
                  <a:pt x="0" y="4301"/>
                </a:lnTo>
                <a:lnTo>
                  <a:pt x="0" y="4435"/>
                </a:lnTo>
                <a:lnTo>
                  <a:pt x="4435" y="0"/>
                </a:lnTo>
                <a:lnTo>
                  <a:pt x="4301" y="0"/>
                </a:lnTo>
                <a:close/>
              </a:path>
            </a:pathLst>
          </a:custGeom>
          <a:solidFill>
            <a:srgbClr val="E6E3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31" name=""/>
          <p:cNvSpPr/>
          <p:nvPr/>
        </p:nvSpPr>
        <p:spPr>
          <a:xfrm>
            <a:off x="914040" y="2076120"/>
            <a:ext cx="1645200" cy="1645200"/>
          </a:xfrm>
          <a:custGeom>
            <a:avLst/>
            <a:gdLst/>
            <a:ahLst/>
            <a:rect l="0" t="0" r="r" b="b"/>
            <a:pathLst>
              <a:path w="4570" h="4570">
                <a:moveTo>
                  <a:pt x="4435" y="0"/>
                </a:moveTo>
                <a:lnTo>
                  <a:pt x="0" y="4435"/>
                </a:lnTo>
                <a:lnTo>
                  <a:pt x="0" y="4570"/>
                </a:lnTo>
                <a:lnTo>
                  <a:pt x="4570" y="0"/>
                </a:lnTo>
                <a:lnTo>
                  <a:pt x="4435" y="0"/>
                </a:lnTo>
                <a:close/>
              </a:path>
            </a:pathLst>
          </a:custGeom>
          <a:solidFill>
            <a:srgbClr val="E6E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32" name=""/>
          <p:cNvSpPr/>
          <p:nvPr/>
        </p:nvSpPr>
        <p:spPr>
          <a:xfrm>
            <a:off x="914040" y="2076120"/>
            <a:ext cx="1693440" cy="1693440"/>
          </a:xfrm>
          <a:custGeom>
            <a:avLst/>
            <a:gdLst/>
            <a:ahLst/>
            <a:rect l="0" t="0" r="r" b="b"/>
            <a:pathLst>
              <a:path w="4704" h="4704">
                <a:moveTo>
                  <a:pt x="4570" y="0"/>
                </a:moveTo>
                <a:lnTo>
                  <a:pt x="0" y="4570"/>
                </a:lnTo>
                <a:lnTo>
                  <a:pt x="0" y="4704"/>
                </a:lnTo>
                <a:lnTo>
                  <a:pt x="4704" y="0"/>
                </a:lnTo>
                <a:lnTo>
                  <a:pt x="4570" y="0"/>
                </a:lnTo>
                <a:close/>
              </a:path>
            </a:pathLst>
          </a:custGeom>
          <a:solidFill>
            <a:srgbClr val="E5E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33" name=""/>
          <p:cNvSpPr/>
          <p:nvPr/>
        </p:nvSpPr>
        <p:spPr>
          <a:xfrm>
            <a:off x="914040" y="2076120"/>
            <a:ext cx="1741680" cy="1741680"/>
          </a:xfrm>
          <a:custGeom>
            <a:avLst/>
            <a:gdLst/>
            <a:ahLst/>
            <a:rect l="0" t="0" r="r" b="b"/>
            <a:pathLst>
              <a:path w="4838" h="4838">
                <a:moveTo>
                  <a:pt x="4703" y="0"/>
                </a:moveTo>
                <a:lnTo>
                  <a:pt x="0" y="4704"/>
                </a:lnTo>
                <a:lnTo>
                  <a:pt x="0" y="4838"/>
                </a:lnTo>
                <a:lnTo>
                  <a:pt x="4838" y="0"/>
                </a:lnTo>
                <a:lnTo>
                  <a:pt x="4703" y="0"/>
                </a:lnTo>
                <a:close/>
              </a:path>
            </a:pathLst>
          </a:custGeom>
          <a:solidFill>
            <a:srgbClr val="E5E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34" name=""/>
          <p:cNvSpPr/>
          <p:nvPr/>
        </p:nvSpPr>
        <p:spPr>
          <a:xfrm>
            <a:off x="914040" y="2076120"/>
            <a:ext cx="1790280" cy="1790280"/>
          </a:xfrm>
          <a:custGeom>
            <a:avLst/>
            <a:gdLst/>
            <a:ahLst/>
            <a:rect l="0" t="0" r="r" b="b"/>
            <a:pathLst>
              <a:path w="4973" h="4973">
                <a:moveTo>
                  <a:pt x="4837" y="0"/>
                </a:moveTo>
                <a:lnTo>
                  <a:pt x="0" y="4838"/>
                </a:lnTo>
                <a:lnTo>
                  <a:pt x="0" y="4973"/>
                </a:lnTo>
                <a:lnTo>
                  <a:pt x="4973" y="0"/>
                </a:lnTo>
                <a:lnTo>
                  <a:pt x="4837" y="0"/>
                </a:lnTo>
                <a:close/>
              </a:path>
            </a:pathLst>
          </a:custGeom>
          <a:solidFill>
            <a:srgbClr val="E4E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35" name=""/>
          <p:cNvSpPr/>
          <p:nvPr/>
        </p:nvSpPr>
        <p:spPr>
          <a:xfrm>
            <a:off x="914040" y="2076120"/>
            <a:ext cx="1838520" cy="1838520"/>
          </a:xfrm>
          <a:custGeom>
            <a:avLst/>
            <a:gdLst/>
            <a:ahLst/>
            <a:rect l="0" t="0" r="r" b="b"/>
            <a:pathLst>
              <a:path w="5107" h="5107">
                <a:moveTo>
                  <a:pt x="4973" y="0"/>
                </a:moveTo>
                <a:lnTo>
                  <a:pt x="0" y="4973"/>
                </a:lnTo>
                <a:lnTo>
                  <a:pt x="0" y="5107"/>
                </a:lnTo>
                <a:lnTo>
                  <a:pt x="5107" y="0"/>
                </a:lnTo>
                <a:lnTo>
                  <a:pt x="4973" y="0"/>
                </a:lnTo>
                <a:close/>
              </a:path>
            </a:pathLst>
          </a:custGeom>
          <a:solidFill>
            <a:srgbClr val="E4E0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36" name=""/>
          <p:cNvSpPr/>
          <p:nvPr/>
        </p:nvSpPr>
        <p:spPr>
          <a:xfrm>
            <a:off x="914040" y="2076120"/>
            <a:ext cx="1886760" cy="1886760"/>
          </a:xfrm>
          <a:custGeom>
            <a:avLst/>
            <a:gdLst/>
            <a:ahLst/>
            <a:rect l="0" t="0" r="r" b="b"/>
            <a:pathLst>
              <a:path w="5241" h="5241">
                <a:moveTo>
                  <a:pt x="5107" y="0"/>
                </a:moveTo>
                <a:lnTo>
                  <a:pt x="0" y="5107"/>
                </a:lnTo>
                <a:lnTo>
                  <a:pt x="0" y="5241"/>
                </a:lnTo>
                <a:lnTo>
                  <a:pt x="5241" y="0"/>
                </a:lnTo>
                <a:lnTo>
                  <a:pt x="5107" y="0"/>
                </a:lnTo>
                <a:close/>
              </a:path>
            </a:pathLst>
          </a:custGeom>
          <a:solidFill>
            <a:srgbClr val="E3D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37" name=""/>
          <p:cNvSpPr/>
          <p:nvPr/>
        </p:nvSpPr>
        <p:spPr>
          <a:xfrm>
            <a:off x="914040" y="2076120"/>
            <a:ext cx="1935360" cy="1935360"/>
          </a:xfrm>
          <a:custGeom>
            <a:avLst/>
            <a:gdLst/>
            <a:ahLst/>
            <a:rect l="0" t="0" r="r" b="b"/>
            <a:pathLst>
              <a:path w="5376" h="5376">
                <a:moveTo>
                  <a:pt x="5241" y="0"/>
                </a:moveTo>
                <a:lnTo>
                  <a:pt x="0" y="5241"/>
                </a:lnTo>
                <a:lnTo>
                  <a:pt x="0" y="5376"/>
                </a:lnTo>
                <a:lnTo>
                  <a:pt x="5376" y="0"/>
                </a:lnTo>
                <a:lnTo>
                  <a:pt x="5241" y="0"/>
                </a:lnTo>
                <a:close/>
              </a:path>
            </a:pathLst>
          </a:custGeom>
          <a:solidFill>
            <a:srgbClr val="E3D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38" name=""/>
          <p:cNvSpPr/>
          <p:nvPr/>
        </p:nvSpPr>
        <p:spPr>
          <a:xfrm>
            <a:off x="914040" y="2076120"/>
            <a:ext cx="1983600" cy="1983600"/>
          </a:xfrm>
          <a:custGeom>
            <a:avLst/>
            <a:gdLst/>
            <a:ahLst/>
            <a:rect l="0" t="0" r="r" b="b"/>
            <a:pathLst>
              <a:path w="5510" h="5510">
                <a:moveTo>
                  <a:pt x="5376" y="0"/>
                </a:moveTo>
                <a:lnTo>
                  <a:pt x="0" y="5376"/>
                </a:lnTo>
                <a:lnTo>
                  <a:pt x="0" y="5510"/>
                </a:lnTo>
                <a:lnTo>
                  <a:pt x="5510" y="0"/>
                </a:lnTo>
                <a:lnTo>
                  <a:pt x="5376" y="0"/>
                </a:lnTo>
                <a:close/>
              </a:path>
            </a:pathLst>
          </a:custGeom>
          <a:solidFill>
            <a:srgbClr val="E2D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39" name=""/>
          <p:cNvSpPr/>
          <p:nvPr/>
        </p:nvSpPr>
        <p:spPr>
          <a:xfrm>
            <a:off x="914040" y="2076120"/>
            <a:ext cx="2032200" cy="2019960"/>
          </a:xfrm>
          <a:custGeom>
            <a:avLst/>
            <a:gdLst/>
            <a:ahLst/>
            <a:rect l="0" t="0" r="r" b="b"/>
            <a:pathLst>
              <a:path w="5645" h="5611">
                <a:moveTo>
                  <a:pt x="5510" y="0"/>
                </a:moveTo>
                <a:lnTo>
                  <a:pt x="0" y="5510"/>
                </a:lnTo>
                <a:lnTo>
                  <a:pt x="34" y="5611"/>
                </a:lnTo>
                <a:lnTo>
                  <a:pt x="5645" y="0"/>
                </a:lnTo>
                <a:lnTo>
                  <a:pt x="5510" y="0"/>
                </a:lnTo>
                <a:close/>
              </a:path>
            </a:pathLst>
          </a:custGeom>
          <a:solidFill>
            <a:srgbClr val="E2D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0" name=""/>
          <p:cNvSpPr/>
          <p:nvPr/>
        </p:nvSpPr>
        <p:spPr>
          <a:xfrm>
            <a:off x="92628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E2D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1" name=""/>
          <p:cNvSpPr/>
          <p:nvPr/>
        </p:nvSpPr>
        <p:spPr>
          <a:xfrm>
            <a:off x="97488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E1DC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2" name=""/>
          <p:cNvSpPr/>
          <p:nvPr/>
        </p:nvSpPr>
        <p:spPr>
          <a:xfrm>
            <a:off x="102312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E1DC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3" name=""/>
          <p:cNvSpPr/>
          <p:nvPr/>
        </p:nvSpPr>
        <p:spPr>
          <a:xfrm>
            <a:off x="107136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E0DB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4" name=""/>
          <p:cNvSpPr/>
          <p:nvPr/>
        </p:nvSpPr>
        <p:spPr>
          <a:xfrm>
            <a:off x="111996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E0DB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5" name=""/>
          <p:cNvSpPr/>
          <p:nvPr/>
        </p:nvSpPr>
        <p:spPr>
          <a:xfrm>
            <a:off x="116820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FDA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6" name=""/>
          <p:cNvSpPr/>
          <p:nvPr/>
        </p:nvSpPr>
        <p:spPr>
          <a:xfrm>
            <a:off x="121680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FD9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7" name=""/>
          <p:cNvSpPr/>
          <p:nvPr/>
        </p:nvSpPr>
        <p:spPr>
          <a:xfrm>
            <a:off x="126504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ED9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8" name=""/>
          <p:cNvSpPr/>
          <p:nvPr/>
        </p:nvSpPr>
        <p:spPr>
          <a:xfrm>
            <a:off x="131328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ED8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49" name=""/>
          <p:cNvSpPr/>
          <p:nvPr/>
        </p:nvSpPr>
        <p:spPr>
          <a:xfrm>
            <a:off x="136188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DD8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0" name=""/>
          <p:cNvSpPr/>
          <p:nvPr/>
        </p:nvSpPr>
        <p:spPr>
          <a:xfrm>
            <a:off x="141012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DD7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1" name=""/>
          <p:cNvSpPr/>
          <p:nvPr/>
        </p:nvSpPr>
        <p:spPr>
          <a:xfrm>
            <a:off x="145836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DCD6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2" name=""/>
          <p:cNvSpPr/>
          <p:nvPr/>
        </p:nvSpPr>
        <p:spPr>
          <a:xfrm>
            <a:off x="150696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CD6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3" name=""/>
          <p:cNvSpPr/>
          <p:nvPr/>
        </p:nvSpPr>
        <p:spPr>
          <a:xfrm>
            <a:off x="155520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BD5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4" name=""/>
          <p:cNvSpPr/>
          <p:nvPr/>
        </p:nvSpPr>
        <p:spPr>
          <a:xfrm>
            <a:off x="160344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DBD4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5" name=""/>
          <p:cNvSpPr/>
          <p:nvPr/>
        </p:nvSpPr>
        <p:spPr>
          <a:xfrm>
            <a:off x="165204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AD4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6" name=""/>
          <p:cNvSpPr/>
          <p:nvPr/>
        </p:nvSpPr>
        <p:spPr>
          <a:xfrm>
            <a:off x="170028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AD3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7" name=""/>
          <p:cNvSpPr/>
          <p:nvPr/>
        </p:nvSpPr>
        <p:spPr>
          <a:xfrm>
            <a:off x="174852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D9D3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8" name=""/>
          <p:cNvSpPr/>
          <p:nvPr/>
        </p:nvSpPr>
        <p:spPr>
          <a:xfrm>
            <a:off x="179712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9D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9" name=""/>
          <p:cNvSpPr/>
          <p:nvPr/>
        </p:nvSpPr>
        <p:spPr>
          <a:xfrm>
            <a:off x="184536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8D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0" name=""/>
          <p:cNvSpPr/>
          <p:nvPr/>
        </p:nvSpPr>
        <p:spPr>
          <a:xfrm>
            <a:off x="189396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8D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1" name=""/>
          <p:cNvSpPr/>
          <p:nvPr/>
        </p:nvSpPr>
        <p:spPr>
          <a:xfrm>
            <a:off x="194220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7D0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2" name=""/>
          <p:cNvSpPr/>
          <p:nvPr/>
        </p:nvSpPr>
        <p:spPr>
          <a:xfrm>
            <a:off x="199044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7D0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3" name=""/>
          <p:cNvSpPr/>
          <p:nvPr/>
        </p:nvSpPr>
        <p:spPr>
          <a:xfrm>
            <a:off x="203904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7C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4" name=""/>
          <p:cNvSpPr/>
          <p:nvPr/>
        </p:nvSpPr>
        <p:spPr>
          <a:xfrm>
            <a:off x="208728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6C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5" name=""/>
          <p:cNvSpPr/>
          <p:nvPr/>
        </p:nvSpPr>
        <p:spPr>
          <a:xfrm>
            <a:off x="213552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D6C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6" name=""/>
          <p:cNvSpPr/>
          <p:nvPr/>
        </p:nvSpPr>
        <p:spPr>
          <a:xfrm>
            <a:off x="218412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5C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7" name=""/>
          <p:cNvSpPr/>
          <p:nvPr/>
        </p:nvSpPr>
        <p:spPr>
          <a:xfrm>
            <a:off x="223236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5C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8" name=""/>
          <p:cNvSpPr/>
          <p:nvPr/>
        </p:nvSpPr>
        <p:spPr>
          <a:xfrm>
            <a:off x="228060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D4CC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9" name=""/>
          <p:cNvSpPr/>
          <p:nvPr/>
        </p:nvSpPr>
        <p:spPr>
          <a:xfrm>
            <a:off x="232920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4CB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0" name=""/>
          <p:cNvSpPr/>
          <p:nvPr/>
        </p:nvSpPr>
        <p:spPr>
          <a:xfrm>
            <a:off x="237744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3CB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1" name=""/>
          <p:cNvSpPr/>
          <p:nvPr/>
        </p:nvSpPr>
        <p:spPr>
          <a:xfrm>
            <a:off x="242604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3CA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2" name=""/>
          <p:cNvSpPr/>
          <p:nvPr/>
        </p:nvSpPr>
        <p:spPr>
          <a:xfrm>
            <a:off x="247428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2CA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3" name=""/>
          <p:cNvSpPr/>
          <p:nvPr/>
        </p:nvSpPr>
        <p:spPr>
          <a:xfrm>
            <a:off x="252252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2C9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4" name=""/>
          <p:cNvSpPr/>
          <p:nvPr/>
        </p:nvSpPr>
        <p:spPr>
          <a:xfrm>
            <a:off x="257112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1C8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5" name=""/>
          <p:cNvSpPr/>
          <p:nvPr/>
        </p:nvSpPr>
        <p:spPr>
          <a:xfrm>
            <a:off x="261936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1C8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6" name=""/>
          <p:cNvSpPr/>
          <p:nvPr/>
        </p:nvSpPr>
        <p:spPr>
          <a:xfrm>
            <a:off x="266760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0C7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7" name=""/>
          <p:cNvSpPr/>
          <p:nvPr/>
        </p:nvSpPr>
        <p:spPr>
          <a:xfrm>
            <a:off x="271620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D0C7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8" name=""/>
          <p:cNvSpPr/>
          <p:nvPr/>
        </p:nvSpPr>
        <p:spPr>
          <a:xfrm>
            <a:off x="276444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FC6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9" name=""/>
          <p:cNvSpPr/>
          <p:nvPr/>
        </p:nvSpPr>
        <p:spPr>
          <a:xfrm>
            <a:off x="281268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CFC5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80" name=""/>
          <p:cNvSpPr/>
          <p:nvPr/>
        </p:nvSpPr>
        <p:spPr>
          <a:xfrm>
            <a:off x="286128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EC5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81" name=""/>
          <p:cNvSpPr/>
          <p:nvPr/>
        </p:nvSpPr>
        <p:spPr>
          <a:xfrm>
            <a:off x="290952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EC4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82" name=""/>
          <p:cNvSpPr/>
          <p:nvPr/>
        </p:nvSpPr>
        <p:spPr>
          <a:xfrm>
            <a:off x="295776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CDC4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83" name=""/>
          <p:cNvSpPr/>
          <p:nvPr/>
        </p:nvSpPr>
        <p:spPr>
          <a:xfrm>
            <a:off x="300636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DC3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84" name=""/>
          <p:cNvSpPr/>
          <p:nvPr/>
        </p:nvSpPr>
        <p:spPr>
          <a:xfrm>
            <a:off x="305460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6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DC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85" name=""/>
          <p:cNvSpPr/>
          <p:nvPr/>
        </p:nvSpPr>
        <p:spPr>
          <a:xfrm>
            <a:off x="310320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09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09" y="0"/>
                </a:lnTo>
                <a:close/>
              </a:path>
            </a:pathLst>
          </a:custGeom>
          <a:solidFill>
            <a:srgbClr val="CCC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86" name=""/>
          <p:cNvSpPr/>
          <p:nvPr/>
        </p:nvSpPr>
        <p:spPr>
          <a:xfrm>
            <a:off x="315144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CC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87" name=""/>
          <p:cNvSpPr/>
          <p:nvPr/>
        </p:nvSpPr>
        <p:spPr>
          <a:xfrm>
            <a:off x="319968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BC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88" name=""/>
          <p:cNvSpPr/>
          <p:nvPr/>
        </p:nvSpPr>
        <p:spPr>
          <a:xfrm>
            <a:off x="324828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BC0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89" name=""/>
          <p:cNvSpPr/>
          <p:nvPr/>
        </p:nvSpPr>
        <p:spPr>
          <a:xfrm>
            <a:off x="329652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AB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0" name=""/>
          <p:cNvSpPr/>
          <p:nvPr/>
        </p:nvSpPr>
        <p:spPr>
          <a:xfrm>
            <a:off x="334476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CAB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1" name=""/>
          <p:cNvSpPr/>
          <p:nvPr/>
        </p:nvSpPr>
        <p:spPr>
          <a:xfrm>
            <a:off x="339336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9B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2" name=""/>
          <p:cNvSpPr/>
          <p:nvPr/>
        </p:nvSpPr>
        <p:spPr>
          <a:xfrm>
            <a:off x="344160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9B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3" name=""/>
          <p:cNvSpPr/>
          <p:nvPr/>
        </p:nvSpPr>
        <p:spPr>
          <a:xfrm>
            <a:off x="348984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C8B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4" name=""/>
          <p:cNvSpPr/>
          <p:nvPr/>
        </p:nvSpPr>
        <p:spPr>
          <a:xfrm>
            <a:off x="353844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8B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5" name=""/>
          <p:cNvSpPr/>
          <p:nvPr/>
        </p:nvSpPr>
        <p:spPr>
          <a:xfrm>
            <a:off x="358668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7B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6" name=""/>
          <p:cNvSpPr/>
          <p:nvPr/>
        </p:nvSpPr>
        <p:spPr>
          <a:xfrm>
            <a:off x="363492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C7BB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7" name=""/>
          <p:cNvSpPr/>
          <p:nvPr/>
        </p:nvSpPr>
        <p:spPr>
          <a:xfrm>
            <a:off x="368352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6B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8" name=""/>
          <p:cNvSpPr/>
          <p:nvPr/>
        </p:nvSpPr>
        <p:spPr>
          <a:xfrm>
            <a:off x="373176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6B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9" name=""/>
          <p:cNvSpPr/>
          <p:nvPr/>
        </p:nvSpPr>
        <p:spPr>
          <a:xfrm>
            <a:off x="378036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5B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0" name=""/>
          <p:cNvSpPr/>
          <p:nvPr/>
        </p:nvSpPr>
        <p:spPr>
          <a:xfrm>
            <a:off x="382860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5B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1" name=""/>
          <p:cNvSpPr/>
          <p:nvPr/>
        </p:nvSpPr>
        <p:spPr>
          <a:xfrm>
            <a:off x="387684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4B8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2" name=""/>
          <p:cNvSpPr/>
          <p:nvPr/>
        </p:nvSpPr>
        <p:spPr>
          <a:xfrm>
            <a:off x="392544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4B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3" name=""/>
          <p:cNvSpPr/>
          <p:nvPr/>
        </p:nvSpPr>
        <p:spPr>
          <a:xfrm>
            <a:off x="397368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3B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4" name=""/>
          <p:cNvSpPr/>
          <p:nvPr/>
        </p:nvSpPr>
        <p:spPr>
          <a:xfrm>
            <a:off x="402192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C3B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5" name=""/>
          <p:cNvSpPr/>
          <p:nvPr/>
        </p:nvSpPr>
        <p:spPr>
          <a:xfrm>
            <a:off x="407052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3B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6" name=""/>
          <p:cNvSpPr/>
          <p:nvPr/>
        </p:nvSpPr>
        <p:spPr>
          <a:xfrm>
            <a:off x="411876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2B5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7" name=""/>
          <p:cNvSpPr/>
          <p:nvPr/>
        </p:nvSpPr>
        <p:spPr>
          <a:xfrm>
            <a:off x="416700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C2B4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8" name=""/>
          <p:cNvSpPr/>
          <p:nvPr/>
        </p:nvSpPr>
        <p:spPr>
          <a:xfrm>
            <a:off x="421560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1B4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09" name=""/>
          <p:cNvSpPr/>
          <p:nvPr/>
        </p:nvSpPr>
        <p:spPr>
          <a:xfrm>
            <a:off x="426384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1B3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0" name=""/>
          <p:cNvSpPr/>
          <p:nvPr/>
        </p:nvSpPr>
        <p:spPr>
          <a:xfrm>
            <a:off x="431244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0B3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1" name=""/>
          <p:cNvSpPr/>
          <p:nvPr/>
        </p:nvSpPr>
        <p:spPr>
          <a:xfrm>
            <a:off x="436068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C0B2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2" name=""/>
          <p:cNvSpPr/>
          <p:nvPr/>
        </p:nvSpPr>
        <p:spPr>
          <a:xfrm>
            <a:off x="440892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FB1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3" name=""/>
          <p:cNvSpPr/>
          <p:nvPr/>
        </p:nvSpPr>
        <p:spPr>
          <a:xfrm>
            <a:off x="445752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FB1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4" name=""/>
          <p:cNvSpPr/>
          <p:nvPr/>
        </p:nvSpPr>
        <p:spPr>
          <a:xfrm>
            <a:off x="450576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EB0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5" name=""/>
          <p:cNvSpPr/>
          <p:nvPr/>
        </p:nvSpPr>
        <p:spPr>
          <a:xfrm>
            <a:off x="455400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EB0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6" name=""/>
          <p:cNvSpPr/>
          <p:nvPr/>
        </p:nvSpPr>
        <p:spPr>
          <a:xfrm>
            <a:off x="460260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DAF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7" name=""/>
          <p:cNvSpPr/>
          <p:nvPr/>
        </p:nvSpPr>
        <p:spPr>
          <a:xfrm>
            <a:off x="465084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DAE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8" name=""/>
          <p:cNvSpPr/>
          <p:nvPr/>
        </p:nvSpPr>
        <p:spPr>
          <a:xfrm>
            <a:off x="469908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BCAE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9" name=""/>
          <p:cNvSpPr/>
          <p:nvPr/>
        </p:nvSpPr>
        <p:spPr>
          <a:xfrm>
            <a:off x="474768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CAD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0" name=""/>
          <p:cNvSpPr/>
          <p:nvPr/>
        </p:nvSpPr>
        <p:spPr>
          <a:xfrm>
            <a:off x="479592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BAD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1" name=""/>
          <p:cNvSpPr/>
          <p:nvPr/>
        </p:nvSpPr>
        <p:spPr>
          <a:xfrm>
            <a:off x="484416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BBA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2" name=""/>
          <p:cNvSpPr/>
          <p:nvPr/>
        </p:nvSpPr>
        <p:spPr>
          <a:xfrm>
            <a:off x="489276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AAB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3" name=""/>
          <p:cNvSpPr/>
          <p:nvPr/>
        </p:nvSpPr>
        <p:spPr>
          <a:xfrm>
            <a:off x="494100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AAB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4" name=""/>
          <p:cNvSpPr/>
          <p:nvPr/>
        </p:nvSpPr>
        <p:spPr>
          <a:xfrm>
            <a:off x="498960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9A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5" name=""/>
          <p:cNvSpPr/>
          <p:nvPr/>
        </p:nvSpPr>
        <p:spPr>
          <a:xfrm>
            <a:off x="503784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9A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6" name=""/>
          <p:cNvSpPr/>
          <p:nvPr/>
        </p:nvSpPr>
        <p:spPr>
          <a:xfrm>
            <a:off x="508608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9A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7" name=""/>
          <p:cNvSpPr/>
          <p:nvPr/>
        </p:nvSpPr>
        <p:spPr>
          <a:xfrm>
            <a:off x="513468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8A8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8" name=""/>
          <p:cNvSpPr/>
          <p:nvPr/>
        </p:nvSpPr>
        <p:spPr>
          <a:xfrm>
            <a:off x="518292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09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09" y="0"/>
                </a:lnTo>
                <a:close/>
              </a:path>
            </a:pathLst>
          </a:custGeom>
          <a:solidFill>
            <a:srgbClr val="B8A8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9" name=""/>
          <p:cNvSpPr/>
          <p:nvPr/>
        </p:nvSpPr>
        <p:spPr>
          <a:xfrm>
            <a:off x="523116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7A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0" name=""/>
          <p:cNvSpPr/>
          <p:nvPr/>
        </p:nvSpPr>
        <p:spPr>
          <a:xfrm>
            <a:off x="527976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7A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1" name=""/>
          <p:cNvSpPr/>
          <p:nvPr/>
        </p:nvSpPr>
        <p:spPr>
          <a:xfrm>
            <a:off x="532800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6A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2" name=""/>
          <p:cNvSpPr/>
          <p:nvPr/>
        </p:nvSpPr>
        <p:spPr>
          <a:xfrm>
            <a:off x="537624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B6A5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3" name=""/>
          <p:cNvSpPr/>
          <p:nvPr/>
        </p:nvSpPr>
        <p:spPr>
          <a:xfrm>
            <a:off x="542484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5A5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4" name=""/>
          <p:cNvSpPr/>
          <p:nvPr/>
        </p:nvSpPr>
        <p:spPr>
          <a:xfrm>
            <a:off x="547308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5A4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5" name=""/>
          <p:cNvSpPr/>
          <p:nvPr/>
        </p:nvSpPr>
        <p:spPr>
          <a:xfrm>
            <a:off x="552132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B4A3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6" name=""/>
          <p:cNvSpPr/>
          <p:nvPr/>
        </p:nvSpPr>
        <p:spPr>
          <a:xfrm>
            <a:off x="556992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4A3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7" name=""/>
          <p:cNvSpPr/>
          <p:nvPr/>
        </p:nvSpPr>
        <p:spPr>
          <a:xfrm>
            <a:off x="561816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3A2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8" name=""/>
          <p:cNvSpPr/>
          <p:nvPr/>
        </p:nvSpPr>
        <p:spPr>
          <a:xfrm>
            <a:off x="566676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3A2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9" name=""/>
          <p:cNvSpPr/>
          <p:nvPr/>
        </p:nvSpPr>
        <p:spPr>
          <a:xfrm>
            <a:off x="571500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2A1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40" name=""/>
          <p:cNvSpPr/>
          <p:nvPr/>
        </p:nvSpPr>
        <p:spPr>
          <a:xfrm>
            <a:off x="576324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2A0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41" name=""/>
          <p:cNvSpPr/>
          <p:nvPr/>
        </p:nvSpPr>
        <p:spPr>
          <a:xfrm>
            <a:off x="581184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1A0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42" name=""/>
          <p:cNvSpPr/>
          <p:nvPr/>
        </p:nvSpPr>
        <p:spPr>
          <a:xfrm>
            <a:off x="586008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19F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43" name=""/>
          <p:cNvSpPr/>
          <p:nvPr/>
        </p:nvSpPr>
        <p:spPr>
          <a:xfrm>
            <a:off x="590832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B09F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44" name=""/>
          <p:cNvSpPr/>
          <p:nvPr/>
        </p:nvSpPr>
        <p:spPr>
          <a:xfrm>
            <a:off x="595692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B09E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45" name=""/>
          <p:cNvSpPr/>
          <p:nvPr/>
        </p:nvSpPr>
        <p:spPr>
          <a:xfrm>
            <a:off x="600516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F9D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46" name=""/>
          <p:cNvSpPr/>
          <p:nvPr/>
        </p:nvSpPr>
        <p:spPr>
          <a:xfrm>
            <a:off x="605340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AF9D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47" name=""/>
          <p:cNvSpPr/>
          <p:nvPr/>
        </p:nvSpPr>
        <p:spPr>
          <a:xfrm>
            <a:off x="610200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F9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48" name=""/>
          <p:cNvSpPr/>
          <p:nvPr/>
        </p:nvSpPr>
        <p:spPr>
          <a:xfrm>
            <a:off x="615024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E9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49" name=""/>
          <p:cNvSpPr/>
          <p:nvPr/>
        </p:nvSpPr>
        <p:spPr>
          <a:xfrm>
            <a:off x="619848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AE9B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0" name=""/>
          <p:cNvSpPr/>
          <p:nvPr/>
        </p:nvSpPr>
        <p:spPr>
          <a:xfrm>
            <a:off x="624708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D9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1" name=""/>
          <p:cNvSpPr/>
          <p:nvPr/>
        </p:nvSpPr>
        <p:spPr>
          <a:xfrm>
            <a:off x="629532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D9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2" name=""/>
          <p:cNvSpPr/>
          <p:nvPr/>
        </p:nvSpPr>
        <p:spPr>
          <a:xfrm>
            <a:off x="634392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C9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3" name=""/>
          <p:cNvSpPr/>
          <p:nvPr/>
        </p:nvSpPr>
        <p:spPr>
          <a:xfrm>
            <a:off x="639216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C9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4" name=""/>
          <p:cNvSpPr/>
          <p:nvPr/>
        </p:nvSpPr>
        <p:spPr>
          <a:xfrm>
            <a:off x="644040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B98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5" name=""/>
          <p:cNvSpPr/>
          <p:nvPr/>
        </p:nvSpPr>
        <p:spPr>
          <a:xfrm>
            <a:off x="648900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B9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6" name=""/>
          <p:cNvSpPr/>
          <p:nvPr/>
        </p:nvSpPr>
        <p:spPr>
          <a:xfrm>
            <a:off x="653724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A9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7" name=""/>
          <p:cNvSpPr/>
          <p:nvPr/>
        </p:nvSpPr>
        <p:spPr>
          <a:xfrm>
            <a:off x="658548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AA9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8" name=""/>
          <p:cNvSpPr/>
          <p:nvPr/>
        </p:nvSpPr>
        <p:spPr>
          <a:xfrm>
            <a:off x="663408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996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9" name=""/>
          <p:cNvSpPr/>
          <p:nvPr/>
        </p:nvSpPr>
        <p:spPr>
          <a:xfrm>
            <a:off x="668232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99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0" name=""/>
          <p:cNvSpPr/>
          <p:nvPr/>
        </p:nvSpPr>
        <p:spPr>
          <a:xfrm>
            <a:off x="673056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A89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1" name=""/>
          <p:cNvSpPr/>
          <p:nvPr/>
        </p:nvSpPr>
        <p:spPr>
          <a:xfrm>
            <a:off x="677916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89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2" name=""/>
          <p:cNvSpPr/>
          <p:nvPr/>
        </p:nvSpPr>
        <p:spPr>
          <a:xfrm>
            <a:off x="682740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793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3" name=""/>
          <p:cNvSpPr/>
          <p:nvPr/>
        </p:nvSpPr>
        <p:spPr>
          <a:xfrm>
            <a:off x="687600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79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4" name=""/>
          <p:cNvSpPr/>
          <p:nvPr/>
        </p:nvSpPr>
        <p:spPr>
          <a:xfrm>
            <a:off x="692424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69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5" name=""/>
          <p:cNvSpPr/>
          <p:nvPr/>
        </p:nvSpPr>
        <p:spPr>
          <a:xfrm>
            <a:off x="697248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69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6" name=""/>
          <p:cNvSpPr/>
          <p:nvPr/>
        </p:nvSpPr>
        <p:spPr>
          <a:xfrm>
            <a:off x="702108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59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7" name=""/>
          <p:cNvSpPr/>
          <p:nvPr/>
        </p:nvSpPr>
        <p:spPr>
          <a:xfrm>
            <a:off x="706932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590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8" name=""/>
          <p:cNvSpPr/>
          <p:nvPr/>
        </p:nvSpPr>
        <p:spPr>
          <a:xfrm>
            <a:off x="711756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58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9" name=""/>
          <p:cNvSpPr/>
          <p:nvPr/>
        </p:nvSpPr>
        <p:spPr>
          <a:xfrm>
            <a:off x="716616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48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0" name=""/>
          <p:cNvSpPr/>
          <p:nvPr/>
        </p:nvSpPr>
        <p:spPr>
          <a:xfrm>
            <a:off x="721440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48E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1" name=""/>
          <p:cNvSpPr/>
          <p:nvPr/>
        </p:nvSpPr>
        <p:spPr>
          <a:xfrm>
            <a:off x="726264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38E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2" name=""/>
          <p:cNvSpPr/>
          <p:nvPr/>
        </p:nvSpPr>
        <p:spPr>
          <a:xfrm>
            <a:off x="731124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38D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3" name=""/>
          <p:cNvSpPr/>
          <p:nvPr/>
        </p:nvSpPr>
        <p:spPr>
          <a:xfrm>
            <a:off x="735948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28C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4" name=""/>
          <p:cNvSpPr/>
          <p:nvPr/>
        </p:nvSpPr>
        <p:spPr>
          <a:xfrm>
            <a:off x="740772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A28C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5" name=""/>
          <p:cNvSpPr/>
          <p:nvPr/>
        </p:nvSpPr>
        <p:spPr>
          <a:xfrm>
            <a:off x="745632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18B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6" name=""/>
          <p:cNvSpPr/>
          <p:nvPr/>
        </p:nvSpPr>
        <p:spPr>
          <a:xfrm>
            <a:off x="750456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18B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7" name=""/>
          <p:cNvSpPr/>
          <p:nvPr/>
        </p:nvSpPr>
        <p:spPr>
          <a:xfrm>
            <a:off x="755316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08A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8" name=""/>
          <p:cNvSpPr/>
          <p:nvPr/>
        </p:nvSpPr>
        <p:spPr>
          <a:xfrm>
            <a:off x="760140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A089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9" name=""/>
          <p:cNvSpPr/>
          <p:nvPr/>
        </p:nvSpPr>
        <p:spPr>
          <a:xfrm>
            <a:off x="764964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F89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0" name=""/>
          <p:cNvSpPr/>
          <p:nvPr/>
        </p:nvSpPr>
        <p:spPr>
          <a:xfrm>
            <a:off x="769824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F88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1" name=""/>
          <p:cNvSpPr/>
          <p:nvPr/>
        </p:nvSpPr>
        <p:spPr>
          <a:xfrm>
            <a:off x="774648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E88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2" name=""/>
          <p:cNvSpPr/>
          <p:nvPr/>
        </p:nvSpPr>
        <p:spPr>
          <a:xfrm>
            <a:off x="779472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9E87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3" name=""/>
          <p:cNvSpPr/>
          <p:nvPr/>
        </p:nvSpPr>
        <p:spPr>
          <a:xfrm>
            <a:off x="784332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D86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4" name=""/>
          <p:cNvSpPr/>
          <p:nvPr/>
        </p:nvSpPr>
        <p:spPr>
          <a:xfrm>
            <a:off x="789156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D86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5" name=""/>
          <p:cNvSpPr/>
          <p:nvPr/>
        </p:nvSpPr>
        <p:spPr>
          <a:xfrm>
            <a:off x="793980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9C8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6" name=""/>
          <p:cNvSpPr/>
          <p:nvPr/>
        </p:nvSpPr>
        <p:spPr>
          <a:xfrm>
            <a:off x="798840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C8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7" name=""/>
          <p:cNvSpPr/>
          <p:nvPr/>
        </p:nvSpPr>
        <p:spPr>
          <a:xfrm>
            <a:off x="803664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B8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8" name=""/>
          <p:cNvSpPr/>
          <p:nvPr/>
        </p:nvSpPr>
        <p:spPr>
          <a:xfrm>
            <a:off x="808488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9B83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9" name=""/>
          <p:cNvSpPr/>
          <p:nvPr/>
        </p:nvSpPr>
        <p:spPr>
          <a:xfrm>
            <a:off x="813348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B83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0" name=""/>
          <p:cNvSpPr/>
          <p:nvPr/>
        </p:nvSpPr>
        <p:spPr>
          <a:xfrm>
            <a:off x="818172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A8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1" name=""/>
          <p:cNvSpPr/>
          <p:nvPr/>
        </p:nvSpPr>
        <p:spPr>
          <a:xfrm>
            <a:off x="823032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A8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2" name=""/>
          <p:cNvSpPr/>
          <p:nvPr/>
        </p:nvSpPr>
        <p:spPr>
          <a:xfrm>
            <a:off x="827856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98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3" name=""/>
          <p:cNvSpPr/>
          <p:nvPr/>
        </p:nvSpPr>
        <p:spPr>
          <a:xfrm>
            <a:off x="832680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980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4" name=""/>
          <p:cNvSpPr/>
          <p:nvPr/>
        </p:nvSpPr>
        <p:spPr>
          <a:xfrm>
            <a:off x="837540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880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5" name=""/>
          <p:cNvSpPr/>
          <p:nvPr/>
        </p:nvSpPr>
        <p:spPr>
          <a:xfrm>
            <a:off x="842364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87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6" name=""/>
          <p:cNvSpPr/>
          <p:nvPr/>
        </p:nvSpPr>
        <p:spPr>
          <a:xfrm>
            <a:off x="847188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977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7" name=""/>
          <p:cNvSpPr/>
          <p:nvPr/>
        </p:nvSpPr>
        <p:spPr>
          <a:xfrm>
            <a:off x="852048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77E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8" name=""/>
          <p:cNvSpPr/>
          <p:nvPr/>
        </p:nvSpPr>
        <p:spPr>
          <a:xfrm>
            <a:off x="856872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67D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9" name=""/>
          <p:cNvSpPr/>
          <p:nvPr/>
        </p:nvSpPr>
        <p:spPr>
          <a:xfrm>
            <a:off x="861696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967D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0" name=""/>
          <p:cNvSpPr/>
          <p:nvPr/>
        </p:nvSpPr>
        <p:spPr>
          <a:xfrm>
            <a:off x="866556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57C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1" name=""/>
          <p:cNvSpPr/>
          <p:nvPr/>
        </p:nvSpPr>
        <p:spPr>
          <a:xfrm>
            <a:off x="871380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57B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2" name=""/>
          <p:cNvSpPr/>
          <p:nvPr/>
        </p:nvSpPr>
        <p:spPr>
          <a:xfrm>
            <a:off x="876240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47B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3" name=""/>
          <p:cNvSpPr/>
          <p:nvPr/>
        </p:nvSpPr>
        <p:spPr>
          <a:xfrm>
            <a:off x="881064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47A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4" name=""/>
          <p:cNvSpPr/>
          <p:nvPr/>
        </p:nvSpPr>
        <p:spPr>
          <a:xfrm>
            <a:off x="885888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37A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5" name=""/>
          <p:cNvSpPr/>
          <p:nvPr/>
        </p:nvSpPr>
        <p:spPr>
          <a:xfrm>
            <a:off x="890748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379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6" name=""/>
          <p:cNvSpPr/>
          <p:nvPr/>
        </p:nvSpPr>
        <p:spPr>
          <a:xfrm>
            <a:off x="895572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278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7" name=""/>
          <p:cNvSpPr/>
          <p:nvPr/>
        </p:nvSpPr>
        <p:spPr>
          <a:xfrm>
            <a:off x="900396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278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8" name=""/>
          <p:cNvSpPr/>
          <p:nvPr/>
        </p:nvSpPr>
        <p:spPr>
          <a:xfrm>
            <a:off x="905256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177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9" name=""/>
          <p:cNvSpPr/>
          <p:nvPr/>
        </p:nvSpPr>
        <p:spPr>
          <a:xfrm>
            <a:off x="910080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5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177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0" name=""/>
          <p:cNvSpPr/>
          <p:nvPr/>
        </p:nvSpPr>
        <p:spPr>
          <a:xfrm>
            <a:off x="9149040" y="2076120"/>
            <a:ext cx="2068200" cy="2019960"/>
          </a:xfrm>
          <a:custGeom>
            <a:avLst/>
            <a:gdLst/>
            <a:ahLst/>
            <a:rect l="0" t="0" r="r" b="b"/>
            <a:pathLst>
              <a:path w="5745" h="5611">
                <a:moveTo>
                  <a:pt x="5611" y="0"/>
                </a:moveTo>
                <a:lnTo>
                  <a:pt x="0" y="5611"/>
                </a:lnTo>
                <a:lnTo>
                  <a:pt x="135" y="5611"/>
                </a:lnTo>
                <a:lnTo>
                  <a:pt x="5745" y="0"/>
                </a:lnTo>
                <a:lnTo>
                  <a:pt x="5611" y="0"/>
                </a:lnTo>
                <a:close/>
              </a:path>
            </a:pathLst>
          </a:custGeom>
          <a:solidFill>
            <a:srgbClr val="9076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1" name=""/>
          <p:cNvSpPr/>
          <p:nvPr/>
        </p:nvSpPr>
        <p:spPr>
          <a:xfrm>
            <a:off x="9197640" y="2076120"/>
            <a:ext cx="2067840" cy="2019960"/>
          </a:xfrm>
          <a:custGeom>
            <a:avLst/>
            <a:gdLst/>
            <a:ahLst/>
            <a:rect l="0" t="0" r="r" b="b"/>
            <a:pathLst>
              <a:path w="57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744" y="0"/>
                </a:lnTo>
                <a:lnTo>
                  <a:pt x="5610" y="0"/>
                </a:lnTo>
                <a:close/>
              </a:path>
            </a:pathLst>
          </a:custGeom>
          <a:solidFill>
            <a:srgbClr val="907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2" name=""/>
          <p:cNvSpPr/>
          <p:nvPr/>
        </p:nvSpPr>
        <p:spPr>
          <a:xfrm>
            <a:off x="9245880" y="2076120"/>
            <a:ext cx="2031840" cy="2019960"/>
          </a:xfrm>
          <a:custGeom>
            <a:avLst/>
            <a:gdLst/>
            <a:ahLst/>
            <a:rect l="0" t="0" r="r" b="b"/>
            <a:pathLst>
              <a:path w="5644" h="5611">
                <a:moveTo>
                  <a:pt x="5610" y="0"/>
                </a:moveTo>
                <a:lnTo>
                  <a:pt x="0" y="5611"/>
                </a:lnTo>
                <a:lnTo>
                  <a:pt x="134" y="5611"/>
                </a:lnTo>
                <a:lnTo>
                  <a:pt x="5644" y="101"/>
                </a:lnTo>
                <a:lnTo>
                  <a:pt x="5610" y="0"/>
                </a:lnTo>
                <a:close/>
              </a:path>
            </a:pathLst>
          </a:custGeom>
          <a:solidFill>
            <a:srgbClr val="907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3" name=""/>
          <p:cNvSpPr/>
          <p:nvPr/>
        </p:nvSpPr>
        <p:spPr>
          <a:xfrm>
            <a:off x="9294120" y="2112480"/>
            <a:ext cx="1983600" cy="1983600"/>
          </a:xfrm>
          <a:custGeom>
            <a:avLst/>
            <a:gdLst/>
            <a:ahLst/>
            <a:rect l="0" t="0" r="r" b="b"/>
            <a:pathLst>
              <a:path w="5510" h="5510">
                <a:moveTo>
                  <a:pt x="5510" y="0"/>
                </a:moveTo>
                <a:lnTo>
                  <a:pt x="0" y="5510"/>
                </a:lnTo>
                <a:lnTo>
                  <a:pt x="135" y="5510"/>
                </a:lnTo>
                <a:lnTo>
                  <a:pt x="5510" y="134"/>
                </a:lnTo>
                <a:lnTo>
                  <a:pt x="5510" y="0"/>
                </a:lnTo>
                <a:close/>
              </a:path>
            </a:pathLst>
          </a:custGeom>
          <a:solidFill>
            <a:srgbClr val="8F7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4" name=""/>
          <p:cNvSpPr/>
          <p:nvPr/>
        </p:nvSpPr>
        <p:spPr>
          <a:xfrm>
            <a:off x="9342720" y="2160720"/>
            <a:ext cx="1935000" cy="1935360"/>
          </a:xfrm>
          <a:custGeom>
            <a:avLst/>
            <a:gdLst/>
            <a:ahLst/>
            <a:rect l="0" t="0" r="r" b="b"/>
            <a:pathLst>
              <a:path w="5375" h="5376">
                <a:moveTo>
                  <a:pt x="5375" y="0"/>
                </a:moveTo>
                <a:lnTo>
                  <a:pt x="0" y="5376"/>
                </a:lnTo>
                <a:lnTo>
                  <a:pt x="134" y="5376"/>
                </a:lnTo>
                <a:lnTo>
                  <a:pt x="5375" y="135"/>
                </a:lnTo>
                <a:lnTo>
                  <a:pt x="5375" y="0"/>
                </a:lnTo>
                <a:close/>
              </a:path>
            </a:pathLst>
          </a:custGeom>
          <a:solidFill>
            <a:srgbClr val="8F7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5" name=""/>
          <p:cNvSpPr/>
          <p:nvPr/>
        </p:nvSpPr>
        <p:spPr>
          <a:xfrm>
            <a:off x="9390960" y="2209320"/>
            <a:ext cx="1886760" cy="1886760"/>
          </a:xfrm>
          <a:custGeom>
            <a:avLst/>
            <a:gdLst/>
            <a:ahLst/>
            <a:rect l="0" t="0" r="r" b="b"/>
            <a:pathLst>
              <a:path w="5241" h="5241">
                <a:moveTo>
                  <a:pt x="5241" y="0"/>
                </a:moveTo>
                <a:lnTo>
                  <a:pt x="0" y="5241"/>
                </a:lnTo>
                <a:lnTo>
                  <a:pt x="135" y="5241"/>
                </a:lnTo>
                <a:lnTo>
                  <a:pt x="5241" y="134"/>
                </a:lnTo>
                <a:lnTo>
                  <a:pt x="5241" y="0"/>
                </a:lnTo>
                <a:close/>
              </a:path>
            </a:pathLst>
          </a:custGeom>
          <a:solidFill>
            <a:srgbClr val="8E73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6" name=""/>
          <p:cNvSpPr/>
          <p:nvPr/>
        </p:nvSpPr>
        <p:spPr>
          <a:xfrm>
            <a:off x="9439560" y="2257560"/>
            <a:ext cx="1838160" cy="1838520"/>
          </a:xfrm>
          <a:custGeom>
            <a:avLst/>
            <a:gdLst/>
            <a:ahLst/>
            <a:rect l="0" t="0" r="r" b="b"/>
            <a:pathLst>
              <a:path w="5106" h="5107">
                <a:moveTo>
                  <a:pt x="5106" y="0"/>
                </a:moveTo>
                <a:lnTo>
                  <a:pt x="0" y="5107"/>
                </a:lnTo>
                <a:lnTo>
                  <a:pt x="134" y="5107"/>
                </a:lnTo>
                <a:lnTo>
                  <a:pt x="5106" y="134"/>
                </a:lnTo>
                <a:lnTo>
                  <a:pt x="5106" y="0"/>
                </a:lnTo>
                <a:close/>
              </a:path>
            </a:pathLst>
          </a:custGeom>
          <a:solidFill>
            <a:srgbClr val="8E7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7" name=""/>
          <p:cNvSpPr/>
          <p:nvPr/>
        </p:nvSpPr>
        <p:spPr>
          <a:xfrm>
            <a:off x="9487800" y="2305800"/>
            <a:ext cx="1789920" cy="1790280"/>
          </a:xfrm>
          <a:custGeom>
            <a:avLst/>
            <a:gdLst/>
            <a:ahLst/>
            <a:rect l="0" t="0" r="r" b="b"/>
            <a:pathLst>
              <a:path w="4972" h="4973">
                <a:moveTo>
                  <a:pt x="4972" y="0"/>
                </a:moveTo>
                <a:lnTo>
                  <a:pt x="0" y="4973"/>
                </a:lnTo>
                <a:lnTo>
                  <a:pt x="134" y="4973"/>
                </a:lnTo>
                <a:lnTo>
                  <a:pt x="4972" y="135"/>
                </a:lnTo>
                <a:lnTo>
                  <a:pt x="4972" y="0"/>
                </a:lnTo>
                <a:close/>
              </a:path>
            </a:pathLst>
          </a:custGeom>
          <a:solidFill>
            <a:srgbClr val="8D7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8" name=""/>
          <p:cNvSpPr/>
          <p:nvPr/>
        </p:nvSpPr>
        <p:spPr>
          <a:xfrm>
            <a:off x="9536040" y="2354400"/>
            <a:ext cx="1741680" cy="1741680"/>
          </a:xfrm>
          <a:custGeom>
            <a:avLst/>
            <a:gdLst/>
            <a:ahLst/>
            <a:rect l="0" t="0" r="r" b="b"/>
            <a:pathLst>
              <a:path w="4838" h="4838">
                <a:moveTo>
                  <a:pt x="4838" y="0"/>
                </a:moveTo>
                <a:lnTo>
                  <a:pt x="0" y="4838"/>
                </a:lnTo>
                <a:lnTo>
                  <a:pt x="136" y="4838"/>
                </a:lnTo>
                <a:lnTo>
                  <a:pt x="4838" y="134"/>
                </a:lnTo>
                <a:lnTo>
                  <a:pt x="4838" y="0"/>
                </a:lnTo>
                <a:close/>
              </a:path>
            </a:pathLst>
          </a:custGeom>
          <a:solidFill>
            <a:srgbClr val="8D7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9" name=""/>
          <p:cNvSpPr/>
          <p:nvPr/>
        </p:nvSpPr>
        <p:spPr>
          <a:xfrm>
            <a:off x="9584640" y="2402640"/>
            <a:ext cx="1693080" cy="1693440"/>
          </a:xfrm>
          <a:custGeom>
            <a:avLst/>
            <a:gdLst/>
            <a:ahLst/>
            <a:rect l="0" t="0" r="r" b="b"/>
            <a:pathLst>
              <a:path w="4703" h="4704">
                <a:moveTo>
                  <a:pt x="4703" y="0"/>
                </a:moveTo>
                <a:lnTo>
                  <a:pt x="0" y="4704"/>
                </a:lnTo>
                <a:lnTo>
                  <a:pt x="134" y="4704"/>
                </a:lnTo>
                <a:lnTo>
                  <a:pt x="4703" y="134"/>
                </a:lnTo>
                <a:lnTo>
                  <a:pt x="4703" y="0"/>
                </a:lnTo>
                <a:close/>
              </a:path>
            </a:pathLst>
          </a:custGeom>
          <a:solidFill>
            <a:srgbClr val="8C7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0" name=""/>
          <p:cNvSpPr/>
          <p:nvPr/>
        </p:nvSpPr>
        <p:spPr>
          <a:xfrm>
            <a:off x="9632880" y="2450880"/>
            <a:ext cx="1644840" cy="1645200"/>
          </a:xfrm>
          <a:custGeom>
            <a:avLst/>
            <a:gdLst/>
            <a:ahLst/>
            <a:rect l="0" t="0" r="r" b="b"/>
            <a:pathLst>
              <a:path w="4569" h="4570">
                <a:moveTo>
                  <a:pt x="4569" y="0"/>
                </a:moveTo>
                <a:lnTo>
                  <a:pt x="0" y="4570"/>
                </a:lnTo>
                <a:lnTo>
                  <a:pt x="134" y="4570"/>
                </a:lnTo>
                <a:lnTo>
                  <a:pt x="4569" y="136"/>
                </a:lnTo>
                <a:lnTo>
                  <a:pt x="4569" y="0"/>
                </a:lnTo>
                <a:close/>
              </a:path>
            </a:pathLst>
          </a:custGeom>
          <a:solidFill>
            <a:srgbClr val="8C70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1" name=""/>
          <p:cNvSpPr/>
          <p:nvPr/>
        </p:nvSpPr>
        <p:spPr>
          <a:xfrm>
            <a:off x="9681120" y="2499480"/>
            <a:ext cx="1596600" cy="1596600"/>
          </a:xfrm>
          <a:custGeom>
            <a:avLst/>
            <a:gdLst/>
            <a:ahLst/>
            <a:rect l="0" t="0" r="r" b="b"/>
            <a:pathLst>
              <a:path w="4435" h="4435">
                <a:moveTo>
                  <a:pt x="4435" y="0"/>
                </a:moveTo>
                <a:lnTo>
                  <a:pt x="0" y="4435"/>
                </a:lnTo>
                <a:lnTo>
                  <a:pt x="135" y="4435"/>
                </a:lnTo>
                <a:lnTo>
                  <a:pt x="4435" y="134"/>
                </a:lnTo>
                <a:lnTo>
                  <a:pt x="4435" y="0"/>
                </a:lnTo>
                <a:close/>
              </a:path>
            </a:pathLst>
          </a:custGeom>
          <a:solidFill>
            <a:srgbClr val="8B6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2" name=""/>
          <p:cNvSpPr/>
          <p:nvPr/>
        </p:nvSpPr>
        <p:spPr>
          <a:xfrm>
            <a:off x="9729720" y="2547720"/>
            <a:ext cx="1548000" cy="1548360"/>
          </a:xfrm>
          <a:custGeom>
            <a:avLst/>
            <a:gdLst/>
            <a:ahLst/>
            <a:rect l="0" t="0" r="r" b="b"/>
            <a:pathLst>
              <a:path w="4300" h="4301">
                <a:moveTo>
                  <a:pt x="4300" y="0"/>
                </a:moveTo>
                <a:lnTo>
                  <a:pt x="0" y="4301"/>
                </a:lnTo>
                <a:lnTo>
                  <a:pt x="134" y="4301"/>
                </a:lnTo>
                <a:lnTo>
                  <a:pt x="4300" y="134"/>
                </a:lnTo>
                <a:lnTo>
                  <a:pt x="4300" y="0"/>
                </a:lnTo>
                <a:close/>
              </a:path>
            </a:pathLst>
          </a:custGeom>
          <a:solidFill>
            <a:srgbClr val="8B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3" name=""/>
          <p:cNvSpPr/>
          <p:nvPr/>
        </p:nvSpPr>
        <p:spPr>
          <a:xfrm>
            <a:off x="9777960" y="2595960"/>
            <a:ext cx="1499760" cy="1500120"/>
          </a:xfrm>
          <a:custGeom>
            <a:avLst/>
            <a:gdLst/>
            <a:ahLst/>
            <a:rect l="0" t="0" r="r" b="b"/>
            <a:pathLst>
              <a:path w="4166" h="4167">
                <a:moveTo>
                  <a:pt x="4166" y="0"/>
                </a:moveTo>
                <a:lnTo>
                  <a:pt x="0" y="4167"/>
                </a:lnTo>
                <a:lnTo>
                  <a:pt x="134" y="4167"/>
                </a:lnTo>
                <a:lnTo>
                  <a:pt x="4166" y="135"/>
                </a:lnTo>
                <a:lnTo>
                  <a:pt x="4166" y="0"/>
                </a:lnTo>
                <a:close/>
              </a:path>
            </a:pathLst>
          </a:custGeom>
          <a:solidFill>
            <a:srgbClr val="8A6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4" name=""/>
          <p:cNvSpPr/>
          <p:nvPr/>
        </p:nvSpPr>
        <p:spPr>
          <a:xfrm>
            <a:off x="9826200" y="2644560"/>
            <a:ext cx="1451520" cy="1451520"/>
          </a:xfrm>
          <a:custGeom>
            <a:avLst/>
            <a:gdLst/>
            <a:ahLst/>
            <a:rect l="0" t="0" r="r" b="b"/>
            <a:pathLst>
              <a:path w="4032" h="4032">
                <a:moveTo>
                  <a:pt x="4032" y="0"/>
                </a:moveTo>
                <a:lnTo>
                  <a:pt x="0" y="4032"/>
                </a:lnTo>
                <a:lnTo>
                  <a:pt x="135" y="4032"/>
                </a:lnTo>
                <a:lnTo>
                  <a:pt x="4032" y="134"/>
                </a:lnTo>
                <a:lnTo>
                  <a:pt x="4032" y="0"/>
                </a:lnTo>
                <a:close/>
              </a:path>
            </a:pathLst>
          </a:custGeom>
          <a:solidFill>
            <a:srgbClr val="8A6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5" name=""/>
          <p:cNvSpPr/>
          <p:nvPr/>
        </p:nvSpPr>
        <p:spPr>
          <a:xfrm>
            <a:off x="9874800" y="2692800"/>
            <a:ext cx="1402920" cy="1403280"/>
          </a:xfrm>
          <a:custGeom>
            <a:avLst/>
            <a:gdLst/>
            <a:ahLst/>
            <a:rect l="0" t="0" r="r" b="b"/>
            <a:pathLst>
              <a:path w="3897" h="3898">
                <a:moveTo>
                  <a:pt x="3897" y="0"/>
                </a:moveTo>
                <a:lnTo>
                  <a:pt x="0" y="3898"/>
                </a:lnTo>
                <a:lnTo>
                  <a:pt x="134" y="3898"/>
                </a:lnTo>
                <a:lnTo>
                  <a:pt x="3897" y="135"/>
                </a:lnTo>
                <a:lnTo>
                  <a:pt x="3897" y="0"/>
                </a:lnTo>
                <a:close/>
              </a:path>
            </a:pathLst>
          </a:custGeom>
          <a:solidFill>
            <a:srgbClr val="896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6" name=""/>
          <p:cNvSpPr/>
          <p:nvPr/>
        </p:nvSpPr>
        <p:spPr>
          <a:xfrm>
            <a:off x="9923040" y="2741400"/>
            <a:ext cx="1354680" cy="1354680"/>
          </a:xfrm>
          <a:custGeom>
            <a:avLst/>
            <a:gdLst/>
            <a:ahLst/>
            <a:rect l="0" t="0" r="r" b="b"/>
            <a:pathLst>
              <a:path w="3763" h="3763">
                <a:moveTo>
                  <a:pt x="3763" y="0"/>
                </a:moveTo>
                <a:lnTo>
                  <a:pt x="0" y="3763"/>
                </a:lnTo>
                <a:lnTo>
                  <a:pt x="134" y="3763"/>
                </a:lnTo>
                <a:lnTo>
                  <a:pt x="3763" y="134"/>
                </a:lnTo>
                <a:lnTo>
                  <a:pt x="3763" y="0"/>
                </a:lnTo>
                <a:close/>
              </a:path>
            </a:pathLst>
          </a:custGeom>
          <a:solidFill>
            <a:srgbClr val="896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7" name=""/>
          <p:cNvSpPr/>
          <p:nvPr/>
        </p:nvSpPr>
        <p:spPr>
          <a:xfrm>
            <a:off x="9971280" y="2789640"/>
            <a:ext cx="1306440" cy="1306440"/>
          </a:xfrm>
          <a:custGeom>
            <a:avLst/>
            <a:gdLst/>
            <a:ahLst/>
            <a:rect l="0" t="0" r="r" b="b"/>
            <a:pathLst>
              <a:path w="3629" h="3629">
                <a:moveTo>
                  <a:pt x="3629" y="0"/>
                </a:moveTo>
                <a:lnTo>
                  <a:pt x="0" y="3629"/>
                </a:lnTo>
                <a:lnTo>
                  <a:pt x="135" y="3629"/>
                </a:lnTo>
                <a:lnTo>
                  <a:pt x="3629" y="134"/>
                </a:lnTo>
                <a:lnTo>
                  <a:pt x="3629" y="0"/>
                </a:lnTo>
                <a:close/>
              </a:path>
            </a:pathLst>
          </a:custGeom>
          <a:solidFill>
            <a:srgbClr val="886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8" name=""/>
          <p:cNvSpPr/>
          <p:nvPr/>
        </p:nvSpPr>
        <p:spPr>
          <a:xfrm>
            <a:off x="10019880" y="2837880"/>
            <a:ext cx="1257840" cy="1258200"/>
          </a:xfrm>
          <a:custGeom>
            <a:avLst/>
            <a:gdLst/>
            <a:ahLst/>
            <a:rect l="0" t="0" r="r" b="b"/>
            <a:pathLst>
              <a:path w="3494" h="3495">
                <a:moveTo>
                  <a:pt x="3494" y="0"/>
                </a:moveTo>
                <a:lnTo>
                  <a:pt x="0" y="3495"/>
                </a:lnTo>
                <a:lnTo>
                  <a:pt x="134" y="3495"/>
                </a:lnTo>
                <a:lnTo>
                  <a:pt x="3494" y="135"/>
                </a:lnTo>
                <a:lnTo>
                  <a:pt x="3494" y="0"/>
                </a:lnTo>
                <a:close/>
              </a:path>
            </a:pathLst>
          </a:custGeom>
          <a:solidFill>
            <a:srgbClr val="886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9" name=""/>
          <p:cNvSpPr/>
          <p:nvPr/>
        </p:nvSpPr>
        <p:spPr>
          <a:xfrm>
            <a:off x="10068120" y="2886480"/>
            <a:ext cx="1209600" cy="1209600"/>
          </a:xfrm>
          <a:custGeom>
            <a:avLst/>
            <a:gdLst/>
            <a:ahLst/>
            <a:rect l="0" t="0" r="r" b="b"/>
            <a:pathLst>
              <a:path w="3360" h="3360">
                <a:moveTo>
                  <a:pt x="3360" y="0"/>
                </a:moveTo>
                <a:lnTo>
                  <a:pt x="0" y="3360"/>
                </a:lnTo>
                <a:lnTo>
                  <a:pt x="135" y="3360"/>
                </a:lnTo>
                <a:lnTo>
                  <a:pt x="3360" y="134"/>
                </a:lnTo>
                <a:lnTo>
                  <a:pt x="3360" y="0"/>
                </a:lnTo>
                <a:close/>
              </a:path>
            </a:pathLst>
          </a:custGeom>
          <a:solidFill>
            <a:srgbClr val="876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0" name=""/>
          <p:cNvSpPr/>
          <p:nvPr/>
        </p:nvSpPr>
        <p:spPr>
          <a:xfrm>
            <a:off x="10116720" y="2934720"/>
            <a:ext cx="1161000" cy="1161360"/>
          </a:xfrm>
          <a:custGeom>
            <a:avLst/>
            <a:gdLst/>
            <a:ahLst/>
            <a:rect l="0" t="0" r="r" b="b"/>
            <a:pathLst>
              <a:path w="3225" h="3226">
                <a:moveTo>
                  <a:pt x="3225" y="0"/>
                </a:moveTo>
                <a:lnTo>
                  <a:pt x="0" y="3226"/>
                </a:lnTo>
                <a:lnTo>
                  <a:pt x="134" y="3226"/>
                </a:lnTo>
                <a:lnTo>
                  <a:pt x="3225" y="134"/>
                </a:lnTo>
                <a:lnTo>
                  <a:pt x="3225" y="0"/>
                </a:lnTo>
                <a:close/>
              </a:path>
            </a:pathLst>
          </a:custGeom>
          <a:solidFill>
            <a:srgbClr val="876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1" name=""/>
          <p:cNvSpPr/>
          <p:nvPr/>
        </p:nvSpPr>
        <p:spPr>
          <a:xfrm>
            <a:off x="10164960" y="2982960"/>
            <a:ext cx="1112760" cy="1113120"/>
          </a:xfrm>
          <a:custGeom>
            <a:avLst/>
            <a:gdLst/>
            <a:ahLst/>
            <a:rect l="0" t="0" r="r" b="b"/>
            <a:pathLst>
              <a:path w="3091" h="3092">
                <a:moveTo>
                  <a:pt x="3091" y="0"/>
                </a:moveTo>
                <a:lnTo>
                  <a:pt x="0" y="3092"/>
                </a:lnTo>
                <a:lnTo>
                  <a:pt x="134" y="3092"/>
                </a:lnTo>
                <a:lnTo>
                  <a:pt x="3091" y="135"/>
                </a:lnTo>
                <a:lnTo>
                  <a:pt x="3091" y="0"/>
                </a:lnTo>
                <a:close/>
              </a:path>
            </a:pathLst>
          </a:custGeom>
          <a:solidFill>
            <a:srgbClr val="866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2" name=""/>
          <p:cNvSpPr/>
          <p:nvPr/>
        </p:nvSpPr>
        <p:spPr>
          <a:xfrm>
            <a:off x="10213200" y="3031560"/>
            <a:ext cx="1064520" cy="1064520"/>
          </a:xfrm>
          <a:custGeom>
            <a:avLst/>
            <a:gdLst/>
            <a:ahLst/>
            <a:rect l="0" t="0" r="r" b="b"/>
            <a:pathLst>
              <a:path w="2957" h="2957">
                <a:moveTo>
                  <a:pt x="2957" y="0"/>
                </a:moveTo>
                <a:lnTo>
                  <a:pt x="0" y="2957"/>
                </a:lnTo>
                <a:lnTo>
                  <a:pt x="135" y="2957"/>
                </a:lnTo>
                <a:lnTo>
                  <a:pt x="2957" y="134"/>
                </a:lnTo>
                <a:lnTo>
                  <a:pt x="2957" y="0"/>
                </a:lnTo>
                <a:close/>
              </a:path>
            </a:pathLst>
          </a:custGeom>
          <a:solidFill>
            <a:srgbClr val="866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3" name=""/>
          <p:cNvSpPr/>
          <p:nvPr/>
        </p:nvSpPr>
        <p:spPr>
          <a:xfrm>
            <a:off x="10261800" y="3079800"/>
            <a:ext cx="1015920" cy="1016280"/>
          </a:xfrm>
          <a:custGeom>
            <a:avLst/>
            <a:gdLst/>
            <a:ahLst/>
            <a:rect l="0" t="0" r="r" b="b"/>
            <a:pathLst>
              <a:path w="2822" h="2823">
                <a:moveTo>
                  <a:pt x="2822" y="0"/>
                </a:moveTo>
                <a:lnTo>
                  <a:pt x="0" y="2823"/>
                </a:lnTo>
                <a:lnTo>
                  <a:pt x="134" y="2823"/>
                </a:lnTo>
                <a:lnTo>
                  <a:pt x="2822" y="134"/>
                </a:lnTo>
                <a:lnTo>
                  <a:pt x="2822" y="0"/>
                </a:lnTo>
                <a:close/>
              </a:path>
            </a:pathLst>
          </a:custGeom>
          <a:solidFill>
            <a:srgbClr val="866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4" name=""/>
          <p:cNvSpPr/>
          <p:nvPr/>
        </p:nvSpPr>
        <p:spPr>
          <a:xfrm>
            <a:off x="10310040" y="3128040"/>
            <a:ext cx="967680" cy="968040"/>
          </a:xfrm>
          <a:custGeom>
            <a:avLst/>
            <a:gdLst/>
            <a:ahLst/>
            <a:rect l="0" t="0" r="r" b="b"/>
            <a:pathLst>
              <a:path w="2688" h="2689">
                <a:moveTo>
                  <a:pt x="2688" y="0"/>
                </a:moveTo>
                <a:lnTo>
                  <a:pt x="0" y="2689"/>
                </a:lnTo>
                <a:lnTo>
                  <a:pt x="134" y="2689"/>
                </a:lnTo>
                <a:lnTo>
                  <a:pt x="2688" y="135"/>
                </a:lnTo>
                <a:lnTo>
                  <a:pt x="2688" y="0"/>
                </a:lnTo>
                <a:close/>
              </a:path>
            </a:pathLst>
          </a:custGeom>
          <a:solidFill>
            <a:srgbClr val="856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5" name=""/>
          <p:cNvSpPr/>
          <p:nvPr/>
        </p:nvSpPr>
        <p:spPr>
          <a:xfrm>
            <a:off x="10358280" y="3176640"/>
            <a:ext cx="919440" cy="919440"/>
          </a:xfrm>
          <a:custGeom>
            <a:avLst/>
            <a:gdLst/>
            <a:ahLst/>
            <a:rect l="0" t="0" r="r" b="b"/>
            <a:pathLst>
              <a:path w="2554" h="2554">
                <a:moveTo>
                  <a:pt x="2554" y="0"/>
                </a:moveTo>
                <a:lnTo>
                  <a:pt x="0" y="2554"/>
                </a:lnTo>
                <a:lnTo>
                  <a:pt x="135" y="2554"/>
                </a:lnTo>
                <a:lnTo>
                  <a:pt x="2554" y="135"/>
                </a:lnTo>
                <a:lnTo>
                  <a:pt x="2554" y="0"/>
                </a:lnTo>
                <a:close/>
              </a:path>
            </a:pathLst>
          </a:custGeom>
          <a:solidFill>
            <a:srgbClr val="856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6" name=""/>
          <p:cNvSpPr/>
          <p:nvPr/>
        </p:nvSpPr>
        <p:spPr>
          <a:xfrm>
            <a:off x="10406880" y="3224880"/>
            <a:ext cx="870840" cy="871200"/>
          </a:xfrm>
          <a:custGeom>
            <a:avLst/>
            <a:gdLst/>
            <a:ahLst/>
            <a:rect l="0" t="0" r="r" b="b"/>
            <a:pathLst>
              <a:path w="2419" h="2420">
                <a:moveTo>
                  <a:pt x="2419" y="0"/>
                </a:moveTo>
                <a:lnTo>
                  <a:pt x="0" y="2420"/>
                </a:lnTo>
                <a:lnTo>
                  <a:pt x="134" y="2420"/>
                </a:lnTo>
                <a:lnTo>
                  <a:pt x="2419" y="134"/>
                </a:lnTo>
                <a:lnTo>
                  <a:pt x="2419" y="0"/>
                </a:lnTo>
                <a:close/>
              </a:path>
            </a:pathLst>
          </a:custGeom>
          <a:solidFill>
            <a:srgbClr val="846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7" name=""/>
          <p:cNvSpPr/>
          <p:nvPr/>
        </p:nvSpPr>
        <p:spPr>
          <a:xfrm>
            <a:off x="10455120" y="3273120"/>
            <a:ext cx="822600" cy="822960"/>
          </a:xfrm>
          <a:custGeom>
            <a:avLst/>
            <a:gdLst/>
            <a:ahLst/>
            <a:rect l="0" t="0" r="r" b="b"/>
            <a:pathLst>
              <a:path w="2285" h="2286">
                <a:moveTo>
                  <a:pt x="2285" y="0"/>
                </a:moveTo>
                <a:lnTo>
                  <a:pt x="0" y="2286"/>
                </a:lnTo>
                <a:lnTo>
                  <a:pt x="134" y="2286"/>
                </a:lnTo>
                <a:lnTo>
                  <a:pt x="2285" y="135"/>
                </a:lnTo>
                <a:lnTo>
                  <a:pt x="2285" y="0"/>
                </a:lnTo>
                <a:close/>
              </a:path>
            </a:pathLst>
          </a:custGeom>
          <a:solidFill>
            <a:srgbClr val="846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8" name=""/>
          <p:cNvSpPr/>
          <p:nvPr/>
        </p:nvSpPr>
        <p:spPr>
          <a:xfrm>
            <a:off x="10503360" y="3321720"/>
            <a:ext cx="774360" cy="774360"/>
          </a:xfrm>
          <a:custGeom>
            <a:avLst/>
            <a:gdLst/>
            <a:ahLst/>
            <a:rect l="0" t="0" r="r" b="b"/>
            <a:pathLst>
              <a:path w="2151" h="2151">
                <a:moveTo>
                  <a:pt x="2151" y="0"/>
                </a:moveTo>
                <a:lnTo>
                  <a:pt x="0" y="2151"/>
                </a:lnTo>
                <a:lnTo>
                  <a:pt x="135" y="2151"/>
                </a:lnTo>
                <a:lnTo>
                  <a:pt x="2151" y="134"/>
                </a:lnTo>
                <a:lnTo>
                  <a:pt x="2151" y="0"/>
                </a:lnTo>
                <a:close/>
              </a:path>
            </a:pathLst>
          </a:custGeom>
          <a:solidFill>
            <a:srgbClr val="836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9" name=""/>
          <p:cNvSpPr/>
          <p:nvPr/>
        </p:nvSpPr>
        <p:spPr>
          <a:xfrm>
            <a:off x="10551960" y="3369960"/>
            <a:ext cx="725760" cy="726120"/>
          </a:xfrm>
          <a:custGeom>
            <a:avLst/>
            <a:gdLst/>
            <a:ahLst/>
            <a:rect l="0" t="0" r="r" b="b"/>
            <a:pathLst>
              <a:path w="2016" h="2017">
                <a:moveTo>
                  <a:pt x="2016" y="0"/>
                </a:moveTo>
                <a:lnTo>
                  <a:pt x="0" y="2017"/>
                </a:lnTo>
                <a:lnTo>
                  <a:pt x="134" y="2017"/>
                </a:lnTo>
                <a:lnTo>
                  <a:pt x="2016" y="135"/>
                </a:lnTo>
                <a:lnTo>
                  <a:pt x="2016" y="0"/>
                </a:lnTo>
                <a:close/>
              </a:path>
            </a:pathLst>
          </a:custGeom>
          <a:solidFill>
            <a:srgbClr val="83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0" name=""/>
          <p:cNvSpPr/>
          <p:nvPr/>
        </p:nvSpPr>
        <p:spPr>
          <a:xfrm>
            <a:off x="10600200" y="3418560"/>
            <a:ext cx="677520" cy="677520"/>
          </a:xfrm>
          <a:custGeom>
            <a:avLst/>
            <a:gdLst/>
            <a:ahLst/>
            <a:rect l="0" t="0" r="r" b="b"/>
            <a:pathLst>
              <a:path w="1882" h="1882">
                <a:moveTo>
                  <a:pt x="1882" y="0"/>
                </a:moveTo>
                <a:lnTo>
                  <a:pt x="0" y="1882"/>
                </a:lnTo>
                <a:lnTo>
                  <a:pt x="135" y="1882"/>
                </a:lnTo>
                <a:lnTo>
                  <a:pt x="1882" y="134"/>
                </a:lnTo>
                <a:lnTo>
                  <a:pt x="1882" y="0"/>
                </a:lnTo>
                <a:close/>
              </a:path>
            </a:pathLst>
          </a:custGeom>
          <a:solidFill>
            <a:srgbClr val="82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1" name=""/>
          <p:cNvSpPr/>
          <p:nvPr/>
        </p:nvSpPr>
        <p:spPr>
          <a:xfrm>
            <a:off x="10648800" y="3466800"/>
            <a:ext cx="628920" cy="629280"/>
          </a:xfrm>
          <a:custGeom>
            <a:avLst/>
            <a:gdLst/>
            <a:ahLst/>
            <a:rect l="0" t="0" r="r" b="b"/>
            <a:pathLst>
              <a:path w="1747" h="1748">
                <a:moveTo>
                  <a:pt x="1747" y="0"/>
                </a:moveTo>
                <a:lnTo>
                  <a:pt x="0" y="1748"/>
                </a:lnTo>
                <a:lnTo>
                  <a:pt x="134" y="1748"/>
                </a:lnTo>
                <a:lnTo>
                  <a:pt x="1747" y="134"/>
                </a:lnTo>
                <a:lnTo>
                  <a:pt x="1747" y="0"/>
                </a:lnTo>
                <a:close/>
              </a:path>
            </a:pathLst>
          </a:custGeom>
          <a:solidFill>
            <a:srgbClr val="82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2" name=""/>
          <p:cNvSpPr/>
          <p:nvPr/>
        </p:nvSpPr>
        <p:spPr>
          <a:xfrm>
            <a:off x="10697040" y="3515040"/>
            <a:ext cx="580680" cy="581040"/>
          </a:xfrm>
          <a:custGeom>
            <a:avLst/>
            <a:gdLst/>
            <a:ahLst/>
            <a:rect l="0" t="0" r="r" b="b"/>
            <a:pathLst>
              <a:path w="1613" h="1614">
                <a:moveTo>
                  <a:pt x="1613" y="0"/>
                </a:moveTo>
                <a:lnTo>
                  <a:pt x="0" y="1614"/>
                </a:lnTo>
                <a:lnTo>
                  <a:pt x="135" y="1614"/>
                </a:lnTo>
                <a:lnTo>
                  <a:pt x="1613" y="135"/>
                </a:lnTo>
                <a:lnTo>
                  <a:pt x="1613" y="0"/>
                </a:lnTo>
                <a:close/>
              </a:path>
            </a:pathLst>
          </a:custGeom>
          <a:solidFill>
            <a:srgbClr val="81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3" name=""/>
          <p:cNvSpPr/>
          <p:nvPr/>
        </p:nvSpPr>
        <p:spPr>
          <a:xfrm>
            <a:off x="10745280" y="3563640"/>
            <a:ext cx="532440" cy="532440"/>
          </a:xfrm>
          <a:custGeom>
            <a:avLst/>
            <a:gdLst/>
            <a:ahLst/>
            <a:rect l="0" t="0" r="r" b="b"/>
            <a:pathLst>
              <a:path w="1479" h="1479">
                <a:moveTo>
                  <a:pt x="1479" y="0"/>
                </a:moveTo>
                <a:lnTo>
                  <a:pt x="0" y="1479"/>
                </a:lnTo>
                <a:lnTo>
                  <a:pt x="135" y="1479"/>
                </a:lnTo>
                <a:lnTo>
                  <a:pt x="1479" y="134"/>
                </a:lnTo>
                <a:lnTo>
                  <a:pt x="1479" y="0"/>
                </a:lnTo>
                <a:close/>
              </a:path>
            </a:pathLst>
          </a:custGeom>
          <a:solidFill>
            <a:srgbClr val="81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4" name=""/>
          <p:cNvSpPr/>
          <p:nvPr/>
        </p:nvSpPr>
        <p:spPr>
          <a:xfrm>
            <a:off x="10793880" y="3611880"/>
            <a:ext cx="483840" cy="484200"/>
          </a:xfrm>
          <a:custGeom>
            <a:avLst/>
            <a:gdLst/>
            <a:ahLst/>
            <a:rect l="0" t="0" r="r" b="b"/>
            <a:pathLst>
              <a:path w="1344" h="1345">
                <a:moveTo>
                  <a:pt x="1344" y="0"/>
                </a:moveTo>
                <a:lnTo>
                  <a:pt x="0" y="1345"/>
                </a:lnTo>
                <a:lnTo>
                  <a:pt x="134" y="1345"/>
                </a:lnTo>
                <a:lnTo>
                  <a:pt x="1344" y="135"/>
                </a:lnTo>
                <a:lnTo>
                  <a:pt x="1344" y="0"/>
                </a:lnTo>
                <a:close/>
              </a:path>
            </a:pathLst>
          </a:custGeom>
          <a:solidFill>
            <a:srgbClr val="80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5" name=""/>
          <p:cNvSpPr/>
          <p:nvPr/>
        </p:nvSpPr>
        <p:spPr>
          <a:xfrm>
            <a:off x="10842120" y="3660120"/>
            <a:ext cx="435600" cy="435960"/>
          </a:xfrm>
          <a:custGeom>
            <a:avLst/>
            <a:gdLst/>
            <a:ahLst/>
            <a:rect l="0" t="0" r="r" b="b"/>
            <a:pathLst>
              <a:path w="1210" h="1211">
                <a:moveTo>
                  <a:pt x="1210" y="0"/>
                </a:moveTo>
                <a:lnTo>
                  <a:pt x="0" y="1211"/>
                </a:lnTo>
                <a:lnTo>
                  <a:pt x="134" y="1211"/>
                </a:lnTo>
                <a:lnTo>
                  <a:pt x="1210" y="136"/>
                </a:lnTo>
                <a:lnTo>
                  <a:pt x="1210" y="0"/>
                </a:lnTo>
                <a:close/>
              </a:path>
            </a:pathLst>
          </a:custGeom>
          <a:solidFill>
            <a:srgbClr val="80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6" name=""/>
          <p:cNvSpPr/>
          <p:nvPr/>
        </p:nvSpPr>
        <p:spPr>
          <a:xfrm>
            <a:off x="10890360" y="3708720"/>
            <a:ext cx="387360" cy="387360"/>
          </a:xfrm>
          <a:custGeom>
            <a:avLst/>
            <a:gdLst/>
            <a:ahLst/>
            <a:rect l="0" t="0" r="r" b="b"/>
            <a:pathLst>
              <a:path w="1076" h="1076">
                <a:moveTo>
                  <a:pt x="1076" y="0"/>
                </a:moveTo>
                <a:lnTo>
                  <a:pt x="0" y="1076"/>
                </a:lnTo>
                <a:lnTo>
                  <a:pt x="135" y="1076"/>
                </a:lnTo>
                <a:lnTo>
                  <a:pt x="1076" y="134"/>
                </a:lnTo>
                <a:lnTo>
                  <a:pt x="1076" y="0"/>
                </a:lnTo>
                <a:close/>
              </a:path>
            </a:pathLst>
          </a:custGeom>
          <a:solidFill>
            <a:srgbClr val="7F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7" name=""/>
          <p:cNvSpPr/>
          <p:nvPr/>
        </p:nvSpPr>
        <p:spPr>
          <a:xfrm>
            <a:off x="10938960" y="3756960"/>
            <a:ext cx="338760" cy="339120"/>
          </a:xfrm>
          <a:custGeom>
            <a:avLst/>
            <a:gdLst/>
            <a:ahLst/>
            <a:rect l="0" t="0" r="r" b="b"/>
            <a:pathLst>
              <a:path w="941" h="942">
                <a:moveTo>
                  <a:pt x="941" y="0"/>
                </a:moveTo>
                <a:lnTo>
                  <a:pt x="0" y="942"/>
                </a:lnTo>
                <a:lnTo>
                  <a:pt x="134" y="942"/>
                </a:lnTo>
                <a:lnTo>
                  <a:pt x="941" y="134"/>
                </a:lnTo>
                <a:lnTo>
                  <a:pt x="941" y="0"/>
                </a:lnTo>
                <a:close/>
              </a:path>
            </a:pathLst>
          </a:custGeom>
          <a:solidFill>
            <a:srgbClr val="7F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8" name=""/>
          <p:cNvSpPr/>
          <p:nvPr/>
        </p:nvSpPr>
        <p:spPr>
          <a:xfrm>
            <a:off x="10987200" y="3805200"/>
            <a:ext cx="290520" cy="290880"/>
          </a:xfrm>
          <a:custGeom>
            <a:avLst/>
            <a:gdLst/>
            <a:ahLst/>
            <a:rect l="0" t="0" r="r" b="b"/>
            <a:pathLst>
              <a:path w="807" h="808">
                <a:moveTo>
                  <a:pt x="807" y="0"/>
                </a:moveTo>
                <a:lnTo>
                  <a:pt x="0" y="808"/>
                </a:lnTo>
                <a:lnTo>
                  <a:pt x="134" y="808"/>
                </a:lnTo>
                <a:lnTo>
                  <a:pt x="807" y="135"/>
                </a:lnTo>
                <a:lnTo>
                  <a:pt x="807" y="0"/>
                </a:lnTo>
                <a:close/>
              </a:path>
            </a:pathLst>
          </a:custGeom>
          <a:solidFill>
            <a:srgbClr val="7E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9" name=""/>
          <p:cNvSpPr/>
          <p:nvPr/>
        </p:nvSpPr>
        <p:spPr>
          <a:xfrm>
            <a:off x="11035440" y="3853800"/>
            <a:ext cx="242280" cy="242280"/>
          </a:xfrm>
          <a:custGeom>
            <a:avLst/>
            <a:gdLst/>
            <a:ahLst/>
            <a:rect l="0" t="0" r="r" b="b"/>
            <a:pathLst>
              <a:path w="673" h="673">
                <a:moveTo>
                  <a:pt x="673" y="0"/>
                </a:moveTo>
                <a:lnTo>
                  <a:pt x="0" y="673"/>
                </a:lnTo>
                <a:lnTo>
                  <a:pt x="135" y="673"/>
                </a:lnTo>
                <a:lnTo>
                  <a:pt x="673" y="134"/>
                </a:lnTo>
                <a:lnTo>
                  <a:pt x="673" y="0"/>
                </a:lnTo>
                <a:close/>
              </a:path>
            </a:pathLst>
          </a:custGeom>
          <a:solidFill>
            <a:srgbClr val="7E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0" name=""/>
          <p:cNvSpPr/>
          <p:nvPr/>
        </p:nvSpPr>
        <p:spPr>
          <a:xfrm>
            <a:off x="11084040" y="3902040"/>
            <a:ext cx="193680" cy="194040"/>
          </a:xfrm>
          <a:custGeom>
            <a:avLst/>
            <a:gdLst/>
            <a:ahLst/>
            <a:rect l="0" t="0" r="r" b="b"/>
            <a:pathLst>
              <a:path w="538" h="539">
                <a:moveTo>
                  <a:pt x="538" y="0"/>
                </a:moveTo>
                <a:lnTo>
                  <a:pt x="0" y="539"/>
                </a:lnTo>
                <a:lnTo>
                  <a:pt x="135" y="539"/>
                </a:lnTo>
                <a:lnTo>
                  <a:pt x="538" y="135"/>
                </a:lnTo>
                <a:lnTo>
                  <a:pt x="538" y="0"/>
                </a:lnTo>
                <a:close/>
              </a:path>
            </a:pathLst>
          </a:custGeom>
          <a:solidFill>
            <a:srgbClr val="7D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1" name=""/>
          <p:cNvSpPr/>
          <p:nvPr/>
        </p:nvSpPr>
        <p:spPr>
          <a:xfrm>
            <a:off x="11132280" y="3950640"/>
            <a:ext cx="145440" cy="145440"/>
          </a:xfrm>
          <a:custGeom>
            <a:avLst/>
            <a:gdLst/>
            <a:ahLst/>
            <a:rect l="0" t="0" r="r" b="b"/>
            <a:pathLst>
              <a:path w="404" h="404">
                <a:moveTo>
                  <a:pt x="404" y="0"/>
                </a:moveTo>
                <a:lnTo>
                  <a:pt x="0" y="404"/>
                </a:lnTo>
                <a:lnTo>
                  <a:pt x="134" y="404"/>
                </a:lnTo>
                <a:lnTo>
                  <a:pt x="404" y="135"/>
                </a:lnTo>
                <a:lnTo>
                  <a:pt x="404" y="0"/>
                </a:lnTo>
                <a:close/>
              </a:path>
            </a:pathLst>
          </a:custGeom>
          <a:solidFill>
            <a:srgbClr val="7D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2" name=""/>
          <p:cNvSpPr/>
          <p:nvPr/>
        </p:nvSpPr>
        <p:spPr>
          <a:xfrm>
            <a:off x="11180520" y="3998880"/>
            <a:ext cx="97200" cy="97200"/>
          </a:xfrm>
          <a:custGeom>
            <a:avLst/>
            <a:gdLst/>
            <a:ahLst/>
            <a:rect l="0" t="0" r="r" b="b"/>
            <a:pathLst>
              <a:path w="270" h="270">
                <a:moveTo>
                  <a:pt x="270" y="0"/>
                </a:moveTo>
                <a:lnTo>
                  <a:pt x="0" y="270"/>
                </a:lnTo>
                <a:lnTo>
                  <a:pt x="135" y="270"/>
                </a:lnTo>
                <a:lnTo>
                  <a:pt x="270" y="135"/>
                </a:lnTo>
                <a:lnTo>
                  <a:pt x="270" y="0"/>
                </a:lnTo>
                <a:close/>
              </a:path>
            </a:pathLst>
          </a:custGeom>
          <a:solidFill>
            <a:srgbClr val="7C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3" name=""/>
          <p:cNvSpPr/>
          <p:nvPr/>
        </p:nvSpPr>
        <p:spPr>
          <a:xfrm>
            <a:off x="11229120" y="4047120"/>
            <a:ext cx="48600" cy="48960"/>
          </a:xfrm>
          <a:custGeom>
            <a:avLst/>
            <a:gdLst/>
            <a:ahLst/>
            <a:rect l="0" t="0" r="r" b="b"/>
            <a:pathLst>
              <a:path w="135" h="136">
                <a:moveTo>
                  <a:pt x="135" y="0"/>
                </a:moveTo>
                <a:lnTo>
                  <a:pt x="0" y="136"/>
                </a:lnTo>
                <a:lnTo>
                  <a:pt x="135" y="136"/>
                </a:lnTo>
                <a:lnTo>
                  <a:pt x="135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4" name=""/>
          <p:cNvSpPr txBox="1"/>
          <p:nvPr/>
        </p:nvSpPr>
        <p:spPr>
          <a:xfrm>
            <a:off x="914400" y="1913760"/>
            <a:ext cx="11224800" cy="11815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6600" b="1" u="none" strike="noStrike">
                <a:solidFill>
                  <a:srgbClr val="000000"/>
                </a:solidFill>
                <a:effectLst/>
                <a:uFillTx/>
                <a:latin typeface="PretendardVariable"/>
                <a:ea typeface="PretendardVariable"/>
              </a:rPr>
              <a:t>Supabase Hybrid Search</a:t>
            </a:r>
            <a:endParaRPr lang="en-US" sz="66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55" name=""/>
          <p:cNvSpPr txBox="1"/>
          <p:nvPr/>
        </p:nvSpPr>
        <p:spPr>
          <a:xfrm>
            <a:off x="914400" y="2799720"/>
            <a:ext cx="9772200" cy="11815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6600" b="1" u="none" strike="noStrike">
                <a:solidFill>
                  <a:srgbClr val="000000"/>
                </a:solidFill>
                <a:effectLst/>
                <a:uFillTx/>
                <a:latin typeface="PretendardVariable"/>
                <a:ea typeface="PretendardVariable"/>
              </a:rPr>
              <a:t>vs Python </a:t>
            </a:r>
            <a:r>
              <a:rPr lang="ko-KR" sz="6600" b="1" u="none" strike="noStrike">
                <a:solidFill>
                  <a:srgbClr val="000000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6600" b="1" u="none" strike="noStrike">
                <a:solidFill>
                  <a:srgbClr val="000000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6600" b="1" u="none" strike="noStrike">
                <a:solidFill>
                  <a:srgbClr val="000000"/>
                </a:solidFill>
                <a:effectLst/>
                <a:uFillTx/>
                <a:latin typeface="PretendardVariable"/>
                <a:ea typeface="PretendardVariable"/>
              </a:rPr>
              <a:t>쿡북</a:t>
            </a:r>
            <a:endParaRPr lang="en-US" sz="66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56" name=""/>
          <p:cNvSpPr txBox="1"/>
          <p:nvPr/>
        </p:nvSpPr>
        <p:spPr>
          <a:xfrm>
            <a:off x="914400" y="4370040"/>
            <a:ext cx="6185520" cy="3402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24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RRF · </a:t>
            </a:r>
            <a:r>
              <a:rPr lang="ko-KR" sz="24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인덱싱 알고리즘 </a:t>
            </a:r>
            <a:r>
              <a:rPr lang="en-US" sz="24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 </a:t>
            </a:r>
            <a:r>
              <a:rPr lang="ko-KR" sz="24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메모리 </a:t>
            </a:r>
            <a:r>
              <a:rPr lang="en-US" sz="24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 </a:t>
            </a:r>
            <a:r>
              <a:rPr lang="ko-KR" sz="24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보안 </a:t>
            </a:r>
            <a:r>
              <a:rPr lang="en-US" sz="24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 </a:t>
            </a:r>
            <a:r>
              <a:rPr lang="ko-KR" sz="24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의사결정까지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57" name=""/>
          <p:cNvSpPr txBox="1"/>
          <p:nvPr/>
        </p:nvSpPr>
        <p:spPr>
          <a:xfrm>
            <a:off x="914400" y="6314040"/>
            <a:ext cx="539856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Python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종합 쿡북 —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RRF·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인덱싱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메모리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보안까지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6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17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18" name=""/>
          <p:cNvSpPr/>
          <p:nvPr/>
        </p:nvSpPr>
        <p:spPr>
          <a:xfrm>
            <a:off x="0" y="0"/>
            <a:ext cx="595440" cy="595440"/>
          </a:xfrm>
          <a:custGeom>
            <a:avLst/>
            <a:gdLst/>
            <a:ahLst/>
            <a:rect l="0" t="0" r="r" b="b"/>
            <a:pathLst>
              <a:path w="1654" h="1654">
                <a:moveTo>
                  <a:pt x="0" y="0"/>
                </a:moveTo>
                <a:lnTo>
                  <a:pt x="0" y="1654"/>
                </a:lnTo>
                <a:lnTo>
                  <a:pt x="1654" y="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19" name=""/>
          <p:cNvSpPr/>
          <p:nvPr/>
        </p:nvSpPr>
        <p:spPr>
          <a:xfrm>
            <a:off x="0" y="0"/>
            <a:ext cx="1190880" cy="1190880"/>
          </a:xfrm>
          <a:custGeom>
            <a:avLst/>
            <a:gdLst/>
            <a:ahLst/>
            <a:rect l="0" t="0" r="r" b="b"/>
            <a:pathLst>
              <a:path w="3308" h="3308">
                <a:moveTo>
                  <a:pt x="1653" y="0"/>
                </a:moveTo>
                <a:lnTo>
                  <a:pt x="0" y="1653"/>
                </a:lnTo>
                <a:lnTo>
                  <a:pt x="0" y="3308"/>
                </a:lnTo>
                <a:lnTo>
                  <a:pt x="3308" y="0"/>
                </a:lnTo>
                <a:lnTo>
                  <a:pt x="1653" y="0"/>
                </a:lnTo>
                <a:close/>
              </a:path>
            </a:pathLst>
          </a:custGeom>
          <a:solidFill>
            <a:srgbClr val="0B0E1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20" name=""/>
          <p:cNvSpPr/>
          <p:nvPr/>
        </p:nvSpPr>
        <p:spPr>
          <a:xfrm>
            <a:off x="0" y="0"/>
            <a:ext cx="1785960" cy="1785960"/>
          </a:xfrm>
          <a:custGeom>
            <a:avLst/>
            <a:gdLst/>
            <a:ahLst/>
            <a:rect l="0" t="0" r="r" b="b"/>
            <a:pathLst>
              <a:path w="4961" h="4961">
                <a:moveTo>
                  <a:pt x="3308" y="0"/>
                </a:moveTo>
                <a:lnTo>
                  <a:pt x="0" y="3308"/>
                </a:lnTo>
                <a:lnTo>
                  <a:pt x="0" y="4961"/>
                </a:lnTo>
                <a:lnTo>
                  <a:pt x="4961" y="0"/>
                </a:lnTo>
                <a:lnTo>
                  <a:pt x="3308" y="0"/>
                </a:lnTo>
                <a:close/>
              </a:path>
            </a:pathLst>
          </a:custGeom>
          <a:solidFill>
            <a:srgbClr val="0C0E1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21" name=""/>
          <p:cNvSpPr/>
          <p:nvPr/>
        </p:nvSpPr>
        <p:spPr>
          <a:xfrm>
            <a:off x="0" y="0"/>
            <a:ext cx="2381400" cy="2381400"/>
          </a:xfrm>
          <a:custGeom>
            <a:avLst/>
            <a:gdLst/>
            <a:ahLst/>
            <a:rect l="0" t="0" r="r" b="b"/>
            <a:pathLst>
              <a:path w="6615" h="6615">
                <a:moveTo>
                  <a:pt x="4961" y="0"/>
                </a:moveTo>
                <a:lnTo>
                  <a:pt x="0" y="4961"/>
                </a:lnTo>
                <a:lnTo>
                  <a:pt x="0" y="6615"/>
                </a:lnTo>
                <a:lnTo>
                  <a:pt x="6615" y="0"/>
                </a:lnTo>
                <a:lnTo>
                  <a:pt x="4961" y="0"/>
                </a:lnTo>
                <a:close/>
              </a:path>
            </a:pathLst>
          </a:custGeom>
          <a:solidFill>
            <a:srgbClr val="0C0E1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22" name=""/>
          <p:cNvSpPr/>
          <p:nvPr/>
        </p:nvSpPr>
        <p:spPr>
          <a:xfrm>
            <a:off x="0" y="0"/>
            <a:ext cx="2976840" cy="2976840"/>
          </a:xfrm>
          <a:custGeom>
            <a:avLst/>
            <a:gdLst/>
            <a:ahLst/>
            <a:rect l="0" t="0" r="r" b="b"/>
            <a:pathLst>
              <a:path w="8269" h="8269">
                <a:moveTo>
                  <a:pt x="6615" y="0"/>
                </a:moveTo>
                <a:lnTo>
                  <a:pt x="0" y="6615"/>
                </a:lnTo>
                <a:lnTo>
                  <a:pt x="0" y="8269"/>
                </a:lnTo>
                <a:lnTo>
                  <a:pt x="8269" y="0"/>
                </a:lnTo>
                <a:lnTo>
                  <a:pt x="6615" y="0"/>
                </a:lnTo>
                <a:close/>
              </a:path>
            </a:pathLst>
          </a:custGeom>
          <a:solidFill>
            <a:srgbClr val="0C0F1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23" name=""/>
          <p:cNvSpPr/>
          <p:nvPr/>
        </p:nvSpPr>
        <p:spPr>
          <a:xfrm>
            <a:off x="0" y="0"/>
            <a:ext cx="3571920" cy="3571920"/>
          </a:xfrm>
          <a:custGeom>
            <a:avLst/>
            <a:gdLst/>
            <a:ahLst/>
            <a:rect l="0" t="0" r="r" b="b"/>
            <a:pathLst>
              <a:path w="9922" h="9922">
                <a:moveTo>
                  <a:pt x="8269" y="0"/>
                </a:moveTo>
                <a:lnTo>
                  <a:pt x="0" y="8269"/>
                </a:lnTo>
                <a:lnTo>
                  <a:pt x="0" y="9922"/>
                </a:lnTo>
                <a:lnTo>
                  <a:pt x="9922" y="0"/>
                </a:lnTo>
                <a:lnTo>
                  <a:pt x="8269" y="0"/>
                </a:lnTo>
                <a:close/>
              </a:path>
            </a:pathLst>
          </a:custGeom>
          <a:solidFill>
            <a:srgbClr val="0D0F1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24" name=""/>
          <p:cNvSpPr/>
          <p:nvPr/>
        </p:nvSpPr>
        <p:spPr>
          <a:xfrm>
            <a:off x="0" y="0"/>
            <a:ext cx="4167360" cy="4167360"/>
          </a:xfrm>
          <a:custGeom>
            <a:avLst/>
            <a:gdLst/>
            <a:ahLst/>
            <a:rect l="0" t="0" r="r" b="b"/>
            <a:pathLst>
              <a:path w="11576" h="11576">
                <a:moveTo>
                  <a:pt x="9922" y="0"/>
                </a:moveTo>
                <a:lnTo>
                  <a:pt x="0" y="9922"/>
                </a:lnTo>
                <a:lnTo>
                  <a:pt x="0" y="11576"/>
                </a:lnTo>
                <a:lnTo>
                  <a:pt x="11576" y="0"/>
                </a:lnTo>
                <a:lnTo>
                  <a:pt x="9922" y="0"/>
                </a:lnTo>
                <a:close/>
              </a:path>
            </a:pathLst>
          </a:custGeom>
          <a:solidFill>
            <a:srgbClr val="0D0F1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25" name=""/>
          <p:cNvSpPr/>
          <p:nvPr/>
        </p:nvSpPr>
        <p:spPr>
          <a:xfrm>
            <a:off x="0" y="0"/>
            <a:ext cx="4762800" cy="4762800"/>
          </a:xfrm>
          <a:custGeom>
            <a:avLst/>
            <a:gdLst/>
            <a:ahLst/>
            <a:rect l="0" t="0" r="r" b="b"/>
            <a:pathLst>
              <a:path w="13230" h="13230">
                <a:moveTo>
                  <a:pt x="11576" y="0"/>
                </a:moveTo>
                <a:lnTo>
                  <a:pt x="0" y="11576"/>
                </a:lnTo>
                <a:lnTo>
                  <a:pt x="0" y="13230"/>
                </a:lnTo>
                <a:lnTo>
                  <a:pt x="13230" y="0"/>
                </a:lnTo>
                <a:lnTo>
                  <a:pt x="11576" y="0"/>
                </a:lnTo>
                <a:close/>
              </a:path>
            </a:pathLst>
          </a:custGeom>
          <a:solidFill>
            <a:srgbClr val="0D10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26" name=""/>
          <p:cNvSpPr/>
          <p:nvPr/>
        </p:nvSpPr>
        <p:spPr>
          <a:xfrm>
            <a:off x="0" y="0"/>
            <a:ext cx="5357880" cy="5357880"/>
          </a:xfrm>
          <a:custGeom>
            <a:avLst/>
            <a:gdLst/>
            <a:ahLst/>
            <a:rect l="0" t="0" r="r" b="b"/>
            <a:pathLst>
              <a:path w="14883" h="14883">
                <a:moveTo>
                  <a:pt x="13230" y="0"/>
                </a:moveTo>
                <a:lnTo>
                  <a:pt x="0" y="13230"/>
                </a:lnTo>
                <a:lnTo>
                  <a:pt x="0" y="14883"/>
                </a:lnTo>
                <a:lnTo>
                  <a:pt x="14883" y="0"/>
                </a:lnTo>
                <a:lnTo>
                  <a:pt x="13230" y="0"/>
                </a:lnTo>
                <a:close/>
              </a:path>
            </a:pathLst>
          </a:custGeom>
          <a:solidFill>
            <a:srgbClr val="0D10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27" name=""/>
          <p:cNvSpPr/>
          <p:nvPr/>
        </p:nvSpPr>
        <p:spPr>
          <a:xfrm>
            <a:off x="0" y="0"/>
            <a:ext cx="5953320" cy="5953320"/>
          </a:xfrm>
          <a:custGeom>
            <a:avLst/>
            <a:gdLst/>
            <a:ahLst/>
            <a:rect l="0" t="0" r="r" b="b"/>
            <a:pathLst>
              <a:path w="16537" h="16537">
                <a:moveTo>
                  <a:pt x="14883" y="0"/>
                </a:moveTo>
                <a:lnTo>
                  <a:pt x="0" y="14883"/>
                </a:lnTo>
                <a:lnTo>
                  <a:pt x="0" y="16537"/>
                </a:lnTo>
                <a:lnTo>
                  <a:pt x="16537" y="0"/>
                </a:lnTo>
                <a:lnTo>
                  <a:pt x="14883" y="0"/>
                </a:lnTo>
                <a:close/>
              </a:path>
            </a:pathLst>
          </a:custGeom>
          <a:solidFill>
            <a:srgbClr val="0E101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28" name=""/>
          <p:cNvSpPr/>
          <p:nvPr/>
        </p:nvSpPr>
        <p:spPr>
          <a:xfrm>
            <a:off x="0" y="0"/>
            <a:ext cx="6548760" cy="6548760"/>
          </a:xfrm>
          <a:custGeom>
            <a:avLst/>
            <a:gdLst/>
            <a:ahLst/>
            <a:rect l="0" t="0" r="r" b="b"/>
            <a:pathLst>
              <a:path w="18191" h="18191">
                <a:moveTo>
                  <a:pt x="16537" y="0"/>
                </a:moveTo>
                <a:lnTo>
                  <a:pt x="0" y="16537"/>
                </a:lnTo>
                <a:lnTo>
                  <a:pt x="0" y="18191"/>
                </a:lnTo>
                <a:lnTo>
                  <a:pt x="18191" y="0"/>
                </a:lnTo>
                <a:lnTo>
                  <a:pt x="16537" y="0"/>
                </a:lnTo>
                <a:close/>
              </a:path>
            </a:pathLst>
          </a:custGeom>
          <a:solidFill>
            <a:srgbClr val="0E111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29" name=""/>
          <p:cNvSpPr/>
          <p:nvPr/>
        </p:nvSpPr>
        <p:spPr>
          <a:xfrm>
            <a:off x="0" y="0"/>
            <a:ext cx="6858000" cy="6858000"/>
          </a:xfrm>
          <a:custGeom>
            <a:avLst/>
            <a:gdLst/>
            <a:ahLst/>
            <a:rect l="0" t="0" r="r" b="b"/>
            <a:pathLst>
              <a:path w="19050" h="19050">
                <a:moveTo>
                  <a:pt x="18191" y="0"/>
                </a:moveTo>
                <a:lnTo>
                  <a:pt x="0" y="18191"/>
                </a:lnTo>
                <a:lnTo>
                  <a:pt x="0" y="19050"/>
                </a:lnTo>
                <a:lnTo>
                  <a:pt x="19050" y="0"/>
                </a:lnTo>
                <a:lnTo>
                  <a:pt x="18191" y="0"/>
                </a:lnTo>
                <a:close/>
              </a:path>
            </a:pathLst>
          </a:custGeom>
          <a:solidFill>
            <a:srgbClr val="0E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30" name=""/>
          <p:cNvSpPr/>
          <p:nvPr/>
        </p:nvSpPr>
        <p:spPr>
          <a:xfrm>
            <a:off x="0" y="0"/>
            <a:ext cx="7143840" cy="6858000"/>
          </a:xfrm>
          <a:custGeom>
            <a:avLst/>
            <a:gdLst/>
            <a:ahLst/>
            <a:rect l="0" t="0" r="r" b="b"/>
            <a:pathLst>
              <a:path w="19844" h="19050">
                <a:moveTo>
                  <a:pt x="19050" y="0"/>
                </a:moveTo>
                <a:lnTo>
                  <a:pt x="0" y="19050"/>
                </a:lnTo>
                <a:lnTo>
                  <a:pt x="793" y="19050"/>
                </a:lnTo>
                <a:lnTo>
                  <a:pt x="19844" y="0"/>
                </a:lnTo>
                <a:lnTo>
                  <a:pt x="19050" y="0"/>
                </a:lnTo>
                <a:close/>
              </a:path>
            </a:pathLst>
          </a:custGeom>
          <a:solidFill>
            <a:srgbClr val="0E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31" name=""/>
          <p:cNvSpPr/>
          <p:nvPr/>
        </p:nvSpPr>
        <p:spPr>
          <a:xfrm>
            <a:off x="28548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32" name=""/>
          <p:cNvSpPr/>
          <p:nvPr/>
        </p:nvSpPr>
        <p:spPr>
          <a:xfrm>
            <a:off x="88092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33" name=""/>
          <p:cNvSpPr/>
          <p:nvPr/>
        </p:nvSpPr>
        <p:spPr>
          <a:xfrm>
            <a:off x="147636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34" name=""/>
          <p:cNvSpPr/>
          <p:nvPr/>
        </p:nvSpPr>
        <p:spPr>
          <a:xfrm>
            <a:off x="207144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35" name=""/>
          <p:cNvSpPr/>
          <p:nvPr/>
        </p:nvSpPr>
        <p:spPr>
          <a:xfrm>
            <a:off x="266688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31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36" name=""/>
          <p:cNvSpPr/>
          <p:nvPr/>
        </p:nvSpPr>
        <p:spPr>
          <a:xfrm>
            <a:off x="326196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5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31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37" name=""/>
          <p:cNvSpPr/>
          <p:nvPr/>
        </p:nvSpPr>
        <p:spPr>
          <a:xfrm>
            <a:off x="385740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0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0" y="0"/>
                </a:lnTo>
                <a:close/>
              </a:path>
            </a:pathLst>
          </a:custGeom>
          <a:solidFill>
            <a:srgbClr val="10132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38" name=""/>
          <p:cNvSpPr/>
          <p:nvPr/>
        </p:nvSpPr>
        <p:spPr>
          <a:xfrm>
            <a:off x="445284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42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39" name=""/>
          <p:cNvSpPr/>
          <p:nvPr/>
        </p:nvSpPr>
        <p:spPr>
          <a:xfrm>
            <a:off x="5047920" y="0"/>
            <a:ext cx="7144200" cy="6858000"/>
          </a:xfrm>
          <a:custGeom>
            <a:avLst/>
            <a:gdLst/>
            <a:ahLst/>
            <a:rect l="0" t="0" r="r" b="b"/>
            <a:pathLst>
              <a:path w="19845" h="19050">
                <a:moveTo>
                  <a:pt x="19051" y="0"/>
                </a:moveTo>
                <a:lnTo>
                  <a:pt x="0" y="19050"/>
                </a:lnTo>
                <a:lnTo>
                  <a:pt x="794" y="19050"/>
                </a:lnTo>
                <a:lnTo>
                  <a:pt x="1984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1142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40" name=""/>
          <p:cNvSpPr/>
          <p:nvPr/>
        </p:nvSpPr>
        <p:spPr>
          <a:xfrm>
            <a:off x="5333760" y="0"/>
            <a:ext cx="6858360" cy="6858000"/>
          </a:xfrm>
          <a:custGeom>
            <a:avLst/>
            <a:gdLst/>
            <a:ahLst/>
            <a:rect l="0" t="0" r="r" b="b"/>
            <a:pathLst>
              <a:path w="19051" h="19050">
                <a:moveTo>
                  <a:pt x="19051" y="0"/>
                </a:moveTo>
                <a:lnTo>
                  <a:pt x="0" y="19050"/>
                </a:lnTo>
                <a:lnTo>
                  <a:pt x="860" y="19050"/>
                </a:lnTo>
                <a:lnTo>
                  <a:pt x="19051" y="859"/>
                </a:lnTo>
                <a:lnTo>
                  <a:pt x="19051" y="0"/>
                </a:lnTo>
                <a:close/>
              </a:path>
            </a:pathLst>
          </a:custGeom>
          <a:solidFill>
            <a:srgbClr val="11142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41" name=""/>
          <p:cNvSpPr/>
          <p:nvPr/>
        </p:nvSpPr>
        <p:spPr>
          <a:xfrm>
            <a:off x="5643360" y="309240"/>
            <a:ext cx="6548760" cy="6548760"/>
          </a:xfrm>
          <a:custGeom>
            <a:avLst/>
            <a:gdLst/>
            <a:ahLst/>
            <a:rect l="0" t="0" r="r" b="b"/>
            <a:pathLst>
              <a:path w="18191" h="18191">
                <a:moveTo>
                  <a:pt x="18191" y="0"/>
                </a:moveTo>
                <a:lnTo>
                  <a:pt x="0" y="18191"/>
                </a:lnTo>
                <a:lnTo>
                  <a:pt x="1654" y="18191"/>
                </a:lnTo>
                <a:lnTo>
                  <a:pt x="18191" y="1654"/>
                </a:lnTo>
                <a:lnTo>
                  <a:pt x="18191" y="0"/>
                </a:lnTo>
                <a:close/>
              </a:path>
            </a:pathLst>
          </a:custGeom>
          <a:solidFill>
            <a:srgbClr val="11142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42" name=""/>
          <p:cNvSpPr/>
          <p:nvPr/>
        </p:nvSpPr>
        <p:spPr>
          <a:xfrm>
            <a:off x="6238800" y="904680"/>
            <a:ext cx="5953320" cy="5953320"/>
          </a:xfrm>
          <a:custGeom>
            <a:avLst/>
            <a:gdLst/>
            <a:ahLst/>
            <a:rect l="0" t="0" r="r" b="b"/>
            <a:pathLst>
              <a:path w="16537" h="16537">
                <a:moveTo>
                  <a:pt x="16537" y="0"/>
                </a:moveTo>
                <a:lnTo>
                  <a:pt x="0" y="16537"/>
                </a:lnTo>
                <a:lnTo>
                  <a:pt x="1653" y="16537"/>
                </a:lnTo>
                <a:lnTo>
                  <a:pt x="16537" y="1654"/>
                </a:lnTo>
                <a:lnTo>
                  <a:pt x="16537" y="0"/>
                </a:lnTo>
                <a:close/>
              </a:path>
            </a:pathLst>
          </a:custGeom>
          <a:solidFill>
            <a:srgbClr val="11152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43" name=""/>
          <p:cNvSpPr/>
          <p:nvPr/>
        </p:nvSpPr>
        <p:spPr>
          <a:xfrm>
            <a:off x="6833880" y="1500120"/>
            <a:ext cx="5358240" cy="5357880"/>
          </a:xfrm>
          <a:custGeom>
            <a:avLst/>
            <a:gdLst/>
            <a:ahLst/>
            <a:rect l="0" t="0" r="r" b="b"/>
            <a:pathLst>
              <a:path w="14884" h="14883">
                <a:moveTo>
                  <a:pt x="14884" y="0"/>
                </a:moveTo>
                <a:lnTo>
                  <a:pt x="0" y="14883"/>
                </a:lnTo>
                <a:lnTo>
                  <a:pt x="1654" y="14883"/>
                </a:lnTo>
                <a:lnTo>
                  <a:pt x="14884" y="1653"/>
                </a:lnTo>
                <a:lnTo>
                  <a:pt x="14884" y="0"/>
                </a:lnTo>
                <a:close/>
              </a:path>
            </a:pathLst>
          </a:custGeom>
          <a:solidFill>
            <a:srgbClr val="12152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44" name=""/>
          <p:cNvSpPr/>
          <p:nvPr/>
        </p:nvSpPr>
        <p:spPr>
          <a:xfrm>
            <a:off x="7429320" y="2095200"/>
            <a:ext cx="4762800" cy="4762800"/>
          </a:xfrm>
          <a:custGeom>
            <a:avLst/>
            <a:gdLst/>
            <a:ahLst/>
            <a:rect l="0" t="0" r="r" b="b"/>
            <a:pathLst>
              <a:path w="13230" h="13230">
                <a:moveTo>
                  <a:pt x="13230" y="0"/>
                </a:moveTo>
                <a:lnTo>
                  <a:pt x="0" y="13230"/>
                </a:lnTo>
                <a:lnTo>
                  <a:pt x="1654" y="13230"/>
                </a:lnTo>
                <a:lnTo>
                  <a:pt x="13230" y="1655"/>
                </a:lnTo>
                <a:lnTo>
                  <a:pt x="13230" y="0"/>
                </a:lnTo>
                <a:close/>
              </a:path>
            </a:pathLst>
          </a:custGeom>
          <a:solidFill>
            <a:srgbClr val="12152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45" name=""/>
          <p:cNvSpPr/>
          <p:nvPr/>
        </p:nvSpPr>
        <p:spPr>
          <a:xfrm>
            <a:off x="8024760" y="2690640"/>
            <a:ext cx="4167360" cy="4167360"/>
          </a:xfrm>
          <a:custGeom>
            <a:avLst/>
            <a:gdLst/>
            <a:ahLst/>
            <a:rect l="0" t="0" r="r" b="b"/>
            <a:pathLst>
              <a:path w="11576" h="11576">
                <a:moveTo>
                  <a:pt x="11576" y="0"/>
                </a:moveTo>
                <a:lnTo>
                  <a:pt x="0" y="11576"/>
                </a:lnTo>
                <a:lnTo>
                  <a:pt x="1653" y="11576"/>
                </a:lnTo>
                <a:lnTo>
                  <a:pt x="11576" y="1654"/>
                </a:lnTo>
                <a:lnTo>
                  <a:pt x="11576" y="0"/>
                </a:lnTo>
                <a:close/>
              </a:path>
            </a:pathLst>
          </a:custGeom>
          <a:solidFill>
            <a:srgbClr val="12162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46" name=""/>
          <p:cNvSpPr/>
          <p:nvPr/>
        </p:nvSpPr>
        <p:spPr>
          <a:xfrm>
            <a:off x="8619840" y="3286080"/>
            <a:ext cx="3572280" cy="3571920"/>
          </a:xfrm>
          <a:custGeom>
            <a:avLst/>
            <a:gdLst/>
            <a:ahLst/>
            <a:rect l="0" t="0" r="r" b="b"/>
            <a:pathLst>
              <a:path w="9923" h="9922">
                <a:moveTo>
                  <a:pt x="9923" y="0"/>
                </a:moveTo>
                <a:lnTo>
                  <a:pt x="0" y="9922"/>
                </a:lnTo>
                <a:lnTo>
                  <a:pt x="1655" y="9922"/>
                </a:lnTo>
                <a:lnTo>
                  <a:pt x="9923" y="1653"/>
                </a:lnTo>
                <a:lnTo>
                  <a:pt x="9923" y="0"/>
                </a:lnTo>
                <a:close/>
              </a:path>
            </a:pathLst>
          </a:custGeom>
          <a:solidFill>
            <a:srgbClr val="12162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47" name=""/>
          <p:cNvSpPr/>
          <p:nvPr/>
        </p:nvSpPr>
        <p:spPr>
          <a:xfrm>
            <a:off x="9215280" y="3881160"/>
            <a:ext cx="2976840" cy="2976840"/>
          </a:xfrm>
          <a:custGeom>
            <a:avLst/>
            <a:gdLst/>
            <a:ahLst/>
            <a:rect l="0" t="0" r="r" b="b"/>
            <a:pathLst>
              <a:path w="8269" h="8269">
                <a:moveTo>
                  <a:pt x="8269" y="0"/>
                </a:moveTo>
                <a:lnTo>
                  <a:pt x="0" y="8269"/>
                </a:lnTo>
                <a:lnTo>
                  <a:pt x="1654" y="8269"/>
                </a:lnTo>
                <a:lnTo>
                  <a:pt x="8269" y="1655"/>
                </a:lnTo>
                <a:lnTo>
                  <a:pt x="8269" y="0"/>
                </a:lnTo>
                <a:close/>
              </a:path>
            </a:pathLst>
          </a:custGeom>
          <a:solidFill>
            <a:srgbClr val="13162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48" name=""/>
          <p:cNvSpPr/>
          <p:nvPr/>
        </p:nvSpPr>
        <p:spPr>
          <a:xfrm>
            <a:off x="9810720" y="4476600"/>
            <a:ext cx="2381400" cy="2381400"/>
          </a:xfrm>
          <a:custGeom>
            <a:avLst/>
            <a:gdLst/>
            <a:ahLst/>
            <a:rect l="0" t="0" r="r" b="b"/>
            <a:pathLst>
              <a:path w="6615" h="6615">
                <a:moveTo>
                  <a:pt x="6615" y="0"/>
                </a:moveTo>
                <a:lnTo>
                  <a:pt x="0" y="6615"/>
                </a:lnTo>
                <a:lnTo>
                  <a:pt x="1653" y="6615"/>
                </a:lnTo>
                <a:lnTo>
                  <a:pt x="6615" y="1654"/>
                </a:lnTo>
                <a:lnTo>
                  <a:pt x="6615" y="0"/>
                </a:lnTo>
                <a:close/>
              </a:path>
            </a:pathLst>
          </a:custGeom>
          <a:solidFill>
            <a:srgbClr val="13172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49" name=""/>
          <p:cNvSpPr/>
          <p:nvPr/>
        </p:nvSpPr>
        <p:spPr>
          <a:xfrm>
            <a:off x="10405800" y="5072040"/>
            <a:ext cx="1786320" cy="1785960"/>
          </a:xfrm>
          <a:custGeom>
            <a:avLst/>
            <a:gdLst/>
            <a:ahLst/>
            <a:rect l="0" t="0" r="r" b="b"/>
            <a:pathLst>
              <a:path w="4962" h="4961">
                <a:moveTo>
                  <a:pt x="4962" y="0"/>
                </a:moveTo>
                <a:lnTo>
                  <a:pt x="0" y="4961"/>
                </a:lnTo>
                <a:lnTo>
                  <a:pt x="1654" y="4961"/>
                </a:lnTo>
                <a:lnTo>
                  <a:pt x="4962" y="1653"/>
                </a:lnTo>
                <a:lnTo>
                  <a:pt x="4962" y="0"/>
                </a:lnTo>
                <a:close/>
              </a:path>
            </a:pathLst>
          </a:custGeom>
          <a:solidFill>
            <a:srgbClr val="13172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50" name=""/>
          <p:cNvSpPr/>
          <p:nvPr/>
        </p:nvSpPr>
        <p:spPr>
          <a:xfrm>
            <a:off x="11001240" y="5667120"/>
            <a:ext cx="1190880" cy="1190880"/>
          </a:xfrm>
          <a:custGeom>
            <a:avLst/>
            <a:gdLst/>
            <a:ahLst/>
            <a:rect l="0" t="0" r="r" b="b"/>
            <a:pathLst>
              <a:path w="3308" h="3308">
                <a:moveTo>
                  <a:pt x="3308" y="0"/>
                </a:moveTo>
                <a:lnTo>
                  <a:pt x="0" y="3308"/>
                </a:lnTo>
                <a:lnTo>
                  <a:pt x="1655" y="3308"/>
                </a:lnTo>
                <a:lnTo>
                  <a:pt x="3308" y="1654"/>
                </a:lnTo>
                <a:lnTo>
                  <a:pt x="3308" y="0"/>
                </a:lnTo>
                <a:close/>
              </a:path>
            </a:pathLst>
          </a:custGeom>
          <a:solidFill>
            <a:srgbClr val="14172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51" name=""/>
          <p:cNvSpPr/>
          <p:nvPr/>
        </p:nvSpPr>
        <p:spPr>
          <a:xfrm>
            <a:off x="11596680" y="6262560"/>
            <a:ext cx="595440" cy="595440"/>
          </a:xfrm>
          <a:custGeom>
            <a:avLst/>
            <a:gdLst/>
            <a:ahLst/>
            <a:rect l="0" t="0" r="r" b="b"/>
            <a:pathLst>
              <a:path w="1654" h="1654">
                <a:moveTo>
                  <a:pt x="1654" y="0"/>
                </a:moveTo>
                <a:lnTo>
                  <a:pt x="0" y="1654"/>
                </a:lnTo>
                <a:lnTo>
                  <a:pt x="1654" y="1654"/>
                </a:lnTo>
                <a:lnTo>
                  <a:pt x="1654" y="0"/>
                </a:lnTo>
                <a:close/>
              </a:path>
            </a:pathLst>
          </a:custGeom>
          <a:solidFill>
            <a:srgbClr val="14182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52" name=""/>
          <p:cNvSpPr/>
          <p:nvPr/>
        </p:nvSpPr>
        <p:spPr>
          <a:xfrm>
            <a:off x="914040" y="2543040"/>
            <a:ext cx="533880" cy="57600"/>
          </a:xfrm>
          <a:custGeom>
            <a:avLst/>
            <a:gdLst/>
            <a:ahLst/>
            <a:rect l="0" t="0" r="r" b="b"/>
            <a:pathLst>
              <a:path w="1483" h="160">
                <a:moveTo>
                  <a:pt x="0" y="79"/>
                </a:moveTo>
                <a:cubicBezTo>
                  <a:pt x="0" y="69"/>
                  <a:pt x="3" y="59"/>
                  <a:pt x="7" y="49"/>
                </a:cubicBezTo>
                <a:cubicBezTo>
                  <a:pt x="11" y="39"/>
                  <a:pt x="16" y="31"/>
                  <a:pt x="24" y="23"/>
                </a:cubicBezTo>
                <a:cubicBezTo>
                  <a:pt x="31" y="16"/>
                  <a:pt x="40" y="10"/>
                  <a:pt x="49" y="6"/>
                </a:cubicBezTo>
                <a:cubicBezTo>
                  <a:pt x="59" y="2"/>
                  <a:pt x="69" y="0"/>
                  <a:pt x="80" y="0"/>
                </a:cubicBezTo>
                <a:lnTo>
                  <a:pt x="1404" y="0"/>
                </a:lnTo>
                <a:cubicBezTo>
                  <a:pt x="1414" y="0"/>
                  <a:pt x="1424" y="2"/>
                  <a:pt x="1434" y="6"/>
                </a:cubicBezTo>
                <a:cubicBezTo>
                  <a:pt x="1444" y="10"/>
                  <a:pt x="1452" y="16"/>
                  <a:pt x="1460" y="23"/>
                </a:cubicBezTo>
                <a:cubicBezTo>
                  <a:pt x="1467" y="31"/>
                  <a:pt x="1473" y="39"/>
                  <a:pt x="1477" y="49"/>
                </a:cubicBezTo>
                <a:cubicBezTo>
                  <a:pt x="1481" y="59"/>
                  <a:pt x="1483" y="69"/>
                  <a:pt x="1483" y="79"/>
                </a:cubicBezTo>
                <a:cubicBezTo>
                  <a:pt x="1483" y="90"/>
                  <a:pt x="1481" y="100"/>
                  <a:pt x="1477" y="110"/>
                </a:cubicBezTo>
                <a:cubicBezTo>
                  <a:pt x="1473" y="119"/>
                  <a:pt x="1467" y="129"/>
                  <a:pt x="1460" y="136"/>
                </a:cubicBezTo>
                <a:cubicBezTo>
                  <a:pt x="1452" y="144"/>
                  <a:pt x="1444" y="150"/>
                  <a:pt x="1434" y="154"/>
                </a:cubicBezTo>
                <a:cubicBezTo>
                  <a:pt x="1424" y="158"/>
                  <a:pt x="1414" y="160"/>
                  <a:pt x="1404" y="160"/>
                </a:cubicBezTo>
                <a:lnTo>
                  <a:pt x="80" y="160"/>
                </a:lnTo>
                <a:cubicBezTo>
                  <a:pt x="69" y="160"/>
                  <a:pt x="59" y="158"/>
                  <a:pt x="49" y="154"/>
                </a:cubicBezTo>
                <a:cubicBezTo>
                  <a:pt x="40" y="150"/>
                  <a:pt x="31" y="144"/>
                  <a:pt x="24" y="136"/>
                </a:cubicBezTo>
                <a:cubicBezTo>
                  <a:pt x="16" y="129"/>
                  <a:pt x="11" y="119"/>
                  <a:pt x="7" y="110"/>
                </a:cubicBezTo>
                <a:cubicBezTo>
                  <a:pt x="3" y="100"/>
                  <a:pt x="0" y="90"/>
                  <a:pt x="0" y="7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53" name=""/>
          <p:cNvSpPr txBox="1"/>
          <p:nvPr/>
        </p:nvSpPr>
        <p:spPr>
          <a:xfrm>
            <a:off x="914400" y="2752920"/>
            <a:ext cx="9185760" cy="9666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3. </a:t>
            </a:r>
            <a:r>
              <a:rPr lang="ko-KR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DB</a:t>
            </a:r>
            <a:r>
              <a:rPr lang="ko-KR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별 하이브리드 구현</a:t>
            </a:r>
            <a:endParaRPr lang="en-US" sz="5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54" name=""/>
          <p:cNvSpPr txBox="1"/>
          <p:nvPr/>
        </p:nvSpPr>
        <p:spPr>
          <a:xfrm>
            <a:off x="914400" y="3935880"/>
            <a:ext cx="422136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네이티브 지원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vs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워크어라운드 — 코드로 본다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55" name=""/>
          <p:cNvSpPr txBox="1"/>
          <p:nvPr/>
        </p:nvSpPr>
        <p:spPr>
          <a:xfrm>
            <a:off x="914400" y="6314040"/>
            <a:ext cx="539856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Python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종합 쿡북 —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RRF·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인덱싱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메모리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보안까지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56" name=""/>
          <p:cNvSpPr txBox="1"/>
          <p:nvPr/>
        </p:nvSpPr>
        <p:spPr>
          <a:xfrm>
            <a:off x="11095560" y="6314040"/>
            <a:ext cx="305640" cy="1530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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7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58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59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60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61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62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63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64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65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66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67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68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69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70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71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72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73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74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75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76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77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78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79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80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81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82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83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84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85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86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87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88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89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90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91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92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93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94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95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96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97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98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99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00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01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02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03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04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05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06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07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08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09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10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11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12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13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14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15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16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17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18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19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20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21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22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23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24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25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26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27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28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29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30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31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32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33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34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35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36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37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38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39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40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41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42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43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44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45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46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47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48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49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50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51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52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53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54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55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56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57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58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59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60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61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62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63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64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65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66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67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68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69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70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71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72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73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74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75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76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77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78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79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80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681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82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83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84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85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86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87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88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89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90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91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92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93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94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95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96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97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98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699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700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701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702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703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704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05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06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07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708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09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10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711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712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13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14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15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16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17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18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719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720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721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722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723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724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725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726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27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28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29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30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731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732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33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34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735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736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737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738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739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740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741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742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743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744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45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746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747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748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749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750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51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52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53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54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55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56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57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58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59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60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61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62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63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64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65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66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67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68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69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70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71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72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73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74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75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76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77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78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79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80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81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82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83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84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85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86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87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88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89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90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91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92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93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94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95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96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97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98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799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00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01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02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03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04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05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06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07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08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09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10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11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12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13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14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15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16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17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18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19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20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21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22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23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24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25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26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27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28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29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30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31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32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33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34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35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36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37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38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39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40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41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42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43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44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45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46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47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48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49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50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51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52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53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54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55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56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57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58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59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60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61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62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63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64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65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66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67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68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69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70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71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72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73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74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75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76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77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78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79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80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81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82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83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84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85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86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87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88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89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90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91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92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93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94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95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96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97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98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899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00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01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02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03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04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05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06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07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08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09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10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11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12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13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14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15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16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17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18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19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20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21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22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23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924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25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26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27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28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29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30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31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32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33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34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35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36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37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38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39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40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41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42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43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44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45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46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47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48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49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50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51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52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53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54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55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56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57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58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59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60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61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62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63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64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65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66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67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68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69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70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71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72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73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74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75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76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77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78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79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80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81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82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83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84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85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86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87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88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89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90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91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92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93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94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95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96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97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98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999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00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01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02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03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04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05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06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07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08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09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10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11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12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13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14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15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16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17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18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19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20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21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22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23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24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25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26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27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28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29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30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31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32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33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34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35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36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37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38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39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40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41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42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43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44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45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46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47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48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49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50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51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52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53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54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55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56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57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58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59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60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61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62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63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64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65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66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67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68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69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70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71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72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73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74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75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76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77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78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79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80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81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82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83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84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85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86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87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88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89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90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91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92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93" name=""/>
          <p:cNvSpPr/>
          <p:nvPr/>
        </p:nvSpPr>
        <p:spPr>
          <a:xfrm>
            <a:off x="914040" y="138096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94" name=""/>
          <p:cNvSpPr/>
          <p:nvPr/>
        </p:nvSpPr>
        <p:spPr>
          <a:xfrm>
            <a:off x="594000" y="1423080"/>
            <a:ext cx="11003760" cy="5434920"/>
          </a:xfrm>
          <a:custGeom>
            <a:avLst/>
            <a:gdLst/>
            <a:ahLst/>
            <a:rect l="0" t="0" r="r" b="b"/>
            <a:pathLst>
              <a:path w="30566" h="15097">
                <a:moveTo>
                  <a:pt x="0" y="15097"/>
                </a:moveTo>
                <a:lnTo>
                  <a:pt x="0" y="0"/>
                </a:lnTo>
                <a:lnTo>
                  <a:pt x="30566" y="0"/>
                </a:lnTo>
                <a:lnTo>
                  <a:pt x="30566" y="15097"/>
                </a:lnTo>
                <a:lnTo>
                  <a:pt x="0" y="15097"/>
                </a:lnTo>
                <a:moveTo>
                  <a:pt x="889" y="994"/>
                </a:moveTo>
                <a:lnTo>
                  <a:pt x="889" y="14171"/>
                </a:lnTo>
                <a:cubicBezTo>
                  <a:pt x="889" y="14214"/>
                  <a:pt x="898" y="14254"/>
                  <a:pt x="914" y="14293"/>
                </a:cubicBezTo>
                <a:cubicBezTo>
                  <a:pt x="930" y="14332"/>
                  <a:pt x="953" y="14366"/>
                  <a:pt x="982" y="14396"/>
                </a:cubicBezTo>
                <a:cubicBezTo>
                  <a:pt x="1012" y="14426"/>
                  <a:pt x="1047" y="14449"/>
                  <a:pt x="1085" y="14465"/>
                </a:cubicBezTo>
                <a:cubicBezTo>
                  <a:pt x="1124" y="14481"/>
                  <a:pt x="1165" y="14489"/>
                  <a:pt x="1207" y="14489"/>
                </a:cubicBezTo>
                <a:lnTo>
                  <a:pt x="29360" y="14489"/>
                </a:lnTo>
                <a:cubicBezTo>
                  <a:pt x="29402" y="14489"/>
                  <a:pt x="29442" y="14481"/>
                  <a:pt x="29481" y="14465"/>
                </a:cubicBezTo>
                <a:cubicBezTo>
                  <a:pt x="29520" y="14449"/>
                  <a:pt x="29554" y="14426"/>
                  <a:pt x="29584" y="14396"/>
                </a:cubicBezTo>
                <a:cubicBezTo>
                  <a:pt x="29614" y="14366"/>
                  <a:pt x="29637" y="14332"/>
                  <a:pt x="29653" y="14293"/>
                </a:cubicBezTo>
                <a:cubicBezTo>
                  <a:pt x="29669" y="14254"/>
                  <a:pt x="29677" y="14214"/>
                  <a:pt x="29677" y="14171"/>
                </a:cubicBezTo>
                <a:lnTo>
                  <a:pt x="29677" y="994"/>
                </a:lnTo>
                <a:cubicBezTo>
                  <a:pt x="29677" y="952"/>
                  <a:pt x="29669" y="912"/>
                  <a:pt x="29653" y="873"/>
                </a:cubicBezTo>
                <a:cubicBezTo>
                  <a:pt x="29637" y="834"/>
                  <a:pt x="29614" y="799"/>
                  <a:pt x="29584" y="770"/>
                </a:cubicBezTo>
                <a:cubicBezTo>
                  <a:pt x="29554" y="740"/>
                  <a:pt x="29520" y="717"/>
                  <a:pt x="29481" y="701"/>
                </a:cubicBezTo>
                <a:cubicBezTo>
                  <a:pt x="29442" y="685"/>
                  <a:pt x="29402" y="677"/>
                  <a:pt x="29360" y="677"/>
                </a:cubicBezTo>
                <a:lnTo>
                  <a:pt x="1207" y="677"/>
                </a:lnTo>
                <a:cubicBezTo>
                  <a:pt x="1165" y="677"/>
                  <a:pt x="1124" y="685"/>
                  <a:pt x="1085" y="701"/>
                </a:cubicBezTo>
                <a:cubicBezTo>
                  <a:pt x="1047" y="717"/>
                  <a:pt x="1012" y="740"/>
                  <a:pt x="982" y="770"/>
                </a:cubicBezTo>
                <a:cubicBezTo>
                  <a:pt x="953" y="799"/>
                  <a:pt x="930" y="834"/>
                  <a:pt x="914" y="873"/>
                </a:cubicBezTo>
                <a:cubicBezTo>
                  <a:pt x="898" y="912"/>
                  <a:pt x="889" y="952"/>
                  <a:pt x="889" y="994"/>
                </a:cubicBezTo>
                <a:close/>
              </a:path>
            </a:pathLst>
          </a:custGeom>
          <a:solidFill>
            <a:srgbClr val="000000">
              <a:alpha val="30000"/>
            </a:srgbClr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95" name=""/>
          <p:cNvSpPr/>
          <p:nvPr/>
        </p:nvSpPr>
        <p:spPr>
          <a:xfrm>
            <a:off x="919080" y="1671480"/>
            <a:ext cx="10353960" cy="4962960"/>
          </a:xfrm>
          <a:custGeom>
            <a:avLst/>
            <a:gdLst/>
            <a:ahLst/>
            <a:rect l="0" t="0" r="r" b="b"/>
            <a:pathLst>
              <a:path w="28761" h="13786">
                <a:moveTo>
                  <a:pt x="0" y="13481"/>
                </a:moveTo>
                <a:lnTo>
                  <a:pt x="0" y="304"/>
                </a:lnTo>
                <a:cubicBezTo>
                  <a:pt x="0" y="284"/>
                  <a:pt x="2" y="264"/>
                  <a:pt x="6" y="245"/>
                </a:cubicBezTo>
                <a:cubicBezTo>
                  <a:pt x="9" y="225"/>
                  <a:pt x="15" y="206"/>
                  <a:pt x="23" y="188"/>
                </a:cubicBezTo>
                <a:cubicBezTo>
                  <a:pt x="31" y="169"/>
                  <a:pt x="40" y="152"/>
                  <a:pt x="51" y="135"/>
                </a:cubicBezTo>
                <a:cubicBezTo>
                  <a:pt x="62" y="119"/>
                  <a:pt x="75" y="103"/>
                  <a:pt x="89" y="89"/>
                </a:cubicBezTo>
                <a:cubicBezTo>
                  <a:pt x="103" y="75"/>
                  <a:pt x="118" y="62"/>
                  <a:pt x="135" y="51"/>
                </a:cubicBezTo>
                <a:cubicBezTo>
                  <a:pt x="152" y="40"/>
                  <a:pt x="169" y="31"/>
                  <a:pt x="188" y="23"/>
                </a:cubicBezTo>
                <a:cubicBezTo>
                  <a:pt x="206" y="15"/>
                  <a:pt x="225" y="10"/>
                  <a:pt x="245" y="6"/>
                </a:cubicBezTo>
                <a:cubicBezTo>
                  <a:pt x="264" y="2"/>
                  <a:pt x="284" y="0"/>
                  <a:pt x="304" y="0"/>
                </a:cubicBezTo>
                <a:lnTo>
                  <a:pt x="28457" y="0"/>
                </a:lnTo>
                <a:cubicBezTo>
                  <a:pt x="28477" y="0"/>
                  <a:pt x="28496" y="2"/>
                  <a:pt x="28516" y="6"/>
                </a:cubicBezTo>
                <a:cubicBezTo>
                  <a:pt x="28536" y="10"/>
                  <a:pt x="28555" y="15"/>
                  <a:pt x="28573" y="23"/>
                </a:cubicBezTo>
                <a:cubicBezTo>
                  <a:pt x="28592" y="31"/>
                  <a:pt x="28609" y="40"/>
                  <a:pt x="28626" y="51"/>
                </a:cubicBezTo>
                <a:cubicBezTo>
                  <a:pt x="28642" y="62"/>
                  <a:pt x="28658" y="75"/>
                  <a:pt x="28672" y="89"/>
                </a:cubicBezTo>
                <a:cubicBezTo>
                  <a:pt x="28686" y="103"/>
                  <a:pt x="28699" y="119"/>
                  <a:pt x="28710" y="135"/>
                </a:cubicBezTo>
                <a:cubicBezTo>
                  <a:pt x="28721" y="152"/>
                  <a:pt x="28730" y="169"/>
                  <a:pt x="28738" y="188"/>
                </a:cubicBezTo>
                <a:cubicBezTo>
                  <a:pt x="28745" y="206"/>
                  <a:pt x="28751" y="225"/>
                  <a:pt x="28755" y="245"/>
                </a:cubicBezTo>
                <a:cubicBezTo>
                  <a:pt x="28759" y="264"/>
                  <a:pt x="28761" y="284"/>
                  <a:pt x="28761" y="304"/>
                </a:cubicBezTo>
                <a:lnTo>
                  <a:pt x="28761" y="13481"/>
                </a:lnTo>
                <a:cubicBezTo>
                  <a:pt x="28761" y="13501"/>
                  <a:pt x="28759" y="13521"/>
                  <a:pt x="28755" y="13541"/>
                </a:cubicBezTo>
                <a:cubicBezTo>
                  <a:pt x="28751" y="13560"/>
                  <a:pt x="28745" y="13579"/>
                  <a:pt x="28738" y="13598"/>
                </a:cubicBezTo>
                <a:cubicBezTo>
                  <a:pt x="28730" y="13616"/>
                  <a:pt x="28721" y="13634"/>
                  <a:pt x="28710" y="13651"/>
                </a:cubicBezTo>
                <a:cubicBezTo>
                  <a:pt x="28699" y="13667"/>
                  <a:pt x="28686" y="13682"/>
                  <a:pt x="28672" y="13697"/>
                </a:cubicBezTo>
                <a:cubicBezTo>
                  <a:pt x="28658" y="13711"/>
                  <a:pt x="28642" y="13723"/>
                  <a:pt x="28626" y="13734"/>
                </a:cubicBezTo>
                <a:cubicBezTo>
                  <a:pt x="28609" y="13746"/>
                  <a:pt x="28592" y="13755"/>
                  <a:pt x="28573" y="13763"/>
                </a:cubicBezTo>
                <a:cubicBezTo>
                  <a:pt x="28555" y="13770"/>
                  <a:pt x="28536" y="13776"/>
                  <a:pt x="28516" y="13780"/>
                </a:cubicBezTo>
                <a:cubicBezTo>
                  <a:pt x="28496" y="13784"/>
                  <a:pt x="28477" y="13786"/>
                  <a:pt x="28457" y="13786"/>
                </a:cubicBezTo>
                <a:lnTo>
                  <a:pt x="304" y="13786"/>
                </a:lnTo>
                <a:cubicBezTo>
                  <a:pt x="284" y="13786"/>
                  <a:pt x="264" y="13784"/>
                  <a:pt x="245" y="13780"/>
                </a:cubicBezTo>
                <a:cubicBezTo>
                  <a:pt x="225" y="13776"/>
                  <a:pt x="206" y="13770"/>
                  <a:pt x="188" y="13763"/>
                </a:cubicBezTo>
                <a:cubicBezTo>
                  <a:pt x="169" y="13755"/>
                  <a:pt x="152" y="13746"/>
                  <a:pt x="135" y="13734"/>
                </a:cubicBezTo>
                <a:cubicBezTo>
                  <a:pt x="118" y="13723"/>
                  <a:pt x="103" y="13711"/>
                  <a:pt x="89" y="13697"/>
                </a:cubicBezTo>
                <a:cubicBezTo>
                  <a:pt x="75" y="13682"/>
                  <a:pt x="62" y="13667"/>
                  <a:pt x="51" y="13651"/>
                </a:cubicBezTo>
                <a:cubicBezTo>
                  <a:pt x="40" y="13634"/>
                  <a:pt x="31" y="13616"/>
                  <a:pt x="23" y="13598"/>
                </a:cubicBezTo>
                <a:cubicBezTo>
                  <a:pt x="15" y="13579"/>
                  <a:pt x="9" y="13560"/>
                  <a:pt x="6" y="13541"/>
                </a:cubicBezTo>
                <a:cubicBezTo>
                  <a:pt x="2" y="13521"/>
                  <a:pt x="0" y="13501"/>
                  <a:pt x="0" y="13481"/>
                </a:cubicBezTo>
                <a:close/>
              </a:path>
            </a:pathLst>
          </a:custGeom>
          <a:noFill/>
          <a:ln w="9360">
            <a:solidFill>
              <a:srgbClr val="1F2533"/>
            </a:solidFill>
            <a:miter/>
          </a:ln>
        </p:spPr>
        <p:txBody>
          <a:bodyPr lIns="4680" tIns="4680" rIns="4680" bIns="468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96" name=""/>
          <p:cNvSpPr/>
          <p:nvPr/>
        </p:nvSpPr>
        <p:spPr>
          <a:xfrm>
            <a:off x="923760" y="1676160"/>
            <a:ext cx="10344600" cy="4953240"/>
          </a:xfrm>
          <a:custGeom>
            <a:avLst/>
            <a:gdLst/>
            <a:ahLst/>
            <a:rect l="0" t="0" r="r" b="b"/>
            <a:pathLst>
              <a:path w="28735" h="13759">
                <a:moveTo>
                  <a:pt x="0" y="13468"/>
                </a:moveTo>
                <a:lnTo>
                  <a:pt x="0" y="291"/>
                </a:lnTo>
                <a:cubicBezTo>
                  <a:pt x="0" y="253"/>
                  <a:pt x="7" y="215"/>
                  <a:pt x="22" y="180"/>
                </a:cubicBezTo>
                <a:cubicBezTo>
                  <a:pt x="37" y="144"/>
                  <a:pt x="58" y="113"/>
                  <a:pt x="85" y="85"/>
                </a:cubicBezTo>
                <a:cubicBezTo>
                  <a:pt x="112" y="58"/>
                  <a:pt x="144" y="37"/>
                  <a:pt x="180" y="22"/>
                </a:cubicBezTo>
                <a:cubicBezTo>
                  <a:pt x="215" y="8"/>
                  <a:pt x="252" y="0"/>
                  <a:pt x="291" y="0"/>
                </a:cubicBezTo>
                <a:lnTo>
                  <a:pt x="28444" y="0"/>
                </a:lnTo>
                <a:cubicBezTo>
                  <a:pt x="28482" y="0"/>
                  <a:pt x="28519" y="8"/>
                  <a:pt x="28555" y="22"/>
                </a:cubicBezTo>
                <a:cubicBezTo>
                  <a:pt x="28591" y="37"/>
                  <a:pt x="28622" y="58"/>
                  <a:pt x="28649" y="85"/>
                </a:cubicBezTo>
                <a:cubicBezTo>
                  <a:pt x="28677" y="113"/>
                  <a:pt x="28698" y="144"/>
                  <a:pt x="28713" y="180"/>
                </a:cubicBezTo>
                <a:cubicBezTo>
                  <a:pt x="28727" y="215"/>
                  <a:pt x="28735" y="253"/>
                  <a:pt x="28735" y="291"/>
                </a:cubicBezTo>
                <a:lnTo>
                  <a:pt x="28735" y="13468"/>
                </a:lnTo>
                <a:cubicBezTo>
                  <a:pt x="28735" y="13507"/>
                  <a:pt x="28727" y="13544"/>
                  <a:pt x="28713" y="13580"/>
                </a:cubicBezTo>
                <a:cubicBezTo>
                  <a:pt x="28698" y="13615"/>
                  <a:pt x="28677" y="13647"/>
                  <a:pt x="28649" y="13674"/>
                </a:cubicBezTo>
                <a:cubicBezTo>
                  <a:pt x="28622" y="13702"/>
                  <a:pt x="28591" y="13723"/>
                  <a:pt x="28555" y="13737"/>
                </a:cubicBezTo>
                <a:cubicBezTo>
                  <a:pt x="28519" y="13752"/>
                  <a:pt x="28482" y="13759"/>
                  <a:pt x="28444" y="13759"/>
                </a:cubicBezTo>
                <a:lnTo>
                  <a:pt x="291" y="13759"/>
                </a:lnTo>
                <a:cubicBezTo>
                  <a:pt x="252" y="13759"/>
                  <a:pt x="215" y="13752"/>
                  <a:pt x="180" y="13737"/>
                </a:cubicBezTo>
                <a:cubicBezTo>
                  <a:pt x="144" y="13723"/>
                  <a:pt x="112" y="13702"/>
                  <a:pt x="85" y="13674"/>
                </a:cubicBezTo>
                <a:cubicBezTo>
                  <a:pt x="58" y="13647"/>
                  <a:pt x="37" y="13615"/>
                  <a:pt x="22" y="13580"/>
                </a:cubicBezTo>
                <a:cubicBezTo>
                  <a:pt x="7" y="13544"/>
                  <a:pt x="0" y="13507"/>
                  <a:pt x="0" y="13468"/>
                </a:cubicBezTo>
                <a:close/>
              </a:path>
            </a:pathLst>
          </a:custGeom>
          <a:solidFill>
            <a:srgbClr val="0E11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97" name=""/>
          <p:cNvSpPr/>
          <p:nvPr/>
        </p:nvSpPr>
        <p:spPr>
          <a:xfrm>
            <a:off x="914040" y="92376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4"/>
                </a:lnTo>
                <a:cubicBezTo>
                  <a:pt x="0" y="47"/>
                  <a:pt x="2" y="40"/>
                  <a:pt x="5" y="34"/>
                </a:cubicBezTo>
                <a:cubicBezTo>
                  <a:pt x="7" y="27"/>
                  <a:pt x="11" y="20"/>
                  <a:pt x="16" y="15"/>
                </a:cubicBezTo>
                <a:cubicBezTo>
                  <a:pt x="21" y="10"/>
                  <a:pt x="27" y="7"/>
                  <a:pt x="33" y="4"/>
                </a:cubicBezTo>
                <a:cubicBezTo>
                  <a:pt x="40" y="1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1"/>
                  <a:pt x="180" y="4"/>
                </a:cubicBezTo>
                <a:cubicBezTo>
                  <a:pt x="187" y="7"/>
                  <a:pt x="193" y="10"/>
                  <a:pt x="198" y="15"/>
                </a:cubicBezTo>
                <a:cubicBezTo>
                  <a:pt x="203" y="20"/>
                  <a:pt x="206" y="27"/>
                  <a:pt x="209" y="34"/>
                </a:cubicBezTo>
                <a:cubicBezTo>
                  <a:pt x="212" y="40"/>
                  <a:pt x="213" y="47"/>
                  <a:pt x="213" y="54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09"/>
                </a:cubicBezTo>
                <a:cubicBezTo>
                  <a:pt x="206" y="716"/>
                  <a:pt x="203" y="721"/>
                  <a:pt x="198" y="726"/>
                </a:cubicBezTo>
                <a:cubicBezTo>
                  <a:pt x="193" y="731"/>
                  <a:pt x="187" y="735"/>
                  <a:pt x="180" y="738"/>
                </a:cubicBezTo>
                <a:cubicBezTo>
                  <a:pt x="174" y="740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0"/>
                  <a:pt x="33" y="738"/>
                </a:cubicBezTo>
                <a:cubicBezTo>
                  <a:pt x="27" y="735"/>
                  <a:pt x="21" y="731"/>
                  <a:pt x="16" y="726"/>
                </a:cubicBezTo>
                <a:cubicBezTo>
                  <a:pt x="11" y="721"/>
                  <a:pt x="7" y="716"/>
                  <a:pt x="5" y="709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098" name=""/>
          <p:cNvSpPr txBox="1"/>
          <p:nvPr/>
        </p:nvSpPr>
        <p:spPr>
          <a:xfrm>
            <a:off x="1143000" y="704520"/>
            <a:ext cx="8101080" cy="591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Qdrant — Query API prefetch + RRF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099" name=""/>
          <p:cNvSpPr txBox="1"/>
          <p:nvPr/>
        </p:nvSpPr>
        <p:spPr>
          <a:xfrm>
            <a:off x="1152360" y="1909440"/>
            <a:ext cx="4417920" cy="1818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6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from</a:t>
            </a:r>
            <a:r>
              <a:rPr lang="en-US" sz="126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qdrant_client </a:t>
            </a:r>
            <a:r>
              <a:rPr lang="en-US" sz="126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import</a:t>
            </a:r>
            <a:r>
              <a:rPr lang="en-US" sz="126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QdrantClient, models</a:t>
            </a:r>
            <a:endParaRPr lang="en-US" sz="126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00" name=""/>
          <p:cNvSpPr txBox="1"/>
          <p:nvPr/>
        </p:nvSpPr>
        <p:spPr>
          <a:xfrm>
            <a:off x="1152360" y="2389320"/>
            <a:ext cx="4802040" cy="1818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6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client = QdrantClient(url=</a:t>
            </a:r>
            <a:r>
              <a:rPr lang="en-US" sz="1260" b="0" u="none" strike="noStrike">
                <a:solidFill>
                  <a:srgbClr val="0A3069"/>
                </a:solidFill>
                <a:effectLst/>
                <a:uFillTx/>
                <a:latin typeface="JetBrainsMono"/>
                <a:ea typeface="JetBrainsMono"/>
              </a:rPr>
              <a:t>"http://localhost:6333"</a:t>
            </a:r>
            <a:r>
              <a:rPr lang="en-US" sz="126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</a:t>
            </a:r>
            <a:endParaRPr lang="en-US" sz="126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01" name=""/>
          <p:cNvSpPr txBox="1"/>
          <p:nvPr/>
        </p:nvSpPr>
        <p:spPr>
          <a:xfrm>
            <a:off x="1152360" y="2869200"/>
            <a:ext cx="1921320" cy="1818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6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client.query_points(</a:t>
            </a:r>
            <a:endParaRPr lang="en-US" sz="126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02" name=""/>
          <p:cNvSpPr txBox="1"/>
          <p:nvPr/>
        </p:nvSpPr>
        <p:spPr>
          <a:xfrm>
            <a:off x="1152360" y="3109320"/>
            <a:ext cx="2593440" cy="1818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6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collection_name=</a:t>
            </a:r>
            <a:r>
              <a:rPr lang="en-US" sz="1260" b="0" u="none" strike="noStrike">
                <a:solidFill>
                  <a:srgbClr val="0A3069"/>
                </a:solidFill>
                <a:effectLst/>
                <a:uFillTx/>
                <a:latin typeface="JetBrainsMono"/>
                <a:ea typeface="JetBrainsMono"/>
              </a:rPr>
              <a:t>"docs"</a:t>
            </a:r>
            <a:r>
              <a:rPr lang="en-US" sz="126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,</a:t>
            </a:r>
            <a:endParaRPr lang="en-US" sz="126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03" name=""/>
          <p:cNvSpPr txBox="1"/>
          <p:nvPr/>
        </p:nvSpPr>
        <p:spPr>
          <a:xfrm>
            <a:off x="1152360" y="3349080"/>
            <a:ext cx="1344960" cy="1818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6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prefetch=[</a:t>
            </a:r>
            <a:endParaRPr lang="en-US" sz="126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04" name=""/>
          <p:cNvSpPr txBox="1"/>
          <p:nvPr/>
        </p:nvSpPr>
        <p:spPr>
          <a:xfrm>
            <a:off x="1152360" y="3589200"/>
            <a:ext cx="2305440" cy="1818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6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    models.Prefetch(</a:t>
            </a:r>
            <a:endParaRPr lang="en-US" sz="126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05" name=""/>
          <p:cNvSpPr txBox="1"/>
          <p:nvPr/>
        </p:nvSpPr>
        <p:spPr>
          <a:xfrm>
            <a:off x="1152360" y="3828960"/>
            <a:ext cx="7202160" cy="1818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6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        query=models.SparseVector(indices=[</a:t>
            </a:r>
            <a:r>
              <a:rPr lang="en-US" sz="126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1</a:t>
            </a:r>
            <a:r>
              <a:rPr lang="en-US" sz="126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, </a:t>
            </a:r>
            <a:r>
              <a:rPr lang="en-US" sz="126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42</a:t>
            </a:r>
            <a:r>
              <a:rPr lang="en-US" sz="126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], values=[</a:t>
            </a:r>
            <a:r>
              <a:rPr lang="en-US" sz="126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0.22</a:t>
            </a:r>
            <a:r>
              <a:rPr lang="en-US" sz="126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, </a:t>
            </a:r>
            <a:r>
              <a:rPr lang="en-US" sz="126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0.8</a:t>
            </a:r>
            <a:r>
              <a:rPr lang="en-US" sz="126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]),</a:t>
            </a:r>
            <a:endParaRPr lang="en-US" sz="126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06" name=""/>
          <p:cNvSpPr txBox="1"/>
          <p:nvPr/>
        </p:nvSpPr>
        <p:spPr>
          <a:xfrm>
            <a:off x="1152360" y="4069080"/>
            <a:ext cx="4129560" cy="1818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6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        using=</a:t>
            </a:r>
            <a:r>
              <a:rPr lang="en-US" sz="1260" b="0" u="none" strike="noStrike">
                <a:solidFill>
                  <a:srgbClr val="0A3069"/>
                </a:solidFill>
                <a:effectLst/>
                <a:uFillTx/>
                <a:latin typeface="JetBrainsMono"/>
                <a:ea typeface="JetBrainsMono"/>
              </a:rPr>
              <a:t>"sparse"</a:t>
            </a:r>
            <a:r>
              <a:rPr lang="en-US" sz="126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,  </a:t>
            </a:r>
            <a:r>
              <a:rPr lang="en-US" sz="1260" b="0" u="none" strike="noStrike">
                <a:solidFill>
                  <a:srgbClr val="59636E"/>
                </a:solidFill>
                <a:effectLst/>
                <a:uFillTx/>
                <a:latin typeface="JetBrainsMono"/>
                <a:ea typeface="JetBrainsMono"/>
              </a:rPr>
              <a:t># BM25/SPLADE </a:t>
            </a:r>
            <a:endParaRPr lang="en-US" sz="126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07" name=""/>
          <p:cNvSpPr txBox="1"/>
          <p:nvPr/>
        </p:nvSpPr>
        <p:spPr>
          <a:xfrm>
            <a:off x="5183280" y="4052520"/>
            <a:ext cx="399600" cy="1605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260" b="0" u="none" strike="noStrike">
                <a:solidFill>
                  <a:srgbClr val="59636E"/>
                </a:solidFill>
                <a:effectLst/>
                <a:uFillTx/>
                <a:latin typeface="AppleSDGothicNeo"/>
                <a:ea typeface="AppleSDGothicNeo"/>
              </a:rPr>
              <a:t>결과의</a:t>
            </a:r>
            <a:endParaRPr lang="en-US" sz="126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08" name=""/>
          <p:cNvSpPr txBox="1"/>
          <p:nvPr/>
        </p:nvSpPr>
        <p:spPr>
          <a:xfrm>
            <a:off x="5591880" y="4069080"/>
            <a:ext cx="1344960" cy="1818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60" b="0" u="none" strike="noStrike">
                <a:solidFill>
                  <a:srgbClr val="59636E"/>
                </a:solidFill>
                <a:effectLst/>
                <a:uFillTx/>
                <a:latin typeface="JetBrainsMono"/>
                <a:ea typeface="JetBrainsMono"/>
              </a:rPr>
              <a:t> sparse vector</a:t>
            </a:r>
            <a:endParaRPr lang="en-US" sz="126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09" name=""/>
          <p:cNvSpPr txBox="1"/>
          <p:nvPr/>
        </p:nvSpPr>
        <p:spPr>
          <a:xfrm>
            <a:off x="1152360" y="4308840"/>
            <a:ext cx="2017080" cy="1818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6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        limit=</a:t>
            </a:r>
            <a:r>
              <a:rPr lang="en-US" sz="126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20</a:t>
            </a:r>
            <a:r>
              <a:rPr lang="en-US" sz="126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,</a:t>
            </a:r>
            <a:endParaRPr lang="en-US" sz="126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10" name=""/>
          <p:cNvSpPr txBox="1"/>
          <p:nvPr/>
        </p:nvSpPr>
        <p:spPr>
          <a:xfrm>
            <a:off x="1152360" y="4548960"/>
            <a:ext cx="960840" cy="1818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6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    ),</a:t>
            </a:r>
            <a:endParaRPr lang="en-US" sz="126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11" name=""/>
          <p:cNvSpPr txBox="1"/>
          <p:nvPr/>
        </p:nvSpPr>
        <p:spPr>
          <a:xfrm>
            <a:off x="1152360" y="4788720"/>
            <a:ext cx="2305440" cy="1818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6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    models.Prefetch(</a:t>
            </a:r>
            <a:endParaRPr lang="en-US" sz="126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12" name=""/>
          <p:cNvSpPr txBox="1"/>
          <p:nvPr/>
        </p:nvSpPr>
        <p:spPr>
          <a:xfrm>
            <a:off x="1152360" y="5028840"/>
            <a:ext cx="5378040" cy="1818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6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        query=[</a:t>
            </a:r>
            <a:r>
              <a:rPr lang="en-US" sz="126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0.01</a:t>
            </a:r>
            <a:r>
              <a:rPr lang="en-US" sz="126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, </a:t>
            </a:r>
            <a:r>
              <a:rPr lang="en-US" sz="126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0.45</a:t>
            </a:r>
            <a:r>
              <a:rPr lang="en-US" sz="126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, </a:t>
            </a:r>
            <a:r>
              <a:rPr lang="en-US" sz="126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0.67</a:t>
            </a:r>
            <a:r>
              <a:rPr lang="en-US" sz="126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],  </a:t>
            </a:r>
            <a:r>
              <a:rPr lang="en-US" sz="1260" b="0" u="none" strike="noStrike">
                <a:solidFill>
                  <a:srgbClr val="59636E"/>
                </a:solidFill>
                <a:effectLst/>
                <a:uFillTx/>
                <a:latin typeface="JetBrainsMono"/>
                <a:ea typeface="JetBrainsMono"/>
              </a:rPr>
              <a:t># dense embedding</a:t>
            </a:r>
            <a:endParaRPr lang="en-US" sz="126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13" name=""/>
          <p:cNvSpPr txBox="1"/>
          <p:nvPr/>
        </p:nvSpPr>
        <p:spPr>
          <a:xfrm>
            <a:off x="1152360" y="5268600"/>
            <a:ext cx="2497320" cy="1818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6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        using=</a:t>
            </a:r>
            <a:r>
              <a:rPr lang="en-US" sz="1260" b="0" u="none" strike="noStrike">
                <a:solidFill>
                  <a:srgbClr val="0A3069"/>
                </a:solidFill>
                <a:effectLst/>
                <a:uFillTx/>
                <a:latin typeface="JetBrainsMono"/>
                <a:ea typeface="JetBrainsMono"/>
              </a:rPr>
              <a:t>"dense"</a:t>
            </a:r>
            <a:r>
              <a:rPr lang="en-US" sz="126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,</a:t>
            </a:r>
            <a:endParaRPr lang="en-US" sz="126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14" name=""/>
          <p:cNvSpPr txBox="1"/>
          <p:nvPr/>
        </p:nvSpPr>
        <p:spPr>
          <a:xfrm>
            <a:off x="1152360" y="5508720"/>
            <a:ext cx="2017080" cy="1818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6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        limit=</a:t>
            </a:r>
            <a:r>
              <a:rPr lang="en-US" sz="126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20</a:t>
            </a:r>
            <a:r>
              <a:rPr lang="en-US" sz="126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,</a:t>
            </a:r>
            <a:endParaRPr lang="en-US" sz="126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15" name=""/>
          <p:cNvSpPr txBox="1"/>
          <p:nvPr/>
        </p:nvSpPr>
        <p:spPr>
          <a:xfrm>
            <a:off x="1152360" y="5748480"/>
            <a:ext cx="960840" cy="1818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6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    ),</a:t>
            </a:r>
            <a:endParaRPr lang="en-US" sz="126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16" name=""/>
          <p:cNvSpPr txBox="1"/>
          <p:nvPr/>
        </p:nvSpPr>
        <p:spPr>
          <a:xfrm>
            <a:off x="1152360" y="5988600"/>
            <a:ext cx="576720" cy="1818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6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],</a:t>
            </a:r>
            <a:endParaRPr lang="en-US" sz="126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17" name=""/>
          <p:cNvSpPr txBox="1"/>
          <p:nvPr/>
        </p:nvSpPr>
        <p:spPr>
          <a:xfrm>
            <a:off x="1152360" y="6228360"/>
            <a:ext cx="5282280" cy="1818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6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query=models.FusionQuery(fusion=models.Fusion.RRF),</a:t>
            </a:r>
            <a:endParaRPr lang="en-US" sz="126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18" name=""/>
          <p:cNvSpPr txBox="1"/>
          <p:nvPr/>
        </p:nvSpPr>
        <p:spPr>
          <a:xfrm>
            <a:off x="1152360" y="6468480"/>
            <a:ext cx="1248840" cy="1818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6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limit=</a:t>
            </a:r>
            <a:r>
              <a:rPr lang="en-US" sz="126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10</a:t>
            </a:r>
            <a:r>
              <a:rPr lang="en-US" sz="126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,</a:t>
            </a:r>
            <a:endParaRPr lang="en-US" sz="126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19" name=""/>
          <p:cNvSpPr txBox="1"/>
          <p:nvPr/>
        </p:nvSpPr>
        <p:spPr>
          <a:xfrm>
            <a:off x="914400" y="6314040"/>
            <a:ext cx="539856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Python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종합 쿡북 —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RRF·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인덱싱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메모리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보안까지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20" name=""/>
          <p:cNvSpPr txBox="1"/>
          <p:nvPr/>
        </p:nvSpPr>
        <p:spPr>
          <a:xfrm>
            <a:off x="11095560" y="6314040"/>
            <a:ext cx="305640" cy="1530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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22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23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24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25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26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27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28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29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30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31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32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33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34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35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36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37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38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39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40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41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42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43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44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45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46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47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48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49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50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51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52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53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54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55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56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57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58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59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60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61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62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63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64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65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66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67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68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69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70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71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72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73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74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75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76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77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78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79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80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81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82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83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84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85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86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87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88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89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90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91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92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93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94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195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96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97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98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199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00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01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02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03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04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05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06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07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08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09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10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11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12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13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14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15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16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17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18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19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20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21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22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23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24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25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26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27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28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29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30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31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32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33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34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35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36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37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38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39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40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41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42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43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44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45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46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47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48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49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50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51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52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53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54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55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56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57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58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59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60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61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62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63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64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65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66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67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68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69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70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71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72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73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74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75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76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77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78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79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80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81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82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83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84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85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86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87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88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89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90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91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92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93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94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95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96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97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298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299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300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301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302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303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304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305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306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307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308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09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310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311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312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313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314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15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16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17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18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19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20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21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22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23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24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25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26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27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28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29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30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31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32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33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34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35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36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37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38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39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40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41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42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43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44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45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46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47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48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49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50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51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52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53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54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55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56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57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58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59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60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61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62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63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64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65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66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67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68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69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70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71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72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73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74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75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76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77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78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79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80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81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82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83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84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85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86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87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88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89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90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91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92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93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94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95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96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97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98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399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00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01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02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03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04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05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06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07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08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09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10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11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12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13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14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15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16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17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18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19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20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21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22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23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24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25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26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27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28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29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30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31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32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33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34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35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36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37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38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39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40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41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42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43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44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45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46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47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48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49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50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51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52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53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54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55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56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57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58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59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60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61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62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63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64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65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66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67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68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69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70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71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72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73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74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75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76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77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78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79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80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81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82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83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84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85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86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87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488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89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90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91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92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93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94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95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96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97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98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499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00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01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02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03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04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05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06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07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08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09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10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11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12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13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14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15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16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17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18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19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20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21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22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23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24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25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26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27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28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29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30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31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32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33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34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35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36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37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38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39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40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41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42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43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44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45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46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47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48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49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50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51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52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53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54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55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56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57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58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59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60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61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62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63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64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65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66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67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68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69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70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71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72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73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74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75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76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77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78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79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80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81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82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83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84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85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86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87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88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89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90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91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92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93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94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95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96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97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98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599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00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01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02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03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04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05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06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07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08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09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10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11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12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13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14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15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16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17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18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19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20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21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22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23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24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25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26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27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28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29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30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31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32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33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34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35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36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37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38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39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40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41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42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43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44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45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46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47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48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49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50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51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52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53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54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55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56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57" name=""/>
          <p:cNvSpPr/>
          <p:nvPr/>
        </p:nvSpPr>
        <p:spPr>
          <a:xfrm>
            <a:off x="914040" y="138096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58" name=""/>
          <p:cNvSpPr/>
          <p:nvPr/>
        </p:nvSpPr>
        <p:spPr>
          <a:xfrm>
            <a:off x="594000" y="1423080"/>
            <a:ext cx="11003760" cy="5325480"/>
          </a:xfrm>
          <a:custGeom>
            <a:avLst/>
            <a:gdLst/>
            <a:ahLst/>
            <a:rect l="0" t="0" r="r" b="b"/>
            <a:pathLst>
              <a:path w="30566" h="14793">
                <a:moveTo>
                  <a:pt x="916" y="994"/>
                </a:moveTo>
                <a:lnTo>
                  <a:pt x="916" y="13378"/>
                </a:lnTo>
                <a:cubicBezTo>
                  <a:pt x="916" y="13416"/>
                  <a:pt x="923" y="13453"/>
                  <a:pt x="938" y="13489"/>
                </a:cubicBezTo>
                <a:cubicBezTo>
                  <a:pt x="953" y="13525"/>
                  <a:pt x="974" y="13556"/>
                  <a:pt x="1001" y="13584"/>
                </a:cubicBezTo>
                <a:cubicBezTo>
                  <a:pt x="1028" y="13611"/>
                  <a:pt x="1060" y="13632"/>
                  <a:pt x="1096" y="13647"/>
                </a:cubicBezTo>
                <a:cubicBezTo>
                  <a:pt x="1131" y="13661"/>
                  <a:pt x="1168" y="13669"/>
                  <a:pt x="1207" y="13669"/>
                </a:cubicBezTo>
                <a:lnTo>
                  <a:pt x="29360" y="13669"/>
                </a:lnTo>
                <a:cubicBezTo>
                  <a:pt x="29398" y="13669"/>
                  <a:pt x="29435" y="13661"/>
                  <a:pt x="29471" y="13647"/>
                </a:cubicBezTo>
                <a:cubicBezTo>
                  <a:pt x="29507" y="13632"/>
                  <a:pt x="29538" y="13611"/>
                  <a:pt x="29565" y="13584"/>
                </a:cubicBezTo>
                <a:cubicBezTo>
                  <a:pt x="29593" y="13556"/>
                  <a:pt x="29614" y="13525"/>
                  <a:pt x="29629" y="13489"/>
                </a:cubicBezTo>
                <a:cubicBezTo>
                  <a:pt x="29643" y="13453"/>
                  <a:pt x="29651" y="13416"/>
                  <a:pt x="29651" y="13378"/>
                </a:cubicBezTo>
                <a:lnTo>
                  <a:pt x="29651" y="994"/>
                </a:lnTo>
                <a:cubicBezTo>
                  <a:pt x="29651" y="956"/>
                  <a:pt x="29643" y="918"/>
                  <a:pt x="29629" y="883"/>
                </a:cubicBezTo>
                <a:cubicBezTo>
                  <a:pt x="29614" y="847"/>
                  <a:pt x="29593" y="816"/>
                  <a:pt x="29565" y="788"/>
                </a:cubicBezTo>
                <a:cubicBezTo>
                  <a:pt x="29538" y="761"/>
                  <a:pt x="29507" y="740"/>
                  <a:pt x="29471" y="725"/>
                </a:cubicBezTo>
                <a:cubicBezTo>
                  <a:pt x="29435" y="711"/>
                  <a:pt x="29398" y="703"/>
                  <a:pt x="29360" y="703"/>
                </a:cubicBezTo>
                <a:lnTo>
                  <a:pt x="1207" y="703"/>
                </a:lnTo>
                <a:cubicBezTo>
                  <a:pt x="1168" y="703"/>
                  <a:pt x="1131" y="711"/>
                  <a:pt x="1096" y="725"/>
                </a:cubicBezTo>
                <a:cubicBezTo>
                  <a:pt x="1060" y="740"/>
                  <a:pt x="1028" y="761"/>
                  <a:pt x="1001" y="788"/>
                </a:cubicBezTo>
                <a:cubicBezTo>
                  <a:pt x="974" y="816"/>
                  <a:pt x="953" y="847"/>
                  <a:pt x="938" y="883"/>
                </a:cubicBezTo>
                <a:cubicBezTo>
                  <a:pt x="923" y="918"/>
                  <a:pt x="916" y="956"/>
                  <a:pt x="916" y="994"/>
                </a:cubicBezTo>
                <a:moveTo>
                  <a:pt x="0" y="0"/>
                </a:moveTo>
                <a:lnTo>
                  <a:pt x="30566" y="0"/>
                </a:lnTo>
                <a:lnTo>
                  <a:pt x="30566" y="14793"/>
                </a:lnTo>
                <a:lnTo>
                  <a:pt x="0" y="14793"/>
                </a:lnTo>
                <a:lnTo>
                  <a:pt x="0" y="0"/>
                </a:lnTo>
                <a:close/>
              </a:path>
            </a:pathLst>
          </a:custGeom>
          <a:solidFill>
            <a:srgbClr val="000000">
              <a:alpha val="30000"/>
            </a:srgbClr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59" name=""/>
          <p:cNvSpPr/>
          <p:nvPr/>
        </p:nvSpPr>
        <p:spPr>
          <a:xfrm>
            <a:off x="919080" y="1671480"/>
            <a:ext cx="10353960" cy="4677120"/>
          </a:xfrm>
          <a:custGeom>
            <a:avLst/>
            <a:gdLst/>
            <a:ahLst/>
            <a:rect l="0" t="0" r="r" b="b"/>
            <a:pathLst>
              <a:path w="28761" h="12992">
                <a:moveTo>
                  <a:pt x="0" y="12688"/>
                </a:moveTo>
                <a:lnTo>
                  <a:pt x="0" y="304"/>
                </a:lnTo>
                <a:cubicBezTo>
                  <a:pt x="0" y="284"/>
                  <a:pt x="2" y="264"/>
                  <a:pt x="6" y="245"/>
                </a:cubicBezTo>
                <a:cubicBezTo>
                  <a:pt x="9" y="225"/>
                  <a:pt x="15" y="206"/>
                  <a:pt x="23" y="188"/>
                </a:cubicBezTo>
                <a:cubicBezTo>
                  <a:pt x="31" y="169"/>
                  <a:pt x="40" y="152"/>
                  <a:pt x="51" y="135"/>
                </a:cubicBezTo>
                <a:cubicBezTo>
                  <a:pt x="62" y="119"/>
                  <a:pt x="75" y="103"/>
                  <a:pt x="89" y="89"/>
                </a:cubicBezTo>
                <a:cubicBezTo>
                  <a:pt x="103" y="75"/>
                  <a:pt x="118" y="62"/>
                  <a:pt x="135" y="51"/>
                </a:cubicBezTo>
                <a:cubicBezTo>
                  <a:pt x="152" y="40"/>
                  <a:pt x="169" y="31"/>
                  <a:pt x="188" y="23"/>
                </a:cubicBezTo>
                <a:cubicBezTo>
                  <a:pt x="206" y="15"/>
                  <a:pt x="225" y="10"/>
                  <a:pt x="245" y="6"/>
                </a:cubicBezTo>
                <a:cubicBezTo>
                  <a:pt x="264" y="2"/>
                  <a:pt x="284" y="0"/>
                  <a:pt x="304" y="0"/>
                </a:cubicBezTo>
                <a:lnTo>
                  <a:pt x="28457" y="0"/>
                </a:lnTo>
                <a:cubicBezTo>
                  <a:pt x="28477" y="0"/>
                  <a:pt x="28496" y="2"/>
                  <a:pt x="28516" y="6"/>
                </a:cubicBezTo>
                <a:cubicBezTo>
                  <a:pt x="28536" y="10"/>
                  <a:pt x="28555" y="15"/>
                  <a:pt x="28573" y="23"/>
                </a:cubicBezTo>
                <a:cubicBezTo>
                  <a:pt x="28592" y="31"/>
                  <a:pt x="28609" y="40"/>
                  <a:pt x="28626" y="51"/>
                </a:cubicBezTo>
                <a:cubicBezTo>
                  <a:pt x="28642" y="62"/>
                  <a:pt x="28658" y="75"/>
                  <a:pt x="28672" y="89"/>
                </a:cubicBezTo>
                <a:cubicBezTo>
                  <a:pt x="28686" y="103"/>
                  <a:pt x="28699" y="119"/>
                  <a:pt x="28710" y="135"/>
                </a:cubicBezTo>
                <a:cubicBezTo>
                  <a:pt x="28721" y="152"/>
                  <a:pt x="28730" y="169"/>
                  <a:pt x="28738" y="188"/>
                </a:cubicBezTo>
                <a:cubicBezTo>
                  <a:pt x="28745" y="206"/>
                  <a:pt x="28751" y="225"/>
                  <a:pt x="28755" y="245"/>
                </a:cubicBezTo>
                <a:cubicBezTo>
                  <a:pt x="28759" y="264"/>
                  <a:pt x="28761" y="284"/>
                  <a:pt x="28761" y="304"/>
                </a:cubicBezTo>
                <a:lnTo>
                  <a:pt x="28761" y="12688"/>
                </a:lnTo>
                <a:cubicBezTo>
                  <a:pt x="28761" y="12708"/>
                  <a:pt x="28759" y="12727"/>
                  <a:pt x="28755" y="12747"/>
                </a:cubicBezTo>
                <a:cubicBezTo>
                  <a:pt x="28751" y="12767"/>
                  <a:pt x="28745" y="12786"/>
                  <a:pt x="28738" y="12804"/>
                </a:cubicBezTo>
                <a:cubicBezTo>
                  <a:pt x="28730" y="12823"/>
                  <a:pt x="28721" y="12840"/>
                  <a:pt x="28710" y="12857"/>
                </a:cubicBezTo>
                <a:cubicBezTo>
                  <a:pt x="28699" y="12873"/>
                  <a:pt x="28686" y="12889"/>
                  <a:pt x="28672" y="12903"/>
                </a:cubicBezTo>
                <a:cubicBezTo>
                  <a:pt x="28658" y="12917"/>
                  <a:pt x="28642" y="12930"/>
                  <a:pt x="28626" y="12941"/>
                </a:cubicBezTo>
                <a:cubicBezTo>
                  <a:pt x="28609" y="12952"/>
                  <a:pt x="28592" y="12961"/>
                  <a:pt x="28573" y="12969"/>
                </a:cubicBezTo>
                <a:cubicBezTo>
                  <a:pt x="28555" y="12976"/>
                  <a:pt x="28536" y="12982"/>
                  <a:pt x="28516" y="12986"/>
                </a:cubicBezTo>
                <a:cubicBezTo>
                  <a:pt x="28496" y="12990"/>
                  <a:pt x="28477" y="12992"/>
                  <a:pt x="28457" y="12992"/>
                </a:cubicBezTo>
                <a:lnTo>
                  <a:pt x="304" y="12992"/>
                </a:lnTo>
                <a:cubicBezTo>
                  <a:pt x="284" y="12992"/>
                  <a:pt x="264" y="12990"/>
                  <a:pt x="245" y="12986"/>
                </a:cubicBezTo>
                <a:cubicBezTo>
                  <a:pt x="225" y="12982"/>
                  <a:pt x="206" y="12976"/>
                  <a:pt x="188" y="12969"/>
                </a:cubicBezTo>
                <a:cubicBezTo>
                  <a:pt x="169" y="12961"/>
                  <a:pt x="152" y="12952"/>
                  <a:pt x="135" y="12941"/>
                </a:cubicBezTo>
                <a:cubicBezTo>
                  <a:pt x="118" y="12930"/>
                  <a:pt x="103" y="12917"/>
                  <a:pt x="89" y="12903"/>
                </a:cubicBezTo>
                <a:cubicBezTo>
                  <a:pt x="75" y="12889"/>
                  <a:pt x="62" y="12873"/>
                  <a:pt x="51" y="12857"/>
                </a:cubicBezTo>
                <a:cubicBezTo>
                  <a:pt x="40" y="12840"/>
                  <a:pt x="31" y="12823"/>
                  <a:pt x="23" y="12804"/>
                </a:cubicBezTo>
                <a:cubicBezTo>
                  <a:pt x="15" y="12786"/>
                  <a:pt x="9" y="12767"/>
                  <a:pt x="6" y="12747"/>
                </a:cubicBezTo>
                <a:cubicBezTo>
                  <a:pt x="2" y="12727"/>
                  <a:pt x="0" y="12708"/>
                  <a:pt x="0" y="12688"/>
                </a:cubicBezTo>
                <a:close/>
              </a:path>
            </a:pathLst>
          </a:custGeom>
          <a:solidFill>
            <a:srgbClr val="0E11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60" name=""/>
          <p:cNvSpPr/>
          <p:nvPr/>
        </p:nvSpPr>
        <p:spPr>
          <a:xfrm>
            <a:off x="919080" y="1671480"/>
            <a:ext cx="10353960" cy="4677120"/>
          </a:xfrm>
          <a:custGeom>
            <a:avLst/>
            <a:gdLst/>
            <a:ahLst/>
            <a:rect l="0" t="0" r="r" b="b"/>
            <a:pathLst>
              <a:path w="28761" h="12992">
                <a:moveTo>
                  <a:pt x="0" y="12688"/>
                </a:moveTo>
                <a:lnTo>
                  <a:pt x="0" y="304"/>
                </a:lnTo>
                <a:cubicBezTo>
                  <a:pt x="0" y="284"/>
                  <a:pt x="2" y="264"/>
                  <a:pt x="6" y="245"/>
                </a:cubicBezTo>
                <a:cubicBezTo>
                  <a:pt x="9" y="225"/>
                  <a:pt x="15" y="206"/>
                  <a:pt x="23" y="188"/>
                </a:cubicBezTo>
                <a:cubicBezTo>
                  <a:pt x="31" y="169"/>
                  <a:pt x="40" y="152"/>
                  <a:pt x="51" y="135"/>
                </a:cubicBezTo>
                <a:cubicBezTo>
                  <a:pt x="62" y="119"/>
                  <a:pt x="75" y="103"/>
                  <a:pt x="89" y="89"/>
                </a:cubicBezTo>
                <a:cubicBezTo>
                  <a:pt x="103" y="75"/>
                  <a:pt x="118" y="62"/>
                  <a:pt x="135" y="51"/>
                </a:cubicBezTo>
                <a:cubicBezTo>
                  <a:pt x="152" y="40"/>
                  <a:pt x="169" y="31"/>
                  <a:pt x="188" y="23"/>
                </a:cubicBezTo>
                <a:cubicBezTo>
                  <a:pt x="206" y="15"/>
                  <a:pt x="225" y="10"/>
                  <a:pt x="245" y="6"/>
                </a:cubicBezTo>
                <a:cubicBezTo>
                  <a:pt x="264" y="2"/>
                  <a:pt x="284" y="0"/>
                  <a:pt x="304" y="0"/>
                </a:cubicBezTo>
                <a:lnTo>
                  <a:pt x="28457" y="0"/>
                </a:lnTo>
                <a:cubicBezTo>
                  <a:pt x="28477" y="0"/>
                  <a:pt x="28496" y="2"/>
                  <a:pt x="28516" y="6"/>
                </a:cubicBezTo>
                <a:cubicBezTo>
                  <a:pt x="28536" y="10"/>
                  <a:pt x="28555" y="15"/>
                  <a:pt x="28573" y="23"/>
                </a:cubicBezTo>
                <a:cubicBezTo>
                  <a:pt x="28592" y="31"/>
                  <a:pt x="28609" y="40"/>
                  <a:pt x="28626" y="51"/>
                </a:cubicBezTo>
                <a:cubicBezTo>
                  <a:pt x="28642" y="62"/>
                  <a:pt x="28658" y="75"/>
                  <a:pt x="28672" y="89"/>
                </a:cubicBezTo>
                <a:cubicBezTo>
                  <a:pt x="28686" y="103"/>
                  <a:pt x="28699" y="119"/>
                  <a:pt x="28710" y="135"/>
                </a:cubicBezTo>
                <a:cubicBezTo>
                  <a:pt x="28721" y="152"/>
                  <a:pt x="28730" y="169"/>
                  <a:pt x="28738" y="188"/>
                </a:cubicBezTo>
                <a:cubicBezTo>
                  <a:pt x="28745" y="206"/>
                  <a:pt x="28751" y="225"/>
                  <a:pt x="28755" y="245"/>
                </a:cubicBezTo>
                <a:cubicBezTo>
                  <a:pt x="28759" y="264"/>
                  <a:pt x="28761" y="284"/>
                  <a:pt x="28761" y="304"/>
                </a:cubicBezTo>
                <a:lnTo>
                  <a:pt x="28761" y="12688"/>
                </a:lnTo>
                <a:cubicBezTo>
                  <a:pt x="28761" y="12708"/>
                  <a:pt x="28759" y="12727"/>
                  <a:pt x="28755" y="12747"/>
                </a:cubicBezTo>
                <a:cubicBezTo>
                  <a:pt x="28751" y="12767"/>
                  <a:pt x="28745" y="12786"/>
                  <a:pt x="28738" y="12804"/>
                </a:cubicBezTo>
                <a:cubicBezTo>
                  <a:pt x="28730" y="12823"/>
                  <a:pt x="28721" y="12840"/>
                  <a:pt x="28710" y="12857"/>
                </a:cubicBezTo>
                <a:cubicBezTo>
                  <a:pt x="28699" y="12873"/>
                  <a:pt x="28686" y="12889"/>
                  <a:pt x="28672" y="12903"/>
                </a:cubicBezTo>
                <a:cubicBezTo>
                  <a:pt x="28658" y="12917"/>
                  <a:pt x="28642" y="12930"/>
                  <a:pt x="28626" y="12941"/>
                </a:cubicBezTo>
                <a:cubicBezTo>
                  <a:pt x="28609" y="12952"/>
                  <a:pt x="28592" y="12961"/>
                  <a:pt x="28573" y="12969"/>
                </a:cubicBezTo>
                <a:cubicBezTo>
                  <a:pt x="28555" y="12976"/>
                  <a:pt x="28536" y="12982"/>
                  <a:pt x="28516" y="12986"/>
                </a:cubicBezTo>
                <a:cubicBezTo>
                  <a:pt x="28496" y="12990"/>
                  <a:pt x="28477" y="12992"/>
                  <a:pt x="28457" y="12992"/>
                </a:cubicBezTo>
                <a:lnTo>
                  <a:pt x="304" y="12992"/>
                </a:lnTo>
                <a:cubicBezTo>
                  <a:pt x="284" y="12992"/>
                  <a:pt x="264" y="12990"/>
                  <a:pt x="245" y="12986"/>
                </a:cubicBezTo>
                <a:cubicBezTo>
                  <a:pt x="225" y="12982"/>
                  <a:pt x="206" y="12976"/>
                  <a:pt x="188" y="12969"/>
                </a:cubicBezTo>
                <a:cubicBezTo>
                  <a:pt x="169" y="12961"/>
                  <a:pt x="152" y="12952"/>
                  <a:pt x="135" y="12941"/>
                </a:cubicBezTo>
                <a:cubicBezTo>
                  <a:pt x="118" y="12930"/>
                  <a:pt x="103" y="12917"/>
                  <a:pt x="89" y="12903"/>
                </a:cubicBezTo>
                <a:cubicBezTo>
                  <a:pt x="75" y="12889"/>
                  <a:pt x="62" y="12873"/>
                  <a:pt x="51" y="12857"/>
                </a:cubicBezTo>
                <a:cubicBezTo>
                  <a:pt x="40" y="12840"/>
                  <a:pt x="31" y="12823"/>
                  <a:pt x="23" y="12804"/>
                </a:cubicBezTo>
                <a:cubicBezTo>
                  <a:pt x="15" y="12786"/>
                  <a:pt x="9" y="12767"/>
                  <a:pt x="6" y="12747"/>
                </a:cubicBezTo>
                <a:cubicBezTo>
                  <a:pt x="2" y="12727"/>
                  <a:pt x="0" y="12708"/>
                  <a:pt x="0" y="12688"/>
                </a:cubicBezTo>
                <a:close/>
              </a:path>
            </a:pathLst>
          </a:custGeom>
          <a:noFill/>
          <a:ln w="9360">
            <a:solidFill>
              <a:srgbClr val="1F2533"/>
            </a:solidFill>
            <a:miter/>
          </a:ln>
        </p:spPr>
        <p:txBody>
          <a:bodyPr lIns="4680" tIns="4680" rIns="4680" bIns="468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61" name=""/>
          <p:cNvSpPr/>
          <p:nvPr/>
        </p:nvSpPr>
        <p:spPr>
          <a:xfrm>
            <a:off x="914040" y="92376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4"/>
                </a:lnTo>
                <a:cubicBezTo>
                  <a:pt x="0" y="47"/>
                  <a:pt x="2" y="40"/>
                  <a:pt x="5" y="34"/>
                </a:cubicBezTo>
                <a:cubicBezTo>
                  <a:pt x="7" y="27"/>
                  <a:pt x="11" y="20"/>
                  <a:pt x="16" y="15"/>
                </a:cubicBezTo>
                <a:cubicBezTo>
                  <a:pt x="21" y="10"/>
                  <a:pt x="27" y="7"/>
                  <a:pt x="33" y="4"/>
                </a:cubicBezTo>
                <a:cubicBezTo>
                  <a:pt x="40" y="1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1"/>
                  <a:pt x="180" y="4"/>
                </a:cubicBezTo>
                <a:cubicBezTo>
                  <a:pt x="187" y="7"/>
                  <a:pt x="193" y="10"/>
                  <a:pt x="198" y="15"/>
                </a:cubicBezTo>
                <a:cubicBezTo>
                  <a:pt x="203" y="20"/>
                  <a:pt x="206" y="27"/>
                  <a:pt x="209" y="34"/>
                </a:cubicBezTo>
                <a:cubicBezTo>
                  <a:pt x="212" y="40"/>
                  <a:pt x="213" y="47"/>
                  <a:pt x="213" y="54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09"/>
                </a:cubicBezTo>
                <a:cubicBezTo>
                  <a:pt x="206" y="716"/>
                  <a:pt x="203" y="721"/>
                  <a:pt x="198" y="726"/>
                </a:cubicBezTo>
                <a:cubicBezTo>
                  <a:pt x="193" y="731"/>
                  <a:pt x="187" y="735"/>
                  <a:pt x="180" y="738"/>
                </a:cubicBezTo>
                <a:cubicBezTo>
                  <a:pt x="174" y="740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0"/>
                  <a:pt x="33" y="738"/>
                </a:cubicBezTo>
                <a:cubicBezTo>
                  <a:pt x="27" y="735"/>
                  <a:pt x="21" y="731"/>
                  <a:pt x="16" y="726"/>
                </a:cubicBezTo>
                <a:cubicBezTo>
                  <a:pt x="11" y="721"/>
                  <a:pt x="7" y="716"/>
                  <a:pt x="5" y="709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62" name=""/>
          <p:cNvSpPr txBox="1"/>
          <p:nvPr/>
        </p:nvSpPr>
        <p:spPr>
          <a:xfrm>
            <a:off x="1143000" y="704520"/>
            <a:ext cx="8617680" cy="591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Weaviate — alpha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로 키워드</a:t>
            </a:r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벡터 비중 조정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63" name=""/>
          <p:cNvSpPr txBox="1"/>
          <p:nvPr/>
        </p:nvSpPr>
        <p:spPr>
          <a:xfrm>
            <a:off x="1152360" y="1917720"/>
            <a:ext cx="708804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from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weaviate.classes.query </a:t>
            </a:r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import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HybridFusion, MetadataQuery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64" name=""/>
          <p:cNvSpPr txBox="1"/>
          <p:nvPr/>
        </p:nvSpPr>
        <p:spPr>
          <a:xfrm>
            <a:off x="1152360" y="2489400"/>
            <a:ext cx="605988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jeopardy = client.collections.use(</a:t>
            </a:r>
            <a:r>
              <a:rPr lang="en-US" sz="1500" b="0" u="none" strike="noStrike">
                <a:solidFill>
                  <a:srgbClr val="0A3069"/>
                </a:solidFill>
                <a:effectLst/>
                <a:uFillTx/>
                <a:latin typeface="JetBrainsMono"/>
                <a:ea typeface="JetBrainsMono"/>
              </a:rPr>
              <a:t>"JeopardyQuestion"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65" name=""/>
          <p:cNvSpPr txBox="1"/>
          <p:nvPr/>
        </p:nvSpPr>
        <p:spPr>
          <a:xfrm>
            <a:off x="1152360" y="3060720"/>
            <a:ext cx="377316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response = jeopardy.query.hybrid(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66" name=""/>
          <p:cNvSpPr txBox="1"/>
          <p:nvPr/>
        </p:nvSpPr>
        <p:spPr>
          <a:xfrm>
            <a:off x="1152360" y="3346560"/>
            <a:ext cx="194436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query=</a:t>
            </a:r>
            <a:r>
              <a:rPr lang="en-US" sz="1500" b="0" u="none" strike="noStrike">
                <a:solidFill>
                  <a:srgbClr val="0A3069"/>
                </a:solidFill>
                <a:effectLst/>
                <a:uFillTx/>
                <a:latin typeface="JetBrainsMono"/>
                <a:ea typeface="JetBrainsMono"/>
              </a:rPr>
              <a:t>"food"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,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67" name=""/>
          <p:cNvSpPr txBox="1"/>
          <p:nvPr/>
        </p:nvSpPr>
        <p:spPr>
          <a:xfrm>
            <a:off x="1152360" y="3632400"/>
            <a:ext cx="274464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alpha=</a:t>
            </a:r>
            <a:r>
              <a:rPr lang="en-US" sz="15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0.5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,  </a:t>
            </a:r>
            <a:r>
              <a:rPr lang="en-US" sz="1500" b="0" u="none" strike="noStrike">
                <a:solidFill>
                  <a:srgbClr val="59636E"/>
                </a:solidFill>
                <a:effectLst/>
                <a:uFillTx/>
                <a:latin typeface="JetBrainsMono"/>
                <a:ea typeface="JetBrainsMono"/>
              </a:rPr>
              <a:t># 0=BM25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68" name=""/>
          <p:cNvSpPr txBox="1"/>
          <p:nvPr/>
        </p:nvSpPr>
        <p:spPr>
          <a:xfrm>
            <a:off x="3831840" y="3612600"/>
            <a:ext cx="190080" cy="1908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500" b="0" u="none" strike="noStrike">
                <a:solidFill>
                  <a:srgbClr val="59636E"/>
                </a:solidFill>
                <a:effectLst/>
                <a:uFillTx/>
                <a:latin typeface="AppleSDGothicNeo"/>
                <a:ea typeface="AppleSDGothicNeo"/>
              </a:rPr>
              <a:t>만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69" name=""/>
          <p:cNvSpPr txBox="1"/>
          <p:nvPr/>
        </p:nvSpPr>
        <p:spPr>
          <a:xfrm>
            <a:off x="3994200" y="3632400"/>
            <a:ext cx="114408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59636E"/>
                </a:solidFill>
                <a:effectLst/>
                <a:uFillTx/>
                <a:latin typeface="JetBrainsMono"/>
                <a:ea typeface="JetBrainsMono"/>
              </a:rPr>
              <a:t>, 1=vector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70" name=""/>
          <p:cNvSpPr txBox="1"/>
          <p:nvPr/>
        </p:nvSpPr>
        <p:spPr>
          <a:xfrm>
            <a:off x="5110560" y="3612600"/>
            <a:ext cx="190080" cy="1908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500" b="0" u="none" strike="noStrike">
                <a:solidFill>
                  <a:srgbClr val="59636E"/>
                </a:solidFill>
                <a:effectLst/>
                <a:uFillTx/>
                <a:latin typeface="AppleSDGothicNeo"/>
                <a:ea typeface="AppleSDGothicNeo"/>
              </a:rPr>
              <a:t>만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71" name=""/>
          <p:cNvSpPr txBox="1"/>
          <p:nvPr/>
        </p:nvSpPr>
        <p:spPr>
          <a:xfrm>
            <a:off x="1152360" y="3917880"/>
            <a:ext cx="628812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fusion_type=HybridFusion.RELATIVE_SCORE,  </a:t>
            </a:r>
            <a:r>
              <a:rPr lang="en-US" sz="1500" b="0" u="none" strike="noStrike">
                <a:solidFill>
                  <a:srgbClr val="59636E"/>
                </a:solidFill>
                <a:effectLst/>
                <a:uFillTx/>
                <a:latin typeface="JetBrainsMono"/>
                <a:ea typeface="JetBrainsMono"/>
              </a:rPr>
              <a:t># v1.24+ 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72" name=""/>
          <p:cNvSpPr txBox="1"/>
          <p:nvPr/>
        </p:nvSpPr>
        <p:spPr>
          <a:xfrm>
            <a:off x="7292520" y="3898440"/>
            <a:ext cx="306000" cy="1908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500" b="0" u="none" strike="noStrike">
                <a:solidFill>
                  <a:srgbClr val="59636E"/>
                </a:solidFill>
                <a:effectLst/>
                <a:uFillTx/>
                <a:latin typeface="AppleSDGothicNeo"/>
                <a:ea typeface="AppleSDGothicNeo"/>
              </a:rPr>
              <a:t>기본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73" name=""/>
          <p:cNvSpPr txBox="1"/>
          <p:nvPr/>
        </p:nvSpPr>
        <p:spPr>
          <a:xfrm>
            <a:off x="1152360" y="4203720"/>
            <a:ext cx="628812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query_properties=[</a:t>
            </a:r>
            <a:r>
              <a:rPr lang="en-US" sz="1500" b="0" u="none" strike="noStrike">
                <a:solidFill>
                  <a:srgbClr val="0A3069"/>
                </a:solidFill>
                <a:effectLst/>
                <a:uFillTx/>
                <a:latin typeface="JetBrainsMono"/>
                <a:ea typeface="JetBrainsMono"/>
              </a:rPr>
              <a:t>"question^2"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, </a:t>
            </a:r>
            <a:r>
              <a:rPr lang="en-US" sz="1500" b="0" u="none" strike="noStrike">
                <a:solidFill>
                  <a:srgbClr val="0A3069"/>
                </a:solidFill>
                <a:effectLst/>
                <a:uFillTx/>
                <a:latin typeface="JetBrainsMono"/>
                <a:ea typeface="JetBrainsMono"/>
              </a:rPr>
              <a:t>"answer"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],  </a:t>
            </a:r>
            <a:r>
              <a:rPr lang="en-US" sz="1500" b="0" u="none" strike="noStrike">
                <a:solidFill>
                  <a:srgbClr val="59636E"/>
                </a:solidFill>
                <a:effectLst/>
                <a:uFillTx/>
                <a:latin typeface="JetBrainsMono"/>
                <a:ea typeface="JetBrainsMono"/>
              </a:rPr>
              <a:t># BM25 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74" name=""/>
          <p:cNvSpPr txBox="1"/>
          <p:nvPr/>
        </p:nvSpPr>
        <p:spPr>
          <a:xfrm>
            <a:off x="7292520" y="4184280"/>
            <a:ext cx="298800" cy="1908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500" b="0" u="none" strike="noStrike">
                <a:solidFill>
                  <a:srgbClr val="59636E"/>
                </a:solidFill>
                <a:effectLst/>
                <a:uFillTx/>
                <a:latin typeface="AppleSDGothicNeo"/>
                <a:ea typeface="AppleSDGothicNeo"/>
              </a:rPr>
              <a:t>필드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75" name=""/>
          <p:cNvSpPr txBox="1"/>
          <p:nvPr/>
        </p:nvSpPr>
        <p:spPr>
          <a:xfrm>
            <a:off x="7616880" y="4203720"/>
            <a:ext cx="190080" cy="1908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59636E"/>
                </a:solidFill>
                <a:effectLst/>
                <a:uFillTx/>
                <a:latin typeface="JetBrainsMono"/>
                <a:ea typeface="JetBrainsMono"/>
              </a:rPr>
              <a:t> 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76" name=""/>
          <p:cNvSpPr txBox="1"/>
          <p:nvPr/>
        </p:nvSpPr>
        <p:spPr>
          <a:xfrm>
            <a:off x="7728480" y="4184280"/>
            <a:ext cx="467640" cy="1908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500" b="0" u="none" strike="noStrike">
                <a:solidFill>
                  <a:srgbClr val="59636E"/>
                </a:solidFill>
                <a:effectLst/>
                <a:uFillTx/>
                <a:latin typeface="AppleSDGothicNeo"/>
                <a:ea typeface="AppleSDGothicNeo"/>
              </a:rPr>
              <a:t>가중치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77" name=""/>
          <p:cNvSpPr txBox="1"/>
          <p:nvPr/>
        </p:nvSpPr>
        <p:spPr>
          <a:xfrm>
            <a:off x="1152360" y="4489560"/>
            <a:ext cx="754560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return_metadata=MetadataQuery(score=</a:t>
            </a:r>
            <a:r>
              <a:rPr lang="en-US" sz="15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True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, explain_score=</a:t>
            </a:r>
            <a:r>
              <a:rPr lang="en-US" sz="15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True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),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78" name=""/>
          <p:cNvSpPr txBox="1"/>
          <p:nvPr/>
        </p:nvSpPr>
        <p:spPr>
          <a:xfrm>
            <a:off x="1152360" y="4775400"/>
            <a:ext cx="137304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limit=</a:t>
            </a:r>
            <a:r>
              <a:rPr lang="en-US" sz="15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3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,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79" name=""/>
          <p:cNvSpPr txBox="1"/>
          <p:nvPr/>
        </p:nvSpPr>
        <p:spPr>
          <a:xfrm>
            <a:off x="1152360" y="5060880"/>
            <a:ext cx="19008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80" name=""/>
          <p:cNvSpPr txBox="1"/>
          <p:nvPr/>
        </p:nvSpPr>
        <p:spPr>
          <a:xfrm>
            <a:off x="1152360" y="5632560"/>
            <a:ext cx="297324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for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o </a:t>
            </a:r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in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response.objects: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81" name=""/>
          <p:cNvSpPr txBox="1"/>
          <p:nvPr/>
        </p:nvSpPr>
        <p:spPr>
          <a:xfrm>
            <a:off x="1599120" y="5918400"/>
            <a:ext cx="423072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953800"/>
                </a:solidFill>
                <a:effectLst/>
                <a:uFillTx/>
                <a:latin typeface="JetBrainsMono"/>
                <a:ea typeface="JetBrainsMono"/>
              </a:rPr>
              <a:t>print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(o.properties, o.metadata.score)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82" name=""/>
          <p:cNvSpPr txBox="1"/>
          <p:nvPr/>
        </p:nvSpPr>
        <p:spPr>
          <a:xfrm>
            <a:off x="914400" y="6314040"/>
            <a:ext cx="539856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Python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종합 쿡북 —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RRF·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인덱싱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메모리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보안까지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83" name=""/>
          <p:cNvSpPr txBox="1"/>
          <p:nvPr/>
        </p:nvSpPr>
        <p:spPr>
          <a:xfrm>
            <a:off x="11095560" y="6314040"/>
            <a:ext cx="305640" cy="1530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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4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85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86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87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88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89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90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91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692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93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94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95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96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97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98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699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00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01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02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03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04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05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06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07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08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09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10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11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12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13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14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15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16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17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18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19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20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21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22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23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24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25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26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27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28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29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30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31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32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33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34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35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36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37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38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39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40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41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42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43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44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45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46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47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48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49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50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51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52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53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54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55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56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57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58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59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60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61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62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63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64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65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66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67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68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69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70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71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72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73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74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75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76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77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78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79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80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81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82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83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84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85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86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87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88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89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90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91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92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93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94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795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96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97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98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799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00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01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02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03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04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05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06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07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08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09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10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11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12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13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14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15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16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17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18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19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20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21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22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23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24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25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26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27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28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29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30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31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32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33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34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35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36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37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38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39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40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41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42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43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44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45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46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47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48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49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50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51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52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53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54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55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56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57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58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59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60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61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62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63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64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65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66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67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68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69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70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71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72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73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74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75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76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5877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78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79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80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81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82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83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84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85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86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87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88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89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90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91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92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93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94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95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96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97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98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899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00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01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02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03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04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05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06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07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08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09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10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11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12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13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14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15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16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17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18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19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20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21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22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23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24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25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26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27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28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29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30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31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32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33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34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35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36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37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38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39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40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41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42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43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44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45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46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47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48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49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50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51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52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53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54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55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56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57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58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59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60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61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62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63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64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65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66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67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68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69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70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71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72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73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74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75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76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77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78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79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80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81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82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83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84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85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86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87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88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89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90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91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92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93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94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95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96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97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98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5999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00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01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02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03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04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05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06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07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08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09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10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11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12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13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14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15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16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17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18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19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20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21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22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23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24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25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26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27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28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29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30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31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32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33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34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35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36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37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38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39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40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41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42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43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44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45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46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47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48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49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50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051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52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53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54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55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56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57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58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59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60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61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62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63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64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65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66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67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68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69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70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71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72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73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74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75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76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77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78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79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80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81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82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83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84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85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86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87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88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89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90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91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92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93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94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95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96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97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98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099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00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01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02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03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04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05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06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07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08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09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10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11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12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13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14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15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16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17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18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19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20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21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22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23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24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25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26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27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28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29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30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31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32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33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34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35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36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37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38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39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40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41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42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43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44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45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46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47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48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49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50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51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52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53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54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55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56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57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58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59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60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61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62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63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64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65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66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67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68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69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70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71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72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73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74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75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76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77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78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79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80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81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82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83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84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85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86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87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88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89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90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91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92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93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94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95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96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97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98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199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00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01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02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03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04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05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06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07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08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09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10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11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12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13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14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15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16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17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18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19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20" name=""/>
          <p:cNvSpPr/>
          <p:nvPr/>
        </p:nvSpPr>
        <p:spPr>
          <a:xfrm>
            <a:off x="914040" y="138096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21" name=""/>
          <p:cNvSpPr/>
          <p:nvPr/>
        </p:nvSpPr>
        <p:spPr>
          <a:xfrm>
            <a:off x="594000" y="1423080"/>
            <a:ext cx="11003760" cy="5434920"/>
          </a:xfrm>
          <a:custGeom>
            <a:avLst/>
            <a:gdLst/>
            <a:ahLst/>
            <a:rect l="0" t="0" r="r" b="b"/>
            <a:pathLst>
              <a:path w="30566" h="15097">
                <a:moveTo>
                  <a:pt x="0" y="15097"/>
                </a:moveTo>
                <a:lnTo>
                  <a:pt x="0" y="0"/>
                </a:lnTo>
                <a:lnTo>
                  <a:pt x="30566" y="0"/>
                </a:lnTo>
                <a:lnTo>
                  <a:pt x="30566" y="15097"/>
                </a:lnTo>
                <a:lnTo>
                  <a:pt x="0" y="15097"/>
                </a:lnTo>
                <a:moveTo>
                  <a:pt x="889" y="994"/>
                </a:moveTo>
                <a:lnTo>
                  <a:pt x="889" y="14171"/>
                </a:lnTo>
                <a:cubicBezTo>
                  <a:pt x="889" y="14214"/>
                  <a:pt x="898" y="14254"/>
                  <a:pt x="914" y="14293"/>
                </a:cubicBezTo>
                <a:cubicBezTo>
                  <a:pt x="930" y="14332"/>
                  <a:pt x="953" y="14366"/>
                  <a:pt x="982" y="14396"/>
                </a:cubicBezTo>
                <a:cubicBezTo>
                  <a:pt x="1012" y="14426"/>
                  <a:pt x="1047" y="14449"/>
                  <a:pt x="1085" y="14465"/>
                </a:cubicBezTo>
                <a:cubicBezTo>
                  <a:pt x="1124" y="14481"/>
                  <a:pt x="1165" y="14489"/>
                  <a:pt x="1207" y="14489"/>
                </a:cubicBezTo>
                <a:lnTo>
                  <a:pt x="29360" y="14489"/>
                </a:lnTo>
                <a:cubicBezTo>
                  <a:pt x="29402" y="14489"/>
                  <a:pt x="29442" y="14481"/>
                  <a:pt x="29481" y="14465"/>
                </a:cubicBezTo>
                <a:cubicBezTo>
                  <a:pt x="29520" y="14449"/>
                  <a:pt x="29554" y="14426"/>
                  <a:pt x="29584" y="14396"/>
                </a:cubicBezTo>
                <a:cubicBezTo>
                  <a:pt x="29614" y="14366"/>
                  <a:pt x="29637" y="14332"/>
                  <a:pt x="29653" y="14293"/>
                </a:cubicBezTo>
                <a:cubicBezTo>
                  <a:pt x="29669" y="14254"/>
                  <a:pt x="29677" y="14214"/>
                  <a:pt x="29677" y="14171"/>
                </a:cubicBezTo>
                <a:lnTo>
                  <a:pt x="29677" y="994"/>
                </a:lnTo>
                <a:cubicBezTo>
                  <a:pt x="29677" y="952"/>
                  <a:pt x="29669" y="912"/>
                  <a:pt x="29653" y="873"/>
                </a:cubicBezTo>
                <a:cubicBezTo>
                  <a:pt x="29637" y="834"/>
                  <a:pt x="29614" y="799"/>
                  <a:pt x="29584" y="770"/>
                </a:cubicBezTo>
                <a:cubicBezTo>
                  <a:pt x="29554" y="740"/>
                  <a:pt x="29520" y="717"/>
                  <a:pt x="29481" y="701"/>
                </a:cubicBezTo>
                <a:cubicBezTo>
                  <a:pt x="29442" y="685"/>
                  <a:pt x="29402" y="677"/>
                  <a:pt x="29360" y="677"/>
                </a:cubicBezTo>
                <a:lnTo>
                  <a:pt x="1207" y="677"/>
                </a:lnTo>
                <a:cubicBezTo>
                  <a:pt x="1165" y="677"/>
                  <a:pt x="1124" y="685"/>
                  <a:pt x="1085" y="701"/>
                </a:cubicBezTo>
                <a:cubicBezTo>
                  <a:pt x="1047" y="717"/>
                  <a:pt x="1012" y="740"/>
                  <a:pt x="982" y="770"/>
                </a:cubicBezTo>
                <a:cubicBezTo>
                  <a:pt x="953" y="799"/>
                  <a:pt x="930" y="834"/>
                  <a:pt x="914" y="873"/>
                </a:cubicBezTo>
                <a:cubicBezTo>
                  <a:pt x="898" y="912"/>
                  <a:pt x="889" y="952"/>
                  <a:pt x="889" y="994"/>
                </a:cubicBezTo>
                <a:close/>
              </a:path>
            </a:pathLst>
          </a:custGeom>
          <a:solidFill>
            <a:srgbClr val="000000">
              <a:alpha val="30000"/>
            </a:srgbClr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22" name=""/>
          <p:cNvSpPr/>
          <p:nvPr/>
        </p:nvSpPr>
        <p:spPr>
          <a:xfrm>
            <a:off x="919080" y="1671480"/>
            <a:ext cx="10353960" cy="4962960"/>
          </a:xfrm>
          <a:custGeom>
            <a:avLst/>
            <a:gdLst/>
            <a:ahLst/>
            <a:rect l="0" t="0" r="r" b="b"/>
            <a:pathLst>
              <a:path w="28761" h="13786">
                <a:moveTo>
                  <a:pt x="0" y="13481"/>
                </a:moveTo>
                <a:lnTo>
                  <a:pt x="0" y="304"/>
                </a:lnTo>
                <a:cubicBezTo>
                  <a:pt x="0" y="284"/>
                  <a:pt x="2" y="264"/>
                  <a:pt x="6" y="245"/>
                </a:cubicBezTo>
                <a:cubicBezTo>
                  <a:pt x="9" y="225"/>
                  <a:pt x="15" y="206"/>
                  <a:pt x="23" y="188"/>
                </a:cubicBezTo>
                <a:cubicBezTo>
                  <a:pt x="31" y="169"/>
                  <a:pt x="40" y="152"/>
                  <a:pt x="51" y="135"/>
                </a:cubicBezTo>
                <a:cubicBezTo>
                  <a:pt x="62" y="119"/>
                  <a:pt x="75" y="103"/>
                  <a:pt x="89" y="89"/>
                </a:cubicBezTo>
                <a:cubicBezTo>
                  <a:pt x="103" y="75"/>
                  <a:pt x="118" y="62"/>
                  <a:pt x="135" y="51"/>
                </a:cubicBezTo>
                <a:cubicBezTo>
                  <a:pt x="152" y="40"/>
                  <a:pt x="169" y="31"/>
                  <a:pt x="188" y="23"/>
                </a:cubicBezTo>
                <a:cubicBezTo>
                  <a:pt x="206" y="15"/>
                  <a:pt x="225" y="10"/>
                  <a:pt x="245" y="6"/>
                </a:cubicBezTo>
                <a:cubicBezTo>
                  <a:pt x="264" y="2"/>
                  <a:pt x="284" y="0"/>
                  <a:pt x="304" y="0"/>
                </a:cubicBezTo>
                <a:lnTo>
                  <a:pt x="28457" y="0"/>
                </a:lnTo>
                <a:cubicBezTo>
                  <a:pt x="28477" y="0"/>
                  <a:pt x="28496" y="2"/>
                  <a:pt x="28516" y="6"/>
                </a:cubicBezTo>
                <a:cubicBezTo>
                  <a:pt x="28536" y="10"/>
                  <a:pt x="28555" y="15"/>
                  <a:pt x="28573" y="23"/>
                </a:cubicBezTo>
                <a:cubicBezTo>
                  <a:pt x="28592" y="31"/>
                  <a:pt x="28609" y="40"/>
                  <a:pt x="28626" y="51"/>
                </a:cubicBezTo>
                <a:cubicBezTo>
                  <a:pt x="28642" y="62"/>
                  <a:pt x="28658" y="75"/>
                  <a:pt x="28672" y="89"/>
                </a:cubicBezTo>
                <a:cubicBezTo>
                  <a:pt x="28686" y="103"/>
                  <a:pt x="28699" y="119"/>
                  <a:pt x="28710" y="135"/>
                </a:cubicBezTo>
                <a:cubicBezTo>
                  <a:pt x="28721" y="152"/>
                  <a:pt x="28730" y="169"/>
                  <a:pt x="28738" y="188"/>
                </a:cubicBezTo>
                <a:cubicBezTo>
                  <a:pt x="28745" y="206"/>
                  <a:pt x="28751" y="225"/>
                  <a:pt x="28755" y="245"/>
                </a:cubicBezTo>
                <a:cubicBezTo>
                  <a:pt x="28759" y="264"/>
                  <a:pt x="28761" y="284"/>
                  <a:pt x="28761" y="304"/>
                </a:cubicBezTo>
                <a:lnTo>
                  <a:pt x="28761" y="13481"/>
                </a:lnTo>
                <a:cubicBezTo>
                  <a:pt x="28761" y="13501"/>
                  <a:pt x="28759" y="13521"/>
                  <a:pt x="28755" y="13541"/>
                </a:cubicBezTo>
                <a:cubicBezTo>
                  <a:pt x="28751" y="13560"/>
                  <a:pt x="28745" y="13579"/>
                  <a:pt x="28738" y="13598"/>
                </a:cubicBezTo>
                <a:cubicBezTo>
                  <a:pt x="28730" y="13616"/>
                  <a:pt x="28721" y="13634"/>
                  <a:pt x="28710" y="13651"/>
                </a:cubicBezTo>
                <a:cubicBezTo>
                  <a:pt x="28699" y="13667"/>
                  <a:pt x="28686" y="13682"/>
                  <a:pt x="28672" y="13697"/>
                </a:cubicBezTo>
                <a:cubicBezTo>
                  <a:pt x="28658" y="13711"/>
                  <a:pt x="28642" y="13723"/>
                  <a:pt x="28626" y="13734"/>
                </a:cubicBezTo>
                <a:cubicBezTo>
                  <a:pt x="28609" y="13746"/>
                  <a:pt x="28592" y="13755"/>
                  <a:pt x="28573" y="13763"/>
                </a:cubicBezTo>
                <a:cubicBezTo>
                  <a:pt x="28555" y="13770"/>
                  <a:pt x="28536" y="13776"/>
                  <a:pt x="28516" y="13780"/>
                </a:cubicBezTo>
                <a:cubicBezTo>
                  <a:pt x="28496" y="13784"/>
                  <a:pt x="28477" y="13786"/>
                  <a:pt x="28457" y="13786"/>
                </a:cubicBezTo>
                <a:lnTo>
                  <a:pt x="304" y="13786"/>
                </a:lnTo>
                <a:cubicBezTo>
                  <a:pt x="284" y="13786"/>
                  <a:pt x="264" y="13784"/>
                  <a:pt x="245" y="13780"/>
                </a:cubicBezTo>
                <a:cubicBezTo>
                  <a:pt x="225" y="13776"/>
                  <a:pt x="206" y="13770"/>
                  <a:pt x="188" y="13763"/>
                </a:cubicBezTo>
                <a:cubicBezTo>
                  <a:pt x="169" y="13755"/>
                  <a:pt x="152" y="13746"/>
                  <a:pt x="135" y="13734"/>
                </a:cubicBezTo>
                <a:cubicBezTo>
                  <a:pt x="118" y="13723"/>
                  <a:pt x="103" y="13711"/>
                  <a:pt x="89" y="13697"/>
                </a:cubicBezTo>
                <a:cubicBezTo>
                  <a:pt x="75" y="13682"/>
                  <a:pt x="62" y="13667"/>
                  <a:pt x="51" y="13651"/>
                </a:cubicBezTo>
                <a:cubicBezTo>
                  <a:pt x="40" y="13634"/>
                  <a:pt x="31" y="13616"/>
                  <a:pt x="23" y="13598"/>
                </a:cubicBezTo>
                <a:cubicBezTo>
                  <a:pt x="15" y="13579"/>
                  <a:pt x="9" y="13560"/>
                  <a:pt x="6" y="13541"/>
                </a:cubicBezTo>
                <a:cubicBezTo>
                  <a:pt x="2" y="13521"/>
                  <a:pt x="0" y="13501"/>
                  <a:pt x="0" y="13481"/>
                </a:cubicBezTo>
                <a:close/>
              </a:path>
            </a:pathLst>
          </a:custGeom>
          <a:noFill/>
          <a:ln w="9360">
            <a:solidFill>
              <a:srgbClr val="1F2533"/>
            </a:solidFill>
            <a:miter/>
          </a:ln>
        </p:spPr>
        <p:txBody>
          <a:bodyPr lIns="4680" tIns="4680" rIns="4680" bIns="468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23" name=""/>
          <p:cNvSpPr/>
          <p:nvPr/>
        </p:nvSpPr>
        <p:spPr>
          <a:xfrm>
            <a:off x="923760" y="1676160"/>
            <a:ext cx="10344600" cy="4953240"/>
          </a:xfrm>
          <a:custGeom>
            <a:avLst/>
            <a:gdLst/>
            <a:ahLst/>
            <a:rect l="0" t="0" r="r" b="b"/>
            <a:pathLst>
              <a:path w="28735" h="13759">
                <a:moveTo>
                  <a:pt x="0" y="13468"/>
                </a:moveTo>
                <a:lnTo>
                  <a:pt x="0" y="291"/>
                </a:lnTo>
                <a:cubicBezTo>
                  <a:pt x="0" y="253"/>
                  <a:pt x="7" y="215"/>
                  <a:pt x="22" y="180"/>
                </a:cubicBezTo>
                <a:cubicBezTo>
                  <a:pt x="37" y="144"/>
                  <a:pt x="58" y="113"/>
                  <a:pt x="85" y="85"/>
                </a:cubicBezTo>
                <a:cubicBezTo>
                  <a:pt x="112" y="58"/>
                  <a:pt x="144" y="37"/>
                  <a:pt x="180" y="22"/>
                </a:cubicBezTo>
                <a:cubicBezTo>
                  <a:pt x="215" y="8"/>
                  <a:pt x="252" y="0"/>
                  <a:pt x="291" y="0"/>
                </a:cubicBezTo>
                <a:lnTo>
                  <a:pt x="28444" y="0"/>
                </a:lnTo>
                <a:cubicBezTo>
                  <a:pt x="28482" y="0"/>
                  <a:pt x="28519" y="8"/>
                  <a:pt x="28555" y="22"/>
                </a:cubicBezTo>
                <a:cubicBezTo>
                  <a:pt x="28591" y="37"/>
                  <a:pt x="28622" y="58"/>
                  <a:pt x="28649" y="85"/>
                </a:cubicBezTo>
                <a:cubicBezTo>
                  <a:pt x="28677" y="113"/>
                  <a:pt x="28698" y="144"/>
                  <a:pt x="28713" y="180"/>
                </a:cubicBezTo>
                <a:cubicBezTo>
                  <a:pt x="28727" y="215"/>
                  <a:pt x="28735" y="253"/>
                  <a:pt x="28735" y="291"/>
                </a:cubicBezTo>
                <a:lnTo>
                  <a:pt x="28735" y="13468"/>
                </a:lnTo>
                <a:cubicBezTo>
                  <a:pt x="28735" y="13507"/>
                  <a:pt x="28727" y="13544"/>
                  <a:pt x="28713" y="13580"/>
                </a:cubicBezTo>
                <a:cubicBezTo>
                  <a:pt x="28698" y="13615"/>
                  <a:pt x="28677" y="13647"/>
                  <a:pt x="28649" y="13674"/>
                </a:cubicBezTo>
                <a:cubicBezTo>
                  <a:pt x="28622" y="13702"/>
                  <a:pt x="28591" y="13723"/>
                  <a:pt x="28555" y="13737"/>
                </a:cubicBezTo>
                <a:cubicBezTo>
                  <a:pt x="28519" y="13752"/>
                  <a:pt x="28482" y="13759"/>
                  <a:pt x="28444" y="13759"/>
                </a:cubicBezTo>
                <a:lnTo>
                  <a:pt x="291" y="13759"/>
                </a:lnTo>
                <a:cubicBezTo>
                  <a:pt x="252" y="13759"/>
                  <a:pt x="215" y="13752"/>
                  <a:pt x="180" y="13737"/>
                </a:cubicBezTo>
                <a:cubicBezTo>
                  <a:pt x="144" y="13723"/>
                  <a:pt x="112" y="13702"/>
                  <a:pt x="85" y="13674"/>
                </a:cubicBezTo>
                <a:cubicBezTo>
                  <a:pt x="58" y="13647"/>
                  <a:pt x="37" y="13615"/>
                  <a:pt x="22" y="13580"/>
                </a:cubicBezTo>
                <a:cubicBezTo>
                  <a:pt x="7" y="13544"/>
                  <a:pt x="0" y="13507"/>
                  <a:pt x="0" y="13468"/>
                </a:cubicBezTo>
                <a:close/>
              </a:path>
            </a:pathLst>
          </a:custGeom>
          <a:solidFill>
            <a:srgbClr val="0E11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24" name=""/>
          <p:cNvSpPr/>
          <p:nvPr/>
        </p:nvSpPr>
        <p:spPr>
          <a:xfrm>
            <a:off x="914040" y="92376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4"/>
                </a:lnTo>
                <a:cubicBezTo>
                  <a:pt x="0" y="47"/>
                  <a:pt x="2" y="40"/>
                  <a:pt x="5" y="34"/>
                </a:cubicBezTo>
                <a:cubicBezTo>
                  <a:pt x="7" y="27"/>
                  <a:pt x="11" y="20"/>
                  <a:pt x="16" y="15"/>
                </a:cubicBezTo>
                <a:cubicBezTo>
                  <a:pt x="21" y="10"/>
                  <a:pt x="27" y="7"/>
                  <a:pt x="33" y="4"/>
                </a:cubicBezTo>
                <a:cubicBezTo>
                  <a:pt x="40" y="1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1"/>
                  <a:pt x="180" y="4"/>
                </a:cubicBezTo>
                <a:cubicBezTo>
                  <a:pt x="187" y="7"/>
                  <a:pt x="193" y="10"/>
                  <a:pt x="198" y="15"/>
                </a:cubicBezTo>
                <a:cubicBezTo>
                  <a:pt x="203" y="20"/>
                  <a:pt x="206" y="27"/>
                  <a:pt x="209" y="34"/>
                </a:cubicBezTo>
                <a:cubicBezTo>
                  <a:pt x="212" y="40"/>
                  <a:pt x="213" y="47"/>
                  <a:pt x="213" y="54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09"/>
                </a:cubicBezTo>
                <a:cubicBezTo>
                  <a:pt x="206" y="716"/>
                  <a:pt x="203" y="721"/>
                  <a:pt x="198" y="726"/>
                </a:cubicBezTo>
                <a:cubicBezTo>
                  <a:pt x="193" y="731"/>
                  <a:pt x="187" y="735"/>
                  <a:pt x="180" y="738"/>
                </a:cubicBezTo>
                <a:cubicBezTo>
                  <a:pt x="174" y="740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0"/>
                  <a:pt x="33" y="738"/>
                </a:cubicBezTo>
                <a:cubicBezTo>
                  <a:pt x="27" y="735"/>
                  <a:pt x="21" y="731"/>
                  <a:pt x="16" y="726"/>
                </a:cubicBezTo>
                <a:cubicBezTo>
                  <a:pt x="11" y="721"/>
                  <a:pt x="7" y="716"/>
                  <a:pt x="5" y="709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25" name=""/>
          <p:cNvSpPr txBox="1"/>
          <p:nvPr/>
        </p:nvSpPr>
        <p:spPr>
          <a:xfrm>
            <a:off x="1143000" y="704520"/>
            <a:ext cx="11740680" cy="591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Milvus 2.4+ — 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다중 </a:t>
            </a:r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AnnSearchRequest + RRFRanker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26" name=""/>
          <p:cNvSpPr txBox="1"/>
          <p:nvPr/>
        </p:nvSpPr>
        <p:spPr>
          <a:xfrm>
            <a:off x="1152360" y="1907640"/>
            <a:ext cx="5487840" cy="1724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from</a:t>
            </a:r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pymilvus </a:t>
            </a:r>
            <a:r>
              <a:rPr lang="en-US" sz="12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import</a:t>
            </a:r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AnnSearchRequest, RRFRanker, Collection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27" name=""/>
          <p:cNvSpPr txBox="1"/>
          <p:nvPr/>
        </p:nvSpPr>
        <p:spPr>
          <a:xfrm>
            <a:off x="1152360" y="2365560"/>
            <a:ext cx="2835720" cy="1724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collection = Collection(</a:t>
            </a:r>
            <a:r>
              <a:rPr lang="en-US" sz="1200" b="0" u="none" strike="noStrike">
                <a:solidFill>
                  <a:srgbClr val="0A3069"/>
                </a:solidFill>
                <a:effectLst/>
                <a:uFillTx/>
                <a:latin typeface="JetBrainsMono"/>
                <a:ea typeface="JetBrainsMono"/>
              </a:rPr>
              <a:t>"docs"</a:t>
            </a:r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28" name=""/>
          <p:cNvSpPr txBox="1"/>
          <p:nvPr/>
        </p:nvSpPr>
        <p:spPr>
          <a:xfrm>
            <a:off x="1152360" y="2823840"/>
            <a:ext cx="2744280" cy="1724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sparse_req = AnnSearchRequest(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29" name=""/>
          <p:cNvSpPr txBox="1"/>
          <p:nvPr/>
        </p:nvSpPr>
        <p:spPr>
          <a:xfrm>
            <a:off x="1152360" y="3052800"/>
            <a:ext cx="2561400" cy="1724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data=[sparse_query_vec],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30" name=""/>
          <p:cNvSpPr txBox="1"/>
          <p:nvPr/>
        </p:nvSpPr>
        <p:spPr>
          <a:xfrm>
            <a:off x="1152360" y="3281760"/>
            <a:ext cx="2561400" cy="1724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anns_field=</a:t>
            </a:r>
            <a:r>
              <a:rPr lang="en-US" sz="1200" b="0" u="none" strike="noStrike">
                <a:solidFill>
                  <a:srgbClr val="0A3069"/>
                </a:solidFill>
                <a:effectLst/>
                <a:uFillTx/>
                <a:latin typeface="JetBrainsMono"/>
                <a:ea typeface="JetBrainsMono"/>
              </a:rPr>
              <a:t>"sparse_vec"</a:t>
            </a:r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,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31" name=""/>
          <p:cNvSpPr txBox="1"/>
          <p:nvPr/>
        </p:nvSpPr>
        <p:spPr>
          <a:xfrm>
            <a:off x="1152360" y="3510720"/>
            <a:ext cx="2927160" cy="1724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param={</a:t>
            </a:r>
            <a:r>
              <a:rPr lang="en-US" sz="1200" b="0" u="none" strike="noStrike">
                <a:solidFill>
                  <a:srgbClr val="0A3069"/>
                </a:solidFill>
                <a:effectLst/>
                <a:uFillTx/>
                <a:latin typeface="JetBrainsMono"/>
                <a:ea typeface="JetBrainsMono"/>
              </a:rPr>
              <a:t>"metric_type"</a:t>
            </a:r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: </a:t>
            </a:r>
            <a:r>
              <a:rPr lang="en-US" sz="1200" b="0" u="none" strike="noStrike">
                <a:solidFill>
                  <a:srgbClr val="0A3069"/>
                </a:solidFill>
                <a:effectLst/>
                <a:uFillTx/>
                <a:latin typeface="JetBrainsMono"/>
                <a:ea typeface="JetBrainsMono"/>
              </a:rPr>
              <a:t>"IP"</a:t>
            </a:r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},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32" name=""/>
          <p:cNvSpPr txBox="1"/>
          <p:nvPr/>
        </p:nvSpPr>
        <p:spPr>
          <a:xfrm>
            <a:off x="1152360" y="3740040"/>
            <a:ext cx="1189440" cy="1724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limit=</a:t>
            </a:r>
            <a:r>
              <a:rPr lang="en-US" sz="12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20</a:t>
            </a:r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,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33" name=""/>
          <p:cNvSpPr txBox="1"/>
          <p:nvPr/>
        </p:nvSpPr>
        <p:spPr>
          <a:xfrm>
            <a:off x="1152360" y="3969000"/>
            <a:ext cx="152280" cy="1724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34" name=""/>
          <p:cNvSpPr txBox="1"/>
          <p:nvPr/>
        </p:nvSpPr>
        <p:spPr>
          <a:xfrm>
            <a:off x="1152360" y="4197960"/>
            <a:ext cx="2652840" cy="1724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dense_req = AnnSearchRequest(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35" name=""/>
          <p:cNvSpPr txBox="1"/>
          <p:nvPr/>
        </p:nvSpPr>
        <p:spPr>
          <a:xfrm>
            <a:off x="1152360" y="4426920"/>
            <a:ext cx="2469960" cy="1724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data=[dense_query_vec],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36" name=""/>
          <p:cNvSpPr txBox="1"/>
          <p:nvPr/>
        </p:nvSpPr>
        <p:spPr>
          <a:xfrm>
            <a:off x="1152360" y="4656240"/>
            <a:ext cx="2469960" cy="1724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anns_field=</a:t>
            </a:r>
            <a:r>
              <a:rPr lang="en-US" sz="1200" b="0" u="none" strike="noStrike">
                <a:solidFill>
                  <a:srgbClr val="0A3069"/>
                </a:solidFill>
                <a:effectLst/>
                <a:uFillTx/>
                <a:latin typeface="JetBrainsMono"/>
                <a:ea typeface="JetBrainsMono"/>
              </a:rPr>
              <a:t>"dense_vec"</a:t>
            </a:r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,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37" name=""/>
          <p:cNvSpPr txBox="1"/>
          <p:nvPr/>
        </p:nvSpPr>
        <p:spPr>
          <a:xfrm>
            <a:off x="1152360" y="4885200"/>
            <a:ext cx="5396040" cy="1724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param={</a:t>
            </a:r>
            <a:r>
              <a:rPr lang="en-US" sz="1200" b="0" u="none" strike="noStrike">
                <a:solidFill>
                  <a:srgbClr val="0A3069"/>
                </a:solidFill>
                <a:effectLst/>
                <a:uFillTx/>
                <a:latin typeface="JetBrainsMono"/>
                <a:ea typeface="JetBrainsMono"/>
              </a:rPr>
              <a:t>"metric_type"</a:t>
            </a:r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: </a:t>
            </a:r>
            <a:r>
              <a:rPr lang="en-US" sz="1200" b="0" u="none" strike="noStrike">
                <a:solidFill>
                  <a:srgbClr val="0A3069"/>
                </a:solidFill>
                <a:effectLst/>
                <a:uFillTx/>
                <a:latin typeface="JetBrainsMono"/>
                <a:ea typeface="JetBrainsMono"/>
              </a:rPr>
              <a:t>"COSINE"</a:t>
            </a:r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, </a:t>
            </a:r>
            <a:r>
              <a:rPr lang="en-US" sz="1200" b="0" u="none" strike="noStrike">
                <a:solidFill>
                  <a:srgbClr val="0A3069"/>
                </a:solidFill>
                <a:effectLst/>
                <a:uFillTx/>
                <a:latin typeface="JetBrainsMono"/>
                <a:ea typeface="JetBrainsMono"/>
              </a:rPr>
              <a:t>"params"</a:t>
            </a:r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: {</a:t>
            </a:r>
            <a:r>
              <a:rPr lang="en-US" sz="1200" b="0" u="none" strike="noStrike">
                <a:solidFill>
                  <a:srgbClr val="0A3069"/>
                </a:solidFill>
                <a:effectLst/>
                <a:uFillTx/>
                <a:latin typeface="JetBrainsMono"/>
                <a:ea typeface="JetBrainsMono"/>
              </a:rPr>
              <a:t>"ef"</a:t>
            </a:r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: </a:t>
            </a:r>
            <a:r>
              <a:rPr lang="en-US" sz="12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100</a:t>
            </a:r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}},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38" name=""/>
          <p:cNvSpPr txBox="1"/>
          <p:nvPr/>
        </p:nvSpPr>
        <p:spPr>
          <a:xfrm>
            <a:off x="1152360" y="5114160"/>
            <a:ext cx="1189440" cy="1724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limit=</a:t>
            </a:r>
            <a:r>
              <a:rPr lang="en-US" sz="12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20</a:t>
            </a:r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,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39" name=""/>
          <p:cNvSpPr txBox="1"/>
          <p:nvPr/>
        </p:nvSpPr>
        <p:spPr>
          <a:xfrm>
            <a:off x="1152360" y="5343120"/>
            <a:ext cx="152280" cy="1724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40" name=""/>
          <p:cNvSpPr txBox="1"/>
          <p:nvPr/>
        </p:nvSpPr>
        <p:spPr>
          <a:xfrm>
            <a:off x="1152360" y="5801400"/>
            <a:ext cx="3201480" cy="1724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results = collection.hybrid_search(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41" name=""/>
          <p:cNvSpPr txBox="1"/>
          <p:nvPr/>
        </p:nvSpPr>
        <p:spPr>
          <a:xfrm>
            <a:off x="1152360" y="6030360"/>
            <a:ext cx="3018600" cy="1724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reqs=[sparse_req, dense_req],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42" name=""/>
          <p:cNvSpPr txBox="1"/>
          <p:nvPr/>
        </p:nvSpPr>
        <p:spPr>
          <a:xfrm>
            <a:off x="1152360" y="6259320"/>
            <a:ext cx="2835720" cy="1724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rerank=RRFRanker(k=</a:t>
            </a:r>
            <a:r>
              <a:rPr lang="en-US" sz="12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60</a:t>
            </a:r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),  </a:t>
            </a:r>
            <a:r>
              <a:rPr lang="en-US" sz="1200" b="0" u="none" strike="noStrike">
                <a:solidFill>
                  <a:srgbClr val="59636E"/>
                </a:solidFill>
                <a:effectLst/>
                <a:uFillTx/>
                <a:latin typeface="JetBrainsMono"/>
                <a:ea typeface="JetBrainsMono"/>
              </a:rPr>
              <a:t># 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43" name=""/>
          <p:cNvSpPr txBox="1"/>
          <p:nvPr/>
        </p:nvSpPr>
        <p:spPr>
          <a:xfrm>
            <a:off x="3926520" y="6243480"/>
            <a:ext cx="244440" cy="1530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200" b="0" u="none" strike="noStrike">
                <a:solidFill>
                  <a:srgbClr val="59636E"/>
                </a:solidFill>
                <a:effectLst/>
                <a:uFillTx/>
                <a:latin typeface="AppleSDGothicNeo"/>
                <a:ea typeface="AppleSDGothicNeo"/>
              </a:rPr>
              <a:t>또는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44" name=""/>
          <p:cNvSpPr txBox="1"/>
          <p:nvPr/>
        </p:nvSpPr>
        <p:spPr>
          <a:xfrm>
            <a:off x="4186440" y="6259320"/>
            <a:ext cx="2287080" cy="1724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59636E"/>
                </a:solidFill>
                <a:effectLst/>
                <a:uFillTx/>
                <a:latin typeface="JetBrainsMono"/>
                <a:ea typeface="JetBrainsMono"/>
              </a:rPr>
              <a:t> WeightedRanker(0.3, 0.7)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45" name=""/>
          <p:cNvSpPr txBox="1"/>
          <p:nvPr/>
        </p:nvSpPr>
        <p:spPr>
          <a:xfrm>
            <a:off x="1152360" y="6488280"/>
            <a:ext cx="1189440" cy="1724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limit=</a:t>
            </a:r>
            <a:r>
              <a:rPr lang="en-US" sz="12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10</a:t>
            </a:r>
            <a:r>
              <a:rPr lang="en-US" sz="12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,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46" name=""/>
          <p:cNvSpPr txBox="1"/>
          <p:nvPr/>
        </p:nvSpPr>
        <p:spPr>
          <a:xfrm>
            <a:off x="914400" y="6314040"/>
            <a:ext cx="539856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Python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종합 쿡북 —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RRF·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인덱싱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메모리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보안까지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47" name=""/>
          <p:cNvSpPr txBox="1"/>
          <p:nvPr/>
        </p:nvSpPr>
        <p:spPr>
          <a:xfrm>
            <a:off x="11095560" y="6314040"/>
            <a:ext cx="305640" cy="1530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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8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49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50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51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52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53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54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55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56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57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58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59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60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61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62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63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64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65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66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67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68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69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70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71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72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73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74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75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76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77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78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79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80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81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82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83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84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85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86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87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88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89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90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91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92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93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94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95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96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297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98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299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00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01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02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03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04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05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06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07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08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09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10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11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12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13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14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15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16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17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18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19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20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21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22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23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24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25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26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27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28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29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30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31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32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33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34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35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36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37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38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39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40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41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42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43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44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45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46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47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48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49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50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51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52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53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54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55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56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57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58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59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60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61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62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63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64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65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66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67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68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69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70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71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72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73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74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75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76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77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78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79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80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81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82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83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84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85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86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87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88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89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90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91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92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93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94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95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96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97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398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399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00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01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02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03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04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05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06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07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08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09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10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11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12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13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14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15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16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17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18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19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20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21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22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23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24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25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26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27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28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29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30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31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32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33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34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35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36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37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38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39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40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441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42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43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44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45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46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47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48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49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50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51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52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53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54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55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56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57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58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59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60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61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62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63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64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65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66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67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68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69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70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71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72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73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74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75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76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77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78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79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80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81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82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83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84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85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86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87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88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89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90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91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92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93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94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95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96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97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98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499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00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01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02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03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04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05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06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07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08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09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10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11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12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13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14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15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16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17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18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19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20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21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22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23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24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25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26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27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28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29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30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31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32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33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34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35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36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37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38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39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40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41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42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43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44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45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46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47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48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49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50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51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52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53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54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55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56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57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58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59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60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61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62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63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64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65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66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67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68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69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70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71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72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73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74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75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76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77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78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79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80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81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82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83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84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85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86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87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88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89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90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91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92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93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94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95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96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97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98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599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00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01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02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03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04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05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06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07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08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09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10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11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12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13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14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615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16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17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18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19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20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21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22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23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24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25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26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27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28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29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30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31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32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33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34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35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36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37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38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39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40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41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42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43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44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45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46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47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48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49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50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51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52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53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54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55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56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57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58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59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60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61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62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63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64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65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66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67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68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69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70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71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72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73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74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75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76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77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78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79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80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81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82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83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84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85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86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87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88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89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90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91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92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93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94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95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96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97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98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699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00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01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02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03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04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05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06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07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08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09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10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11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12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13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14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15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16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17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18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19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20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21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22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23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24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25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26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27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28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29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30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31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32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33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34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35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36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37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38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39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40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41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42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43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44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45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46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47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48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49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50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51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52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53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54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55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56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57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58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59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60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61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62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63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64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65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66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67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68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69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70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71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72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73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74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75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76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77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78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79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80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81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82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83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84" name=""/>
          <p:cNvSpPr/>
          <p:nvPr/>
        </p:nvSpPr>
        <p:spPr>
          <a:xfrm>
            <a:off x="914040" y="138096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85" name=""/>
          <p:cNvSpPr/>
          <p:nvPr/>
        </p:nvSpPr>
        <p:spPr>
          <a:xfrm>
            <a:off x="594000" y="1423080"/>
            <a:ext cx="11003760" cy="5434920"/>
          </a:xfrm>
          <a:custGeom>
            <a:avLst/>
            <a:gdLst/>
            <a:ahLst/>
            <a:rect l="0" t="0" r="r" b="b"/>
            <a:pathLst>
              <a:path w="30566" h="15097">
                <a:moveTo>
                  <a:pt x="0" y="15097"/>
                </a:moveTo>
                <a:lnTo>
                  <a:pt x="0" y="0"/>
                </a:lnTo>
                <a:lnTo>
                  <a:pt x="30566" y="0"/>
                </a:lnTo>
                <a:lnTo>
                  <a:pt x="30566" y="15097"/>
                </a:lnTo>
                <a:lnTo>
                  <a:pt x="0" y="15097"/>
                </a:lnTo>
                <a:moveTo>
                  <a:pt x="889" y="994"/>
                </a:moveTo>
                <a:lnTo>
                  <a:pt x="889" y="14171"/>
                </a:lnTo>
                <a:cubicBezTo>
                  <a:pt x="889" y="14214"/>
                  <a:pt x="898" y="14254"/>
                  <a:pt x="914" y="14293"/>
                </a:cubicBezTo>
                <a:cubicBezTo>
                  <a:pt x="930" y="14332"/>
                  <a:pt x="953" y="14366"/>
                  <a:pt x="982" y="14396"/>
                </a:cubicBezTo>
                <a:cubicBezTo>
                  <a:pt x="1012" y="14426"/>
                  <a:pt x="1047" y="14449"/>
                  <a:pt x="1085" y="14465"/>
                </a:cubicBezTo>
                <a:cubicBezTo>
                  <a:pt x="1124" y="14481"/>
                  <a:pt x="1165" y="14489"/>
                  <a:pt x="1207" y="14489"/>
                </a:cubicBezTo>
                <a:lnTo>
                  <a:pt x="29360" y="14489"/>
                </a:lnTo>
                <a:cubicBezTo>
                  <a:pt x="29402" y="14489"/>
                  <a:pt x="29442" y="14481"/>
                  <a:pt x="29481" y="14465"/>
                </a:cubicBezTo>
                <a:cubicBezTo>
                  <a:pt x="29520" y="14449"/>
                  <a:pt x="29554" y="14426"/>
                  <a:pt x="29584" y="14396"/>
                </a:cubicBezTo>
                <a:cubicBezTo>
                  <a:pt x="29614" y="14366"/>
                  <a:pt x="29637" y="14332"/>
                  <a:pt x="29653" y="14293"/>
                </a:cubicBezTo>
                <a:cubicBezTo>
                  <a:pt x="29669" y="14254"/>
                  <a:pt x="29677" y="14214"/>
                  <a:pt x="29677" y="14171"/>
                </a:cubicBezTo>
                <a:lnTo>
                  <a:pt x="29677" y="994"/>
                </a:lnTo>
                <a:cubicBezTo>
                  <a:pt x="29677" y="952"/>
                  <a:pt x="29669" y="912"/>
                  <a:pt x="29653" y="873"/>
                </a:cubicBezTo>
                <a:cubicBezTo>
                  <a:pt x="29637" y="834"/>
                  <a:pt x="29614" y="799"/>
                  <a:pt x="29584" y="770"/>
                </a:cubicBezTo>
                <a:cubicBezTo>
                  <a:pt x="29554" y="740"/>
                  <a:pt x="29520" y="717"/>
                  <a:pt x="29481" y="701"/>
                </a:cubicBezTo>
                <a:cubicBezTo>
                  <a:pt x="29442" y="685"/>
                  <a:pt x="29402" y="677"/>
                  <a:pt x="29360" y="677"/>
                </a:cubicBezTo>
                <a:lnTo>
                  <a:pt x="1207" y="677"/>
                </a:lnTo>
                <a:cubicBezTo>
                  <a:pt x="1165" y="677"/>
                  <a:pt x="1124" y="685"/>
                  <a:pt x="1085" y="701"/>
                </a:cubicBezTo>
                <a:cubicBezTo>
                  <a:pt x="1047" y="717"/>
                  <a:pt x="1012" y="740"/>
                  <a:pt x="982" y="770"/>
                </a:cubicBezTo>
                <a:cubicBezTo>
                  <a:pt x="953" y="799"/>
                  <a:pt x="930" y="834"/>
                  <a:pt x="914" y="873"/>
                </a:cubicBezTo>
                <a:cubicBezTo>
                  <a:pt x="898" y="912"/>
                  <a:pt x="889" y="952"/>
                  <a:pt x="889" y="994"/>
                </a:cubicBezTo>
                <a:close/>
              </a:path>
            </a:pathLst>
          </a:custGeom>
          <a:solidFill>
            <a:srgbClr val="000000">
              <a:alpha val="30000"/>
            </a:srgbClr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86" name=""/>
          <p:cNvSpPr/>
          <p:nvPr/>
        </p:nvSpPr>
        <p:spPr>
          <a:xfrm>
            <a:off x="919080" y="1671480"/>
            <a:ext cx="10353960" cy="4962960"/>
          </a:xfrm>
          <a:custGeom>
            <a:avLst/>
            <a:gdLst/>
            <a:ahLst/>
            <a:rect l="0" t="0" r="r" b="b"/>
            <a:pathLst>
              <a:path w="28761" h="13786">
                <a:moveTo>
                  <a:pt x="0" y="13481"/>
                </a:moveTo>
                <a:lnTo>
                  <a:pt x="0" y="304"/>
                </a:lnTo>
                <a:cubicBezTo>
                  <a:pt x="0" y="284"/>
                  <a:pt x="2" y="264"/>
                  <a:pt x="6" y="245"/>
                </a:cubicBezTo>
                <a:cubicBezTo>
                  <a:pt x="9" y="225"/>
                  <a:pt x="15" y="206"/>
                  <a:pt x="23" y="188"/>
                </a:cubicBezTo>
                <a:cubicBezTo>
                  <a:pt x="31" y="169"/>
                  <a:pt x="40" y="152"/>
                  <a:pt x="51" y="135"/>
                </a:cubicBezTo>
                <a:cubicBezTo>
                  <a:pt x="62" y="119"/>
                  <a:pt x="75" y="103"/>
                  <a:pt x="89" y="89"/>
                </a:cubicBezTo>
                <a:cubicBezTo>
                  <a:pt x="103" y="75"/>
                  <a:pt x="118" y="62"/>
                  <a:pt x="135" y="51"/>
                </a:cubicBezTo>
                <a:cubicBezTo>
                  <a:pt x="152" y="40"/>
                  <a:pt x="169" y="31"/>
                  <a:pt x="188" y="23"/>
                </a:cubicBezTo>
                <a:cubicBezTo>
                  <a:pt x="206" y="15"/>
                  <a:pt x="225" y="10"/>
                  <a:pt x="245" y="6"/>
                </a:cubicBezTo>
                <a:cubicBezTo>
                  <a:pt x="264" y="2"/>
                  <a:pt x="284" y="0"/>
                  <a:pt x="304" y="0"/>
                </a:cubicBezTo>
                <a:lnTo>
                  <a:pt x="28457" y="0"/>
                </a:lnTo>
                <a:cubicBezTo>
                  <a:pt x="28477" y="0"/>
                  <a:pt x="28496" y="2"/>
                  <a:pt x="28516" y="6"/>
                </a:cubicBezTo>
                <a:cubicBezTo>
                  <a:pt x="28536" y="10"/>
                  <a:pt x="28555" y="15"/>
                  <a:pt x="28573" y="23"/>
                </a:cubicBezTo>
                <a:cubicBezTo>
                  <a:pt x="28592" y="31"/>
                  <a:pt x="28609" y="40"/>
                  <a:pt x="28626" y="51"/>
                </a:cubicBezTo>
                <a:cubicBezTo>
                  <a:pt x="28642" y="62"/>
                  <a:pt x="28658" y="75"/>
                  <a:pt x="28672" y="89"/>
                </a:cubicBezTo>
                <a:cubicBezTo>
                  <a:pt x="28686" y="103"/>
                  <a:pt x="28699" y="119"/>
                  <a:pt x="28710" y="135"/>
                </a:cubicBezTo>
                <a:cubicBezTo>
                  <a:pt x="28721" y="152"/>
                  <a:pt x="28730" y="169"/>
                  <a:pt x="28738" y="188"/>
                </a:cubicBezTo>
                <a:cubicBezTo>
                  <a:pt x="28745" y="206"/>
                  <a:pt x="28751" y="225"/>
                  <a:pt x="28755" y="245"/>
                </a:cubicBezTo>
                <a:cubicBezTo>
                  <a:pt x="28759" y="264"/>
                  <a:pt x="28761" y="284"/>
                  <a:pt x="28761" y="304"/>
                </a:cubicBezTo>
                <a:lnTo>
                  <a:pt x="28761" y="13481"/>
                </a:lnTo>
                <a:cubicBezTo>
                  <a:pt x="28761" y="13501"/>
                  <a:pt x="28759" y="13521"/>
                  <a:pt x="28755" y="13541"/>
                </a:cubicBezTo>
                <a:cubicBezTo>
                  <a:pt x="28751" y="13560"/>
                  <a:pt x="28745" y="13579"/>
                  <a:pt x="28738" y="13598"/>
                </a:cubicBezTo>
                <a:cubicBezTo>
                  <a:pt x="28730" y="13616"/>
                  <a:pt x="28721" y="13634"/>
                  <a:pt x="28710" y="13651"/>
                </a:cubicBezTo>
                <a:cubicBezTo>
                  <a:pt x="28699" y="13667"/>
                  <a:pt x="28686" y="13682"/>
                  <a:pt x="28672" y="13697"/>
                </a:cubicBezTo>
                <a:cubicBezTo>
                  <a:pt x="28658" y="13711"/>
                  <a:pt x="28642" y="13723"/>
                  <a:pt x="28626" y="13734"/>
                </a:cubicBezTo>
                <a:cubicBezTo>
                  <a:pt x="28609" y="13746"/>
                  <a:pt x="28592" y="13755"/>
                  <a:pt x="28573" y="13763"/>
                </a:cubicBezTo>
                <a:cubicBezTo>
                  <a:pt x="28555" y="13770"/>
                  <a:pt x="28536" y="13776"/>
                  <a:pt x="28516" y="13780"/>
                </a:cubicBezTo>
                <a:cubicBezTo>
                  <a:pt x="28496" y="13784"/>
                  <a:pt x="28477" y="13786"/>
                  <a:pt x="28457" y="13786"/>
                </a:cubicBezTo>
                <a:lnTo>
                  <a:pt x="304" y="13786"/>
                </a:lnTo>
                <a:cubicBezTo>
                  <a:pt x="284" y="13786"/>
                  <a:pt x="264" y="13784"/>
                  <a:pt x="245" y="13780"/>
                </a:cubicBezTo>
                <a:cubicBezTo>
                  <a:pt x="225" y="13776"/>
                  <a:pt x="206" y="13770"/>
                  <a:pt x="188" y="13763"/>
                </a:cubicBezTo>
                <a:cubicBezTo>
                  <a:pt x="169" y="13755"/>
                  <a:pt x="152" y="13746"/>
                  <a:pt x="135" y="13734"/>
                </a:cubicBezTo>
                <a:cubicBezTo>
                  <a:pt x="118" y="13723"/>
                  <a:pt x="103" y="13711"/>
                  <a:pt x="89" y="13697"/>
                </a:cubicBezTo>
                <a:cubicBezTo>
                  <a:pt x="75" y="13682"/>
                  <a:pt x="62" y="13667"/>
                  <a:pt x="51" y="13651"/>
                </a:cubicBezTo>
                <a:cubicBezTo>
                  <a:pt x="40" y="13634"/>
                  <a:pt x="31" y="13616"/>
                  <a:pt x="23" y="13598"/>
                </a:cubicBezTo>
                <a:cubicBezTo>
                  <a:pt x="15" y="13579"/>
                  <a:pt x="9" y="13560"/>
                  <a:pt x="6" y="13541"/>
                </a:cubicBezTo>
                <a:cubicBezTo>
                  <a:pt x="2" y="13521"/>
                  <a:pt x="0" y="13501"/>
                  <a:pt x="0" y="13481"/>
                </a:cubicBezTo>
                <a:close/>
              </a:path>
            </a:pathLst>
          </a:custGeom>
          <a:noFill/>
          <a:ln w="9360">
            <a:solidFill>
              <a:srgbClr val="1F2533"/>
            </a:solidFill>
            <a:miter/>
          </a:ln>
        </p:spPr>
        <p:txBody>
          <a:bodyPr lIns="4680" tIns="4680" rIns="4680" bIns="468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87" name=""/>
          <p:cNvSpPr/>
          <p:nvPr/>
        </p:nvSpPr>
        <p:spPr>
          <a:xfrm>
            <a:off x="923760" y="1676160"/>
            <a:ext cx="10344600" cy="4953240"/>
          </a:xfrm>
          <a:custGeom>
            <a:avLst/>
            <a:gdLst/>
            <a:ahLst/>
            <a:rect l="0" t="0" r="r" b="b"/>
            <a:pathLst>
              <a:path w="28735" h="13759">
                <a:moveTo>
                  <a:pt x="0" y="13468"/>
                </a:moveTo>
                <a:lnTo>
                  <a:pt x="0" y="291"/>
                </a:lnTo>
                <a:cubicBezTo>
                  <a:pt x="0" y="253"/>
                  <a:pt x="7" y="215"/>
                  <a:pt x="22" y="180"/>
                </a:cubicBezTo>
                <a:cubicBezTo>
                  <a:pt x="37" y="144"/>
                  <a:pt x="58" y="113"/>
                  <a:pt x="85" y="85"/>
                </a:cubicBezTo>
                <a:cubicBezTo>
                  <a:pt x="112" y="58"/>
                  <a:pt x="144" y="37"/>
                  <a:pt x="180" y="22"/>
                </a:cubicBezTo>
                <a:cubicBezTo>
                  <a:pt x="215" y="8"/>
                  <a:pt x="252" y="0"/>
                  <a:pt x="291" y="0"/>
                </a:cubicBezTo>
                <a:lnTo>
                  <a:pt x="28444" y="0"/>
                </a:lnTo>
                <a:cubicBezTo>
                  <a:pt x="28482" y="0"/>
                  <a:pt x="28519" y="8"/>
                  <a:pt x="28555" y="22"/>
                </a:cubicBezTo>
                <a:cubicBezTo>
                  <a:pt x="28591" y="37"/>
                  <a:pt x="28622" y="58"/>
                  <a:pt x="28649" y="85"/>
                </a:cubicBezTo>
                <a:cubicBezTo>
                  <a:pt x="28677" y="113"/>
                  <a:pt x="28698" y="144"/>
                  <a:pt x="28713" y="180"/>
                </a:cubicBezTo>
                <a:cubicBezTo>
                  <a:pt x="28727" y="215"/>
                  <a:pt x="28735" y="253"/>
                  <a:pt x="28735" y="291"/>
                </a:cubicBezTo>
                <a:lnTo>
                  <a:pt x="28735" y="13468"/>
                </a:lnTo>
                <a:cubicBezTo>
                  <a:pt x="28735" y="13507"/>
                  <a:pt x="28727" y="13544"/>
                  <a:pt x="28713" y="13580"/>
                </a:cubicBezTo>
                <a:cubicBezTo>
                  <a:pt x="28698" y="13615"/>
                  <a:pt x="28677" y="13647"/>
                  <a:pt x="28649" y="13674"/>
                </a:cubicBezTo>
                <a:cubicBezTo>
                  <a:pt x="28622" y="13702"/>
                  <a:pt x="28591" y="13723"/>
                  <a:pt x="28555" y="13737"/>
                </a:cubicBezTo>
                <a:cubicBezTo>
                  <a:pt x="28519" y="13752"/>
                  <a:pt x="28482" y="13759"/>
                  <a:pt x="28444" y="13759"/>
                </a:cubicBezTo>
                <a:lnTo>
                  <a:pt x="291" y="13759"/>
                </a:lnTo>
                <a:cubicBezTo>
                  <a:pt x="252" y="13759"/>
                  <a:pt x="215" y="13752"/>
                  <a:pt x="180" y="13737"/>
                </a:cubicBezTo>
                <a:cubicBezTo>
                  <a:pt x="144" y="13723"/>
                  <a:pt x="112" y="13702"/>
                  <a:pt x="85" y="13674"/>
                </a:cubicBezTo>
                <a:cubicBezTo>
                  <a:pt x="58" y="13647"/>
                  <a:pt x="37" y="13615"/>
                  <a:pt x="22" y="13580"/>
                </a:cubicBezTo>
                <a:cubicBezTo>
                  <a:pt x="7" y="13544"/>
                  <a:pt x="0" y="13507"/>
                  <a:pt x="0" y="13468"/>
                </a:cubicBezTo>
                <a:close/>
              </a:path>
            </a:pathLst>
          </a:custGeom>
          <a:solidFill>
            <a:srgbClr val="0E11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88" name=""/>
          <p:cNvSpPr/>
          <p:nvPr/>
        </p:nvSpPr>
        <p:spPr>
          <a:xfrm>
            <a:off x="914040" y="92376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4"/>
                </a:lnTo>
                <a:cubicBezTo>
                  <a:pt x="0" y="47"/>
                  <a:pt x="2" y="40"/>
                  <a:pt x="5" y="34"/>
                </a:cubicBezTo>
                <a:cubicBezTo>
                  <a:pt x="7" y="27"/>
                  <a:pt x="11" y="20"/>
                  <a:pt x="16" y="15"/>
                </a:cubicBezTo>
                <a:cubicBezTo>
                  <a:pt x="21" y="10"/>
                  <a:pt x="27" y="7"/>
                  <a:pt x="33" y="4"/>
                </a:cubicBezTo>
                <a:cubicBezTo>
                  <a:pt x="40" y="1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1"/>
                  <a:pt x="180" y="4"/>
                </a:cubicBezTo>
                <a:cubicBezTo>
                  <a:pt x="187" y="7"/>
                  <a:pt x="193" y="10"/>
                  <a:pt x="198" y="15"/>
                </a:cubicBezTo>
                <a:cubicBezTo>
                  <a:pt x="203" y="20"/>
                  <a:pt x="206" y="27"/>
                  <a:pt x="209" y="34"/>
                </a:cubicBezTo>
                <a:cubicBezTo>
                  <a:pt x="212" y="40"/>
                  <a:pt x="213" y="47"/>
                  <a:pt x="213" y="54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09"/>
                </a:cubicBezTo>
                <a:cubicBezTo>
                  <a:pt x="206" y="716"/>
                  <a:pt x="203" y="721"/>
                  <a:pt x="198" y="726"/>
                </a:cubicBezTo>
                <a:cubicBezTo>
                  <a:pt x="193" y="731"/>
                  <a:pt x="187" y="735"/>
                  <a:pt x="180" y="738"/>
                </a:cubicBezTo>
                <a:cubicBezTo>
                  <a:pt x="174" y="740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0"/>
                  <a:pt x="33" y="738"/>
                </a:cubicBezTo>
                <a:cubicBezTo>
                  <a:pt x="27" y="735"/>
                  <a:pt x="21" y="731"/>
                  <a:pt x="16" y="726"/>
                </a:cubicBezTo>
                <a:cubicBezTo>
                  <a:pt x="11" y="721"/>
                  <a:pt x="7" y="716"/>
                  <a:pt x="5" y="709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789" name=""/>
          <p:cNvSpPr txBox="1"/>
          <p:nvPr/>
        </p:nvSpPr>
        <p:spPr>
          <a:xfrm>
            <a:off x="1143000" y="704520"/>
            <a:ext cx="11031480" cy="591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Chroma — 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네이티브 미지원</a:t>
            </a:r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, 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클라이언트 </a:t>
            </a:r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RRF 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워크어라운드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90" name=""/>
          <p:cNvSpPr txBox="1"/>
          <p:nvPr/>
        </p:nvSpPr>
        <p:spPr>
          <a:xfrm>
            <a:off x="1152360" y="1904400"/>
            <a:ext cx="2608920" cy="1605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1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from</a:t>
            </a:r>
            <a:r>
              <a:rPr lang="en-US" sz="11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rank_bm25 </a:t>
            </a:r>
            <a:r>
              <a:rPr lang="en-US" sz="11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import</a:t>
            </a:r>
            <a:r>
              <a:rPr lang="en-US" sz="11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BM25Okapi</a:t>
            </a:r>
            <a:endParaRPr lang="en-US" sz="11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91" name=""/>
          <p:cNvSpPr txBox="1"/>
          <p:nvPr/>
        </p:nvSpPr>
        <p:spPr>
          <a:xfrm>
            <a:off x="1152360" y="2114280"/>
            <a:ext cx="1262520" cy="1605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1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import</a:t>
            </a:r>
            <a:r>
              <a:rPr lang="en-US" sz="11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chromadb</a:t>
            </a:r>
            <a:endParaRPr lang="en-US" sz="11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92" name=""/>
          <p:cNvSpPr txBox="1"/>
          <p:nvPr/>
        </p:nvSpPr>
        <p:spPr>
          <a:xfrm>
            <a:off x="1152360" y="2534040"/>
            <a:ext cx="4544280" cy="1605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1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client = chromadb.PersistentClient(path=</a:t>
            </a:r>
            <a:r>
              <a:rPr lang="en-US" sz="1100" b="0" u="none" strike="noStrike">
                <a:solidFill>
                  <a:srgbClr val="0A3069"/>
                </a:solidFill>
                <a:effectLst/>
                <a:uFillTx/>
                <a:latin typeface="JetBrainsMono"/>
                <a:ea typeface="JetBrainsMono"/>
              </a:rPr>
              <a:t>"./chroma_db"</a:t>
            </a:r>
            <a:r>
              <a:rPr lang="en-US" sz="11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</a:t>
            </a:r>
            <a:endParaRPr lang="en-US" sz="11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93" name=""/>
          <p:cNvSpPr txBox="1"/>
          <p:nvPr/>
        </p:nvSpPr>
        <p:spPr>
          <a:xfrm>
            <a:off x="1152360" y="2743920"/>
            <a:ext cx="3786840" cy="1605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1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col = client.get_or_create_collection(</a:t>
            </a:r>
            <a:r>
              <a:rPr lang="en-US" sz="1100" b="0" u="none" strike="noStrike">
                <a:solidFill>
                  <a:srgbClr val="0A3069"/>
                </a:solidFill>
                <a:effectLst/>
                <a:uFillTx/>
                <a:latin typeface="JetBrainsMono"/>
                <a:ea typeface="JetBrainsMono"/>
              </a:rPr>
              <a:t>"docs"</a:t>
            </a:r>
            <a:r>
              <a:rPr lang="en-US" sz="11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</a:t>
            </a:r>
            <a:endParaRPr lang="en-US" sz="11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94" name=""/>
          <p:cNvSpPr txBox="1"/>
          <p:nvPr/>
        </p:nvSpPr>
        <p:spPr>
          <a:xfrm>
            <a:off x="1152360" y="3164040"/>
            <a:ext cx="421560" cy="1605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100" b="0" u="none" strike="noStrike">
                <a:solidFill>
                  <a:srgbClr val="59636E"/>
                </a:solidFill>
                <a:effectLst/>
                <a:uFillTx/>
                <a:latin typeface="JetBrainsMono"/>
                <a:ea typeface="JetBrainsMono"/>
              </a:rPr>
              <a:t># 1) </a:t>
            </a:r>
            <a:endParaRPr lang="en-US" sz="11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95" name=""/>
          <p:cNvSpPr txBox="1"/>
          <p:nvPr/>
        </p:nvSpPr>
        <p:spPr>
          <a:xfrm>
            <a:off x="1562760" y="3149640"/>
            <a:ext cx="231480" cy="1404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100" b="0" u="none" strike="noStrike">
                <a:solidFill>
                  <a:srgbClr val="59636E"/>
                </a:solidFill>
                <a:effectLst/>
                <a:uFillTx/>
                <a:latin typeface="AppleSDGothicNeo"/>
                <a:ea typeface="AppleSDGothicNeo"/>
              </a:rPr>
              <a:t>벡터</a:t>
            </a:r>
            <a:endParaRPr lang="en-US" sz="11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96" name=""/>
          <p:cNvSpPr txBox="1"/>
          <p:nvPr/>
        </p:nvSpPr>
        <p:spPr>
          <a:xfrm>
            <a:off x="1800720" y="3164040"/>
            <a:ext cx="139680" cy="1404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100" b="0" u="none" strike="noStrike">
                <a:solidFill>
                  <a:srgbClr val="59636E"/>
                </a:solidFill>
                <a:effectLst/>
                <a:uFillTx/>
                <a:latin typeface="JetBrainsMono"/>
                <a:ea typeface="JetBrainsMono"/>
              </a:rPr>
              <a:t> </a:t>
            </a:r>
            <a:endParaRPr lang="en-US" sz="11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97" name=""/>
          <p:cNvSpPr txBox="1"/>
          <p:nvPr/>
        </p:nvSpPr>
        <p:spPr>
          <a:xfrm>
            <a:off x="1882800" y="3149640"/>
            <a:ext cx="226440" cy="1404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100" b="0" u="none" strike="noStrike">
                <a:solidFill>
                  <a:srgbClr val="59636E"/>
                </a:solidFill>
                <a:effectLst/>
                <a:uFillTx/>
                <a:latin typeface="AppleSDGothicNeo"/>
                <a:ea typeface="AppleSDGothicNeo"/>
              </a:rPr>
              <a:t>검색</a:t>
            </a:r>
            <a:endParaRPr lang="en-US" sz="11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98" name=""/>
          <p:cNvSpPr txBox="1"/>
          <p:nvPr/>
        </p:nvSpPr>
        <p:spPr>
          <a:xfrm>
            <a:off x="1152360" y="3373920"/>
            <a:ext cx="5049000" cy="1605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1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vec_hits = col.query(query_embeddings=[q_emb], n_results=</a:t>
            </a:r>
            <a:r>
              <a:rPr lang="en-US" sz="11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20</a:t>
            </a:r>
            <a:r>
              <a:rPr lang="en-US" sz="11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</a:t>
            </a:r>
            <a:endParaRPr lang="en-US" sz="11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799" name=""/>
          <p:cNvSpPr txBox="1"/>
          <p:nvPr/>
        </p:nvSpPr>
        <p:spPr>
          <a:xfrm>
            <a:off x="1152360" y="3583800"/>
            <a:ext cx="2356920" cy="1605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1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vec_ids = vec_hits[</a:t>
            </a:r>
            <a:r>
              <a:rPr lang="en-US" sz="1100" b="0" u="none" strike="noStrike">
                <a:solidFill>
                  <a:srgbClr val="0A3069"/>
                </a:solidFill>
                <a:effectLst/>
                <a:uFillTx/>
                <a:latin typeface="JetBrainsMono"/>
                <a:ea typeface="JetBrainsMono"/>
              </a:rPr>
              <a:t>"ids"</a:t>
            </a:r>
            <a:r>
              <a:rPr lang="en-US" sz="11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][</a:t>
            </a:r>
            <a:r>
              <a:rPr lang="en-US" sz="11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0</a:t>
            </a:r>
            <a:r>
              <a:rPr lang="en-US" sz="11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]</a:t>
            </a:r>
            <a:endParaRPr lang="en-US" sz="11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00" name=""/>
          <p:cNvSpPr txBox="1"/>
          <p:nvPr/>
        </p:nvSpPr>
        <p:spPr>
          <a:xfrm>
            <a:off x="1152360" y="4003560"/>
            <a:ext cx="926280" cy="1605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100" b="0" u="none" strike="noStrike">
                <a:solidFill>
                  <a:srgbClr val="59636E"/>
                </a:solidFill>
                <a:effectLst/>
                <a:uFillTx/>
                <a:latin typeface="JetBrainsMono"/>
                <a:ea typeface="JetBrainsMono"/>
              </a:rPr>
              <a:t># 2) BM25 (</a:t>
            </a:r>
            <a:endParaRPr lang="en-US" sz="11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01" name=""/>
          <p:cNvSpPr txBox="1"/>
          <p:nvPr/>
        </p:nvSpPr>
        <p:spPr>
          <a:xfrm>
            <a:off x="2054880" y="3989160"/>
            <a:ext cx="231120" cy="1404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100" b="0" u="none" strike="noStrike">
                <a:solidFill>
                  <a:srgbClr val="59636E"/>
                </a:solidFill>
                <a:effectLst/>
                <a:uFillTx/>
                <a:latin typeface="AppleSDGothicNeo"/>
                <a:ea typeface="AppleSDGothicNeo"/>
              </a:rPr>
              <a:t>별도</a:t>
            </a:r>
            <a:endParaRPr lang="en-US" sz="11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02" name=""/>
          <p:cNvSpPr txBox="1"/>
          <p:nvPr/>
        </p:nvSpPr>
        <p:spPr>
          <a:xfrm>
            <a:off x="2292840" y="4003560"/>
            <a:ext cx="139680" cy="1404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100" b="0" u="none" strike="noStrike">
                <a:solidFill>
                  <a:srgbClr val="59636E"/>
                </a:solidFill>
                <a:effectLst/>
                <a:uFillTx/>
                <a:latin typeface="JetBrainsMono"/>
                <a:ea typeface="JetBrainsMono"/>
              </a:rPr>
              <a:t> </a:t>
            </a:r>
            <a:endParaRPr lang="en-US" sz="11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03" name=""/>
          <p:cNvSpPr txBox="1"/>
          <p:nvPr/>
        </p:nvSpPr>
        <p:spPr>
          <a:xfrm>
            <a:off x="2374920" y="3989160"/>
            <a:ext cx="338760" cy="1404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100" b="0" u="none" strike="noStrike">
                <a:solidFill>
                  <a:srgbClr val="59636E"/>
                </a:solidFill>
                <a:effectLst/>
                <a:uFillTx/>
                <a:latin typeface="AppleSDGothicNeo"/>
                <a:ea typeface="AppleSDGothicNeo"/>
              </a:rPr>
              <a:t>인덱스</a:t>
            </a:r>
            <a:endParaRPr lang="en-US" sz="11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04" name=""/>
          <p:cNvSpPr txBox="1"/>
          <p:nvPr/>
        </p:nvSpPr>
        <p:spPr>
          <a:xfrm>
            <a:off x="2732400" y="4003560"/>
            <a:ext cx="842040" cy="1605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100" b="0" u="none" strike="noStrike">
                <a:solidFill>
                  <a:srgbClr val="59636E"/>
                </a:solidFill>
                <a:effectLst/>
                <a:uFillTx/>
                <a:latin typeface="JetBrainsMono"/>
                <a:ea typeface="JetBrainsMono"/>
              </a:rPr>
              <a:t> — Chroma </a:t>
            </a:r>
            <a:endParaRPr lang="en-US" sz="11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05" name=""/>
          <p:cNvSpPr txBox="1"/>
          <p:nvPr/>
        </p:nvSpPr>
        <p:spPr>
          <a:xfrm>
            <a:off x="3552480" y="3989160"/>
            <a:ext cx="226440" cy="1404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100" b="0" u="none" strike="noStrike">
                <a:solidFill>
                  <a:srgbClr val="59636E"/>
                </a:solidFill>
                <a:effectLst/>
                <a:uFillTx/>
                <a:latin typeface="AppleSDGothicNeo"/>
                <a:ea typeface="AppleSDGothicNeo"/>
              </a:rPr>
              <a:t>외부</a:t>
            </a:r>
            <a:endParaRPr lang="en-US" sz="11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06" name=""/>
          <p:cNvSpPr txBox="1"/>
          <p:nvPr/>
        </p:nvSpPr>
        <p:spPr>
          <a:xfrm>
            <a:off x="3790800" y="4003560"/>
            <a:ext cx="139680" cy="1605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100" b="0" u="none" strike="noStrike">
                <a:solidFill>
                  <a:srgbClr val="59636E"/>
                </a:solidFill>
                <a:effectLst/>
                <a:uFillTx/>
                <a:latin typeface="JetBrainsMono"/>
                <a:ea typeface="JetBrainsMono"/>
              </a:rPr>
              <a:t>)</a:t>
            </a:r>
            <a:endParaRPr lang="en-US" sz="11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07" name=""/>
          <p:cNvSpPr txBox="1"/>
          <p:nvPr/>
        </p:nvSpPr>
        <p:spPr>
          <a:xfrm>
            <a:off x="1152360" y="4213800"/>
            <a:ext cx="3786480" cy="1605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1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bm25 = BM25Okapi([d.split() </a:t>
            </a:r>
            <a:r>
              <a:rPr lang="en-US" sz="11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for</a:t>
            </a:r>
            <a:r>
              <a:rPr lang="en-US" sz="11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d </a:t>
            </a:r>
            <a:r>
              <a:rPr lang="en-US" sz="11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in</a:t>
            </a:r>
            <a:r>
              <a:rPr lang="en-US" sz="11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corpus])</a:t>
            </a:r>
            <a:endParaRPr lang="en-US" sz="11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08" name=""/>
          <p:cNvSpPr txBox="1"/>
          <p:nvPr/>
        </p:nvSpPr>
        <p:spPr>
          <a:xfrm>
            <a:off x="1152360" y="4423680"/>
            <a:ext cx="3702960" cy="1605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1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bm25_scores = bm25.get_scores(query.split())</a:t>
            </a:r>
            <a:endParaRPr lang="en-US" sz="11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09" name=""/>
          <p:cNvSpPr txBox="1"/>
          <p:nvPr/>
        </p:nvSpPr>
        <p:spPr>
          <a:xfrm>
            <a:off x="1152360" y="4633560"/>
            <a:ext cx="5469480" cy="1605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1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bm25_ids = [doc_ids[i] </a:t>
            </a:r>
            <a:r>
              <a:rPr lang="en-US" sz="11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for</a:t>
            </a:r>
            <a:r>
              <a:rPr lang="en-US" sz="11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i </a:t>
            </a:r>
            <a:r>
              <a:rPr lang="en-US" sz="11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in</a:t>
            </a:r>
            <a:r>
              <a:rPr lang="en-US" sz="11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bm25_scores.argsort()[::-</a:t>
            </a:r>
            <a:r>
              <a:rPr lang="en-US" sz="11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1</a:t>
            </a:r>
            <a:r>
              <a:rPr lang="en-US" sz="11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][:</a:t>
            </a:r>
            <a:r>
              <a:rPr lang="en-US" sz="11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20</a:t>
            </a:r>
            <a:r>
              <a:rPr lang="en-US" sz="11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]]</a:t>
            </a:r>
            <a:endParaRPr lang="en-US" sz="11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10" name=""/>
          <p:cNvSpPr txBox="1"/>
          <p:nvPr/>
        </p:nvSpPr>
        <p:spPr>
          <a:xfrm>
            <a:off x="1152360" y="5053320"/>
            <a:ext cx="421560" cy="1605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100" b="0" u="none" strike="noStrike">
                <a:solidFill>
                  <a:srgbClr val="59636E"/>
                </a:solidFill>
                <a:effectLst/>
                <a:uFillTx/>
                <a:latin typeface="JetBrainsMono"/>
                <a:ea typeface="JetBrainsMono"/>
              </a:rPr>
              <a:t># 3) </a:t>
            </a:r>
            <a:endParaRPr lang="en-US" sz="11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11" name=""/>
          <p:cNvSpPr txBox="1"/>
          <p:nvPr/>
        </p:nvSpPr>
        <p:spPr>
          <a:xfrm>
            <a:off x="1562760" y="5038920"/>
            <a:ext cx="567360" cy="1404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100" b="0" u="none" strike="noStrike">
                <a:solidFill>
                  <a:srgbClr val="59636E"/>
                </a:solidFill>
                <a:effectLst/>
                <a:uFillTx/>
                <a:latin typeface="AppleSDGothicNeo"/>
                <a:ea typeface="AppleSDGothicNeo"/>
              </a:rPr>
              <a:t>클라이언트</a:t>
            </a:r>
            <a:endParaRPr lang="en-US" sz="11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12" name=""/>
          <p:cNvSpPr txBox="1"/>
          <p:nvPr/>
        </p:nvSpPr>
        <p:spPr>
          <a:xfrm>
            <a:off x="2158200" y="5053320"/>
            <a:ext cx="337320" cy="1605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100" b="0" u="none" strike="noStrike">
                <a:solidFill>
                  <a:srgbClr val="59636E"/>
                </a:solidFill>
                <a:effectLst/>
                <a:uFillTx/>
                <a:latin typeface="JetBrainsMono"/>
                <a:ea typeface="JetBrainsMono"/>
              </a:rPr>
              <a:t> RRF</a:t>
            </a:r>
            <a:endParaRPr lang="en-US" sz="11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13" name=""/>
          <p:cNvSpPr txBox="1"/>
          <p:nvPr/>
        </p:nvSpPr>
        <p:spPr>
          <a:xfrm>
            <a:off x="1152360" y="5263560"/>
            <a:ext cx="2019600" cy="1605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1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def</a:t>
            </a:r>
            <a:r>
              <a:rPr lang="en-US" sz="1100" b="0" u="none" strike="noStrike">
                <a:solidFill>
                  <a:srgbClr val="6639BA"/>
                </a:solidFill>
                <a:effectLst/>
                <a:uFillTx/>
                <a:latin typeface="JetBrainsMono"/>
                <a:ea typeface="JetBrainsMono"/>
              </a:rPr>
              <a:t> rrf</a:t>
            </a:r>
            <a:r>
              <a:rPr lang="en-US" sz="11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(rankings, k=</a:t>
            </a:r>
            <a:r>
              <a:rPr lang="en-US" sz="11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60</a:t>
            </a:r>
            <a:r>
              <a:rPr lang="en-US" sz="11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):</a:t>
            </a:r>
            <a:endParaRPr lang="en-US" sz="11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14" name=""/>
          <p:cNvSpPr txBox="1"/>
          <p:nvPr/>
        </p:nvSpPr>
        <p:spPr>
          <a:xfrm>
            <a:off x="1152360" y="5473440"/>
            <a:ext cx="1178640" cy="1605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1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score = {}</a:t>
            </a:r>
            <a:endParaRPr lang="en-US" sz="11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15" name=""/>
          <p:cNvSpPr txBox="1"/>
          <p:nvPr/>
        </p:nvSpPr>
        <p:spPr>
          <a:xfrm>
            <a:off x="1480680" y="5683320"/>
            <a:ext cx="1851480" cy="1605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1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for</a:t>
            </a:r>
            <a:r>
              <a:rPr lang="en-US" sz="11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ranks </a:t>
            </a:r>
            <a:r>
              <a:rPr lang="en-US" sz="11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in</a:t>
            </a:r>
            <a:r>
              <a:rPr lang="en-US" sz="11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rankings:</a:t>
            </a:r>
            <a:endParaRPr lang="en-US" sz="11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16" name=""/>
          <p:cNvSpPr txBox="1"/>
          <p:nvPr/>
        </p:nvSpPr>
        <p:spPr>
          <a:xfrm>
            <a:off x="1808640" y="5893200"/>
            <a:ext cx="2861280" cy="1605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1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for</a:t>
            </a:r>
            <a:r>
              <a:rPr lang="en-US" sz="11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r, doc_id </a:t>
            </a:r>
            <a:r>
              <a:rPr lang="en-US" sz="11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in</a:t>
            </a:r>
            <a:r>
              <a:rPr lang="en-US" sz="1100" b="0" u="none" strike="noStrike">
                <a:solidFill>
                  <a:srgbClr val="953800"/>
                </a:solidFill>
                <a:effectLst/>
                <a:uFillTx/>
                <a:latin typeface="JetBrainsMono"/>
                <a:ea typeface="JetBrainsMono"/>
              </a:rPr>
              <a:t> enumerate</a:t>
            </a:r>
            <a:r>
              <a:rPr lang="en-US" sz="11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(ranks):</a:t>
            </a:r>
            <a:endParaRPr lang="en-US" sz="11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17" name=""/>
          <p:cNvSpPr txBox="1"/>
          <p:nvPr/>
        </p:nvSpPr>
        <p:spPr>
          <a:xfrm>
            <a:off x="1152360" y="6103080"/>
            <a:ext cx="5217480" cy="1605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1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        score[doc_id] = score.get(doc_id, </a:t>
            </a:r>
            <a:r>
              <a:rPr lang="en-US" sz="11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0</a:t>
            </a:r>
            <a:r>
              <a:rPr lang="en-US" sz="11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 + </a:t>
            </a:r>
            <a:r>
              <a:rPr lang="en-US" sz="11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1</a:t>
            </a:r>
            <a:r>
              <a:rPr lang="en-US" sz="11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/ (k + r)</a:t>
            </a:r>
            <a:endParaRPr lang="en-US" sz="11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18" name=""/>
          <p:cNvSpPr txBox="1"/>
          <p:nvPr/>
        </p:nvSpPr>
        <p:spPr>
          <a:xfrm>
            <a:off x="1480680" y="6313320"/>
            <a:ext cx="4123440" cy="1605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1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return</a:t>
            </a:r>
            <a:r>
              <a:rPr lang="en-US" sz="1100" b="0" u="none" strike="noStrike">
                <a:solidFill>
                  <a:srgbClr val="953800"/>
                </a:solidFill>
                <a:effectLst/>
                <a:uFillTx/>
                <a:latin typeface="JetBrainsMono"/>
                <a:ea typeface="JetBrainsMono"/>
              </a:rPr>
              <a:t> sorted</a:t>
            </a:r>
            <a:r>
              <a:rPr lang="en-US" sz="11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(score, key=score.get, reverse=</a:t>
            </a:r>
            <a:r>
              <a:rPr lang="en-US" sz="11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True</a:t>
            </a:r>
            <a:r>
              <a:rPr lang="en-US" sz="11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</a:t>
            </a:r>
            <a:endParaRPr lang="en-US" sz="11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19" name=""/>
          <p:cNvSpPr txBox="1"/>
          <p:nvPr/>
        </p:nvSpPr>
        <p:spPr>
          <a:xfrm>
            <a:off x="914400" y="6314040"/>
            <a:ext cx="539856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Python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종합 쿡북 —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RRF·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인덱싱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메모리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보안까지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20" name=""/>
          <p:cNvSpPr txBox="1"/>
          <p:nvPr/>
        </p:nvSpPr>
        <p:spPr>
          <a:xfrm>
            <a:off x="11095560" y="6314040"/>
            <a:ext cx="305640" cy="1530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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1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22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23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24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25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26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27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28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29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30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31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32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33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34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35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36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37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38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39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40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41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42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43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44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45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46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47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48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49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50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51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52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53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54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55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56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57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58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59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60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61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62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63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64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65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66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67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68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69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70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71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72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73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74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75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76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77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78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79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80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81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82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83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84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85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86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87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88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89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90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91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92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93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94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895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96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97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98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899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00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01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02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03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04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05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06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07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08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09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10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11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12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13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14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15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16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17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18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19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20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21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22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23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24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25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26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27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28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29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30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31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32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33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34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35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36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37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38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39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40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41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42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43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44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45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46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47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48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49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50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51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52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53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54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55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56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57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58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59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60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61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62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63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64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65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66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67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68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69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70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71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72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73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74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75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76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77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78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79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80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81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82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83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84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85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86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87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88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89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90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91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92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93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94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95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96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97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6998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6999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000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001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002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003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004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005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006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007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008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09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010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011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012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013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014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15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16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17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18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19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20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21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22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23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24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25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26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27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28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29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30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31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32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33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34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35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36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37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38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39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40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41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42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43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44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45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46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47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48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49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50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51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52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53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54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55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56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57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58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59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60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61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62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63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64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65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66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67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68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69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70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71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72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73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74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75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76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77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78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79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80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81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82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83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84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85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86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87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88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89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90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91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92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93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94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95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96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97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98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099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00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01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02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03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04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05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06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07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08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09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10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11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12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13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14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15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16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17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18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19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20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21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22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23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24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25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26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27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28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29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30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31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32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33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34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35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36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37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38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39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40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41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42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43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44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45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46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47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48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49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50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51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52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53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54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55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56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57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58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59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60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61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62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63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64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65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66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67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68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69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70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71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72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73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74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75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76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77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78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79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80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81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82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83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84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85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86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87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188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89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90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91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92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93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94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95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96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97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98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199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00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01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02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03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04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05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06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07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08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09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10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11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12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13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14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15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16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17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18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19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20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21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22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23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24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25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26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27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28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29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30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31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32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33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34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35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36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37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38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39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40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41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42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43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44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45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46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47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48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49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50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51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52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53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54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55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56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57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58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59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60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61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62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63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64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65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66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67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68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69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70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71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72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73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74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75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76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77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78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79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80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81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82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83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84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85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86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87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88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89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90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91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92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93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94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95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96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97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98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299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00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01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02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03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04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05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06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07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08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09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10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11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12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13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14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15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16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17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18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19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20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21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22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23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24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25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26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27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28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29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30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31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32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33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34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35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36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37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38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39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40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41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42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43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44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45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46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47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48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49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50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51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52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53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54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55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56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57" name=""/>
          <p:cNvSpPr/>
          <p:nvPr/>
        </p:nvSpPr>
        <p:spPr>
          <a:xfrm>
            <a:off x="914040" y="138096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58" name=""/>
          <p:cNvSpPr/>
          <p:nvPr/>
        </p:nvSpPr>
        <p:spPr>
          <a:xfrm>
            <a:off x="594000" y="1423080"/>
            <a:ext cx="11003760" cy="5434920"/>
          </a:xfrm>
          <a:custGeom>
            <a:avLst/>
            <a:gdLst/>
            <a:ahLst/>
            <a:rect l="0" t="0" r="r" b="b"/>
            <a:pathLst>
              <a:path w="30566" h="15097">
                <a:moveTo>
                  <a:pt x="0" y="15097"/>
                </a:moveTo>
                <a:lnTo>
                  <a:pt x="0" y="0"/>
                </a:lnTo>
                <a:lnTo>
                  <a:pt x="30566" y="0"/>
                </a:lnTo>
                <a:lnTo>
                  <a:pt x="30566" y="15097"/>
                </a:lnTo>
                <a:lnTo>
                  <a:pt x="0" y="15097"/>
                </a:lnTo>
                <a:moveTo>
                  <a:pt x="889" y="994"/>
                </a:moveTo>
                <a:lnTo>
                  <a:pt x="889" y="14171"/>
                </a:lnTo>
                <a:cubicBezTo>
                  <a:pt x="889" y="14214"/>
                  <a:pt x="898" y="14254"/>
                  <a:pt x="914" y="14293"/>
                </a:cubicBezTo>
                <a:cubicBezTo>
                  <a:pt x="930" y="14332"/>
                  <a:pt x="953" y="14366"/>
                  <a:pt x="982" y="14396"/>
                </a:cubicBezTo>
                <a:cubicBezTo>
                  <a:pt x="1012" y="14426"/>
                  <a:pt x="1047" y="14449"/>
                  <a:pt x="1085" y="14465"/>
                </a:cubicBezTo>
                <a:cubicBezTo>
                  <a:pt x="1124" y="14481"/>
                  <a:pt x="1165" y="14489"/>
                  <a:pt x="1207" y="14489"/>
                </a:cubicBezTo>
                <a:lnTo>
                  <a:pt x="29360" y="14489"/>
                </a:lnTo>
                <a:cubicBezTo>
                  <a:pt x="29402" y="14489"/>
                  <a:pt x="29442" y="14481"/>
                  <a:pt x="29481" y="14465"/>
                </a:cubicBezTo>
                <a:cubicBezTo>
                  <a:pt x="29520" y="14449"/>
                  <a:pt x="29554" y="14426"/>
                  <a:pt x="29584" y="14396"/>
                </a:cubicBezTo>
                <a:cubicBezTo>
                  <a:pt x="29614" y="14366"/>
                  <a:pt x="29637" y="14332"/>
                  <a:pt x="29653" y="14293"/>
                </a:cubicBezTo>
                <a:cubicBezTo>
                  <a:pt x="29669" y="14254"/>
                  <a:pt x="29677" y="14214"/>
                  <a:pt x="29677" y="14171"/>
                </a:cubicBezTo>
                <a:lnTo>
                  <a:pt x="29677" y="994"/>
                </a:lnTo>
                <a:cubicBezTo>
                  <a:pt x="29677" y="952"/>
                  <a:pt x="29669" y="912"/>
                  <a:pt x="29653" y="873"/>
                </a:cubicBezTo>
                <a:cubicBezTo>
                  <a:pt x="29637" y="834"/>
                  <a:pt x="29614" y="799"/>
                  <a:pt x="29584" y="770"/>
                </a:cubicBezTo>
                <a:cubicBezTo>
                  <a:pt x="29554" y="740"/>
                  <a:pt x="29520" y="717"/>
                  <a:pt x="29481" y="701"/>
                </a:cubicBezTo>
                <a:cubicBezTo>
                  <a:pt x="29442" y="685"/>
                  <a:pt x="29402" y="677"/>
                  <a:pt x="29360" y="677"/>
                </a:cubicBezTo>
                <a:lnTo>
                  <a:pt x="1207" y="677"/>
                </a:lnTo>
                <a:cubicBezTo>
                  <a:pt x="1165" y="677"/>
                  <a:pt x="1124" y="685"/>
                  <a:pt x="1085" y="701"/>
                </a:cubicBezTo>
                <a:cubicBezTo>
                  <a:pt x="1047" y="717"/>
                  <a:pt x="1012" y="740"/>
                  <a:pt x="982" y="770"/>
                </a:cubicBezTo>
                <a:cubicBezTo>
                  <a:pt x="953" y="799"/>
                  <a:pt x="930" y="834"/>
                  <a:pt x="914" y="873"/>
                </a:cubicBezTo>
                <a:cubicBezTo>
                  <a:pt x="898" y="912"/>
                  <a:pt x="889" y="952"/>
                  <a:pt x="889" y="994"/>
                </a:cubicBezTo>
                <a:close/>
              </a:path>
            </a:pathLst>
          </a:custGeom>
          <a:solidFill>
            <a:srgbClr val="000000">
              <a:alpha val="30000"/>
            </a:srgbClr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59" name=""/>
          <p:cNvSpPr/>
          <p:nvPr/>
        </p:nvSpPr>
        <p:spPr>
          <a:xfrm>
            <a:off x="919080" y="1671480"/>
            <a:ext cx="10353960" cy="4962960"/>
          </a:xfrm>
          <a:custGeom>
            <a:avLst/>
            <a:gdLst/>
            <a:ahLst/>
            <a:rect l="0" t="0" r="r" b="b"/>
            <a:pathLst>
              <a:path w="28761" h="13786">
                <a:moveTo>
                  <a:pt x="0" y="13481"/>
                </a:moveTo>
                <a:lnTo>
                  <a:pt x="0" y="304"/>
                </a:lnTo>
                <a:cubicBezTo>
                  <a:pt x="0" y="284"/>
                  <a:pt x="2" y="264"/>
                  <a:pt x="6" y="245"/>
                </a:cubicBezTo>
                <a:cubicBezTo>
                  <a:pt x="9" y="225"/>
                  <a:pt x="15" y="206"/>
                  <a:pt x="23" y="188"/>
                </a:cubicBezTo>
                <a:cubicBezTo>
                  <a:pt x="31" y="169"/>
                  <a:pt x="40" y="152"/>
                  <a:pt x="51" y="135"/>
                </a:cubicBezTo>
                <a:cubicBezTo>
                  <a:pt x="62" y="119"/>
                  <a:pt x="75" y="103"/>
                  <a:pt x="89" y="89"/>
                </a:cubicBezTo>
                <a:cubicBezTo>
                  <a:pt x="103" y="75"/>
                  <a:pt x="118" y="62"/>
                  <a:pt x="135" y="51"/>
                </a:cubicBezTo>
                <a:cubicBezTo>
                  <a:pt x="152" y="40"/>
                  <a:pt x="169" y="31"/>
                  <a:pt x="188" y="23"/>
                </a:cubicBezTo>
                <a:cubicBezTo>
                  <a:pt x="206" y="15"/>
                  <a:pt x="225" y="10"/>
                  <a:pt x="245" y="6"/>
                </a:cubicBezTo>
                <a:cubicBezTo>
                  <a:pt x="264" y="2"/>
                  <a:pt x="284" y="0"/>
                  <a:pt x="304" y="0"/>
                </a:cubicBezTo>
                <a:lnTo>
                  <a:pt x="28457" y="0"/>
                </a:lnTo>
                <a:cubicBezTo>
                  <a:pt x="28477" y="0"/>
                  <a:pt x="28496" y="2"/>
                  <a:pt x="28516" y="6"/>
                </a:cubicBezTo>
                <a:cubicBezTo>
                  <a:pt x="28536" y="10"/>
                  <a:pt x="28555" y="15"/>
                  <a:pt x="28573" y="23"/>
                </a:cubicBezTo>
                <a:cubicBezTo>
                  <a:pt x="28592" y="31"/>
                  <a:pt x="28609" y="40"/>
                  <a:pt x="28626" y="51"/>
                </a:cubicBezTo>
                <a:cubicBezTo>
                  <a:pt x="28642" y="62"/>
                  <a:pt x="28658" y="75"/>
                  <a:pt x="28672" y="89"/>
                </a:cubicBezTo>
                <a:cubicBezTo>
                  <a:pt x="28686" y="103"/>
                  <a:pt x="28699" y="119"/>
                  <a:pt x="28710" y="135"/>
                </a:cubicBezTo>
                <a:cubicBezTo>
                  <a:pt x="28721" y="152"/>
                  <a:pt x="28730" y="169"/>
                  <a:pt x="28738" y="188"/>
                </a:cubicBezTo>
                <a:cubicBezTo>
                  <a:pt x="28745" y="206"/>
                  <a:pt x="28751" y="225"/>
                  <a:pt x="28755" y="245"/>
                </a:cubicBezTo>
                <a:cubicBezTo>
                  <a:pt x="28759" y="264"/>
                  <a:pt x="28761" y="284"/>
                  <a:pt x="28761" y="304"/>
                </a:cubicBezTo>
                <a:lnTo>
                  <a:pt x="28761" y="13481"/>
                </a:lnTo>
                <a:cubicBezTo>
                  <a:pt x="28761" y="13501"/>
                  <a:pt x="28759" y="13521"/>
                  <a:pt x="28755" y="13541"/>
                </a:cubicBezTo>
                <a:cubicBezTo>
                  <a:pt x="28751" y="13560"/>
                  <a:pt x="28745" y="13579"/>
                  <a:pt x="28738" y="13598"/>
                </a:cubicBezTo>
                <a:cubicBezTo>
                  <a:pt x="28730" y="13616"/>
                  <a:pt x="28721" y="13634"/>
                  <a:pt x="28710" y="13651"/>
                </a:cubicBezTo>
                <a:cubicBezTo>
                  <a:pt x="28699" y="13667"/>
                  <a:pt x="28686" y="13682"/>
                  <a:pt x="28672" y="13697"/>
                </a:cubicBezTo>
                <a:cubicBezTo>
                  <a:pt x="28658" y="13711"/>
                  <a:pt x="28642" y="13723"/>
                  <a:pt x="28626" y="13734"/>
                </a:cubicBezTo>
                <a:cubicBezTo>
                  <a:pt x="28609" y="13746"/>
                  <a:pt x="28592" y="13755"/>
                  <a:pt x="28573" y="13763"/>
                </a:cubicBezTo>
                <a:cubicBezTo>
                  <a:pt x="28555" y="13770"/>
                  <a:pt x="28536" y="13776"/>
                  <a:pt x="28516" y="13780"/>
                </a:cubicBezTo>
                <a:cubicBezTo>
                  <a:pt x="28496" y="13784"/>
                  <a:pt x="28477" y="13786"/>
                  <a:pt x="28457" y="13786"/>
                </a:cubicBezTo>
                <a:lnTo>
                  <a:pt x="304" y="13786"/>
                </a:lnTo>
                <a:cubicBezTo>
                  <a:pt x="284" y="13786"/>
                  <a:pt x="264" y="13784"/>
                  <a:pt x="245" y="13780"/>
                </a:cubicBezTo>
                <a:cubicBezTo>
                  <a:pt x="225" y="13776"/>
                  <a:pt x="206" y="13770"/>
                  <a:pt x="188" y="13763"/>
                </a:cubicBezTo>
                <a:cubicBezTo>
                  <a:pt x="169" y="13755"/>
                  <a:pt x="152" y="13746"/>
                  <a:pt x="135" y="13734"/>
                </a:cubicBezTo>
                <a:cubicBezTo>
                  <a:pt x="118" y="13723"/>
                  <a:pt x="103" y="13711"/>
                  <a:pt x="89" y="13697"/>
                </a:cubicBezTo>
                <a:cubicBezTo>
                  <a:pt x="75" y="13682"/>
                  <a:pt x="62" y="13667"/>
                  <a:pt x="51" y="13651"/>
                </a:cubicBezTo>
                <a:cubicBezTo>
                  <a:pt x="40" y="13634"/>
                  <a:pt x="31" y="13616"/>
                  <a:pt x="23" y="13598"/>
                </a:cubicBezTo>
                <a:cubicBezTo>
                  <a:pt x="15" y="13579"/>
                  <a:pt x="9" y="13560"/>
                  <a:pt x="6" y="13541"/>
                </a:cubicBezTo>
                <a:cubicBezTo>
                  <a:pt x="2" y="13521"/>
                  <a:pt x="0" y="13501"/>
                  <a:pt x="0" y="13481"/>
                </a:cubicBezTo>
                <a:close/>
              </a:path>
            </a:pathLst>
          </a:custGeom>
          <a:noFill/>
          <a:ln w="9360">
            <a:solidFill>
              <a:srgbClr val="1F2533"/>
            </a:solidFill>
            <a:miter/>
          </a:ln>
        </p:spPr>
        <p:txBody>
          <a:bodyPr lIns="4680" tIns="4680" rIns="4680" bIns="468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60" name=""/>
          <p:cNvSpPr/>
          <p:nvPr/>
        </p:nvSpPr>
        <p:spPr>
          <a:xfrm>
            <a:off x="923760" y="1676160"/>
            <a:ext cx="10344600" cy="4953240"/>
          </a:xfrm>
          <a:custGeom>
            <a:avLst/>
            <a:gdLst/>
            <a:ahLst/>
            <a:rect l="0" t="0" r="r" b="b"/>
            <a:pathLst>
              <a:path w="28735" h="13759">
                <a:moveTo>
                  <a:pt x="0" y="13468"/>
                </a:moveTo>
                <a:lnTo>
                  <a:pt x="0" y="291"/>
                </a:lnTo>
                <a:cubicBezTo>
                  <a:pt x="0" y="253"/>
                  <a:pt x="7" y="215"/>
                  <a:pt x="22" y="180"/>
                </a:cubicBezTo>
                <a:cubicBezTo>
                  <a:pt x="37" y="144"/>
                  <a:pt x="58" y="113"/>
                  <a:pt x="85" y="85"/>
                </a:cubicBezTo>
                <a:cubicBezTo>
                  <a:pt x="112" y="58"/>
                  <a:pt x="144" y="37"/>
                  <a:pt x="180" y="22"/>
                </a:cubicBezTo>
                <a:cubicBezTo>
                  <a:pt x="215" y="8"/>
                  <a:pt x="252" y="0"/>
                  <a:pt x="291" y="0"/>
                </a:cubicBezTo>
                <a:lnTo>
                  <a:pt x="28444" y="0"/>
                </a:lnTo>
                <a:cubicBezTo>
                  <a:pt x="28482" y="0"/>
                  <a:pt x="28519" y="8"/>
                  <a:pt x="28555" y="22"/>
                </a:cubicBezTo>
                <a:cubicBezTo>
                  <a:pt x="28591" y="37"/>
                  <a:pt x="28622" y="58"/>
                  <a:pt x="28649" y="85"/>
                </a:cubicBezTo>
                <a:cubicBezTo>
                  <a:pt x="28677" y="113"/>
                  <a:pt x="28698" y="144"/>
                  <a:pt x="28713" y="180"/>
                </a:cubicBezTo>
                <a:cubicBezTo>
                  <a:pt x="28727" y="215"/>
                  <a:pt x="28735" y="253"/>
                  <a:pt x="28735" y="291"/>
                </a:cubicBezTo>
                <a:lnTo>
                  <a:pt x="28735" y="13468"/>
                </a:lnTo>
                <a:cubicBezTo>
                  <a:pt x="28735" y="13507"/>
                  <a:pt x="28727" y="13544"/>
                  <a:pt x="28713" y="13580"/>
                </a:cubicBezTo>
                <a:cubicBezTo>
                  <a:pt x="28698" y="13615"/>
                  <a:pt x="28677" y="13647"/>
                  <a:pt x="28649" y="13674"/>
                </a:cubicBezTo>
                <a:cubicBezTo>
                  <a:pt x="28622" y="13702"/>
                  <a:pt x="28591" y="13723"/>
                  <a:pt x="28555" y="13737"/>
                </a:cubicBezTo>
                <a:cubicBezTo>
                  <a:pt x="28519" y="13752"/>
                  <a:pt x="28482" y="13759"/>
                  <a:pt x="28444" y="13759"/>
                </a:cubicBezTo>
                <a:lnTo>
                  <a:pt x="291" y="13759"/>
                </a:lnTo>
                <a:cubicBezTo>
                  <a:pt x="252" y="13759"/>
                  <a:pt x="215" y="13752"/>
                  <a:pt x="180" y="13737"/>
                </a:cubicBezTo>
                <a:cubicBezTo>
                  <a:pt x="144" y="13723"/>
                  <a:pt x="112" y="13702"/>
                  <a:pt x="85" y="13674"/>
                </a:cubicBezTo>
                <a:cubicBezTo>
                  <a:pt x="58" y="13647"/>
                  <a:pt x="37" y="13615"/>
                  <a:pt x="22" y="13580"/>
                </a:cubicBezTo>
                <a:cubicBezTo>
                  <a:pt x="7" y="13544"/>
                  <a:pt x="0" y="13507"/>
                  <a:pt x="0" y="13468"/>
                </a:cubicBezTo>
                <a:close/>
              </a:path>
            </a:pathLst>
          </a:custGeom>
          <a:solidFill>
            <a:srgbClr val="0E11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61" name=""/>
          <p:cNvSpPr/>
          <p:nvPr/>
        </p:nvSpPr>
        <p:spPr>
          <a:xfrm>
            <a:off x="914040" y="92376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4"/>
                </a:lnTo>
                <a:cubicBezTo>
                  <a:pt x="0" y="47"/>
                  <a:pt x="2" y="40"/>
                  <a:pt x="5" y="34"/>
                </a:cubicBezTo>
                <a:cubicBezTo>
                  <a:pt x="7" y="27"/>
                  <a:pt x="11" y="20"/>
                  <a:pt x="16" y="15"/>
                </a:cubicBezTo>
                <a:cubicBezTo>
                  <a:pt x="21" y="10"/>
                  <a:pt x="27" y="7"/>
                  <a:pt x="33" y="4"/>
                </a:cubicBezTo>
                <a:cubicBezTo>
                  <a:pt x="40" y="1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1"/>
                  <a:pt x="180" y="4"/>
                </a:cubicBezTo>
                <a:cubicBezTo>
                  <a:pt x="187" y="7"/>
                  <a:pt x="193" y="10"/>
                  <a:pt x="198" y="15"/>
                </a:cubicBezTo>
                <a:cubicBezTo>
                  <a:pt x="203" y="20"/>
                  <a:pt x="206" y="27"/>
                  <a:pt x="209" y="34"/>
                </a:cubicBezTo>
                <a:cubicBezTo>
                  <a:pt x="212" y="40"/>
                  <a:pt x="213" y="47"/>
                  <a:pt x="213" y="54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09"/>
                </a:cubicBezTo>
                <a:cubicBezTo>
                  <a:pt x="206" y="716"/>
                  <a:pt x="203" y="721"/>
                  <a:pt x="198" y="726"/>
                </a:cubicBezTo>
                <a:cubicBezTo>
                  <a:pt x="193" y="731"/>
                  <a:pt x="187" y="735"/>
                  <a:pt x="180" y="738"/>
                </a:cubicBezTo>
                <a:cubicBezTo>
                  <a:pt x="174" y="740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0"/>
                  <a:pt x="33" y="738"/>
                </a:cubicBezTo>
                <a:cubicBezTo>
                  <a:pt x="27" y="735"/>
                  <a:pt x="21" y="731"/>
                  <a:pt x="16" y="726"/>
                </a:cubicBezTo>
                <a:cubicBezTo>
                  <a:pt x="11" y="721"/>
                  <a:pt x="7" y="716"/>
                  <a:pt x="5" y="709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62" name=""/>
          <p:cNvSpPr txBox="1"/>
          <p:nvPr/>
        </p:nvSpPr>
        <p:spPr>
          <a:xfrm>
            <a:off x="1143000" y="704520"/>
            <a:ext cx="7767000" cy="591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FAISS + Tantivy — 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가장 수동적인 조합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63" name=""/>
          <p:cNvSpPr txBox="1"/>
          <p:nvPr/>
        </p:nvSpPr>
        <p:spPr>
          <a:xfrm>
            <a:off x="1152360" y="1917720"/>
            <a:ext cx="285876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import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faiss, numpy </a:t>
            </a:r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as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np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64" name=""/>
          <p:cNvSpPr txBox="1"/>
          <p:nvPr/>
        </p:nvSpPr>
        <p:spPr>
          <a:xfrm>
            <a:off x="1152360" y="2203560"/>
            <a:ext cx="457344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from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tantivy </a:t>
            </a:r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import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Index, SchemaBuilder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65" name=""/>
          <p:cNvSpPr txBox="1"/>
          <p:nvPr/>
        </p:nvSpPr>
        <p:spPr>
          <a:xfrm>
            <a:off x="1152360" y="2774880"/>
            <a:ext cx="22932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59636E"/>
                </a:solidFill>
                <a:effectLst/>
                <a:uFillTx/>
                <a:latin typeface="JetBrainsMono"/>
                <a:ea typeface="JetBrainsMono"/>
              </a:rPr>
              <a:t># 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66" name=""/>
          <p:cNvSpPr txBox="1"/>
          <p:nvPr/>
        </p:nvSpPr>
        <p:spPr>
          <a:xfrm>
            <a:off x="1375920" y="2755440"/>
            <a:ext cx="314280" cy="1908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500" b="0" u="none" strike="noStrike">
                <a:solidFill>
                  <a:srgbClr val="59636E"/>
                </a:solidFill>
                <a:effectLst/>
                <a:uFillTx/>
                <a:latin typeface="AppleSDGothicNeo"/>
                <a:ea typeface="AppleSDGothicNeo"/>
              </a:rPr>
              <a:t>벡터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67" name=""/>
          <p:cNvSpPr txBox="1"/>
          <p:nvPr/>
        </p:nvSpPr>
        <p:spPr>
          <a:xfrm>
            <a:off x="1699920" y="2774880"/>
            <a:ext cx="228708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59636E"/>
                </a:solidFill>
                <a:effectLst/>
                <a:uFillTx/>
                <a:latin typeface="JetBrainsMono"/>
                <a:ea typeface="JetBrainsMono"/>
              </a:rPr>
              <a:t>: FAISS HNSW (IDMap2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68" name=""/>
          <p:cNvSpPr txBox="1"/>
          <p:nvPr/>
        </p:nvSpPr>
        <p:spPr>
          <a:xfrm>
            <a:off x="3932640" y="2755440"/>
            <a:ext cx="190080" cy="1908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500" b="0" u="none" strike="noStrike">
                <a:solidFill>
                  <a:srgbClr val="59636E"/>
                </a:solidFill>
                <a:effectLst/>
                <a:uFillTx/>
                <a:latin typeface="AppleSDGothicNeo"/>
                <a:ea typeface="AppleSDGothicNeo"/>
              </a:rPr>
              <a:t>로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69" name=""/>
          <p:cNvSpPr txBox="1"/>
          <p:nvPr/>
        </p:nvSpPr>
        <p:spPr>
          <a:xfrm>
            <a:off x="4094640" y="2774880"/>
            <a:ext cx="190080" cy="1908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59636E"/>
                </a:solidFill>
                <a:effectLst/>
                <a:uFillTx/>
                <a:latin typeface="JetBrainsMono"/>
                <a:ea typeface="JetBrainsMono"/>
              </a:rPr>
              <a:t> 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70" name=""/>
          <p:cNvSpPr txBox="1"/>
          <p:nvPr/>
        </p:nvSpPr>
        <p:spPr>
          <a:xfrm>
            <a:off x="4206600" y="2755440"/>
            <a:ext cx="307080" cy="1908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500" b="0" u="none" strike="noStrike">
                <a:solidFill>
                  <a:srgbClr val="59636E"/>
                </a:solidFill>
                <a:effectLst/>
                <a:uFillTx/>
                <a:latin typeface="AppleSDGothicNeo"/>
                <a:ea typeface="AppleSDGothicNeo"/>
              </a:rPr>
              <a:t>외부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71" name=""/>
          <p:cNvSpPr txBox="1"/>
          <p:nvPr/>
        </p:nvSpPr>
        <p:spPr>
          <a:xfrm>
            <a:off x="4530600" y="2774880"/>
            <a:ext cx="45792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59636E"/>
                </a:solidFill>
                <a:effectLst/>
                <a:uFillTx/>
                <a:latin typeface="JetBrainsMono"/>
                <a:ea typeface="JetBrainsMono"/>
              </a:rPr>
              <a:t> ID 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72" name=""/>
          <p:cNvSpPr txBox="1"/>
          <p:nvPr/>
        </p:nvSpPr>
        <p:spPr>
          <a:xfrm>
            <a:off x="4977360" y="2755440"/>
            <a:ext cx="302760" cy="1908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500" b="0" u="none" strike="noStrike">
                <a:solidFill>
                  <a:srgbClr val="59636E"/>
                </a:solidFill>
                <a:effectLst/>
                <a:uFillTx/>
                <a:latin typeface="AppleSDGothicNeo"/>
                <a:ea typeface="AppleSDGothicNeo"/>
              </a:rPr>
              <a:t>보존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73" name=""/>
          <p:cNvSpPr txBox="1"/>
          <p:nvPr/>
        </p:nvSpPr>
        <p:spPr>
          <a:xfrm>
            <a:off x="5301360" y="2774880"/>
            <a:ext cx="19008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59636E"/>
                </a:solidFill>
                <a:effectLst/>
                <a:uFillTx/>
                <a:latin typeface="JetBrainsMono"/>
                <a:ea typeface="JetBrainsMono"/>
              </a:rPr>
              <a:t>)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74" name=""/>
          <p:cNvSpPr txBox="1"/>
          <p:nvPr/>
        </p:nvSpPr>
        <p:spPr>
          <a:xfrm>
            <a:off x="1152360" y="3060720"/>
            <a:ext cx="628812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index = faiss.IndexIDMap2(faiss.IndexHNSWFlat(</a:t>
            </a:r>
            <a:r>
              <a:rPr lang="en-US" sz="15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768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, </a:t>
            </a:r>
            <a:r>
              <a:rPr lang="en-US" sz="15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32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))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75" name=""/>
          <p:cNvSpPr txBox="1"/>
          <p:nvPr/>
        </p:nvSpPr>
        <p:spPr>
          <a:xfrm>
            <a:off x="1152360" y="3346560"/>
            <a:ext cx="400176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index.add_with_ids(embeddings, ids)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76" name=""/>
          <p:cNvSpPr txBox="1"/>
          <p:nvPr/>
        </p:nvSpPr>
        <p:spPr>
          <a:xfrm>
            <a:off x="1152360" y="3632400"/>
            <a:ext cx="537444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D, I = index.search(q_emb.reshape(</a:t>
            </a:r>
            <a:r>
              <a:rPr lang="en-US" sz="15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1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, -</a:t>
            </a:r>
            <a:r>
              <a:rPr lang="en-US" sz="15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1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), k=</a:t>
            </a:r>
            <a:r>
              <a:rPr lang="en-US" sz="15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20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77" name=""/>
          <p:cNvSpPr txBox="1"/>
          <p:nvPr/>
        </p:nvSpPr>
        <p:spPr>
          <a:xfrm>
            <a:off x="1152360" y="3917880"/>
            <a:ext cx="308772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vec_ranking = I[</a:t>
            </a:r>
            <a:r>
              <a:rPr lang="en-US" sz="15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0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].tolist()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78" name=""/>
          <p:cNvSpPr txBox="1"/>
          <p:nvPr/>
        </p:nvSpPr>
        <p:spPr>
          <a:xfrm>
            <a:off x="1152360" y="4489560"/>
            <a:ext cx="22932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59636E"/>
                </a:solidFill>
                <a:effectLst/>
                <a:uFillTx/>
                <a:latin typeface="JetBrainsMono"/>
                <a:ea typeface="JetBrainsMono"/>
              </a:rPr>
              <a:t># 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79" name=""/>
          <p:cNvSpPr txBox="1"/>
          <p:nvPr/>
        </p:nvSpPr>
        <p:spPr>
          <a:xfrm>
            <a:off x="1375920" y="4469760"/>
            <a:ext cx="461880" cy="1908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500" b="0" u="none" strike="noStrike">
                <a:solidFill>
                  <a:srgbClr val="59636E"/>
                </a:solidFill>
                <a:effectLst/>
                <a:uFillTx/>
                <a:latin typeface="AppleSDGothicNeo"/>
                <a:ea typeface="AppleSDGothicNeo"/>
              </a:rPr>
              <a:t>키워드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80" name=""/>
          <p:cNvSpPr txBox="1"/>
          <p:nvPr/>
        </p:nvSpPr>
        <p:spPr>
          <a:xfrm>
            <a:off x="1862280" y="4489560"/>
            <a:ext cx="182988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59636E"/>
                </a:solidFill>
                <a:effectLst/>
                <a:uFillTx/>
                <a:latin typeface="JetBrainsMono"/>
                <a:ea typeface="JetBrainsMono"/>
              </a:rPr>
              <a:t>: Tantivy (Rust 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81" name=""/>
          <p:cNvSpPr txBox="1"/>
          <p:nvPr/>
        </p:nvSpPr>
        <p:spPr>
          <a:xfrm>
            <a:off x="3648240" y="4469760"/>
            <a:ext cx="316800" cy="1908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500" b="0" u="none" strike="noStrike">
                <a:solidFill>
                  <a:srgbClr val="59636E"/>
                </a:solidFill>
                <a:effectLst/>
                <a:uFillTx/>
                <a:latin typeface="AppleSDGothicNeo"/>
                <a:ea typeface="AppleSDGothicNeo"/>
              </a:rPr>
              <a:t>기반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82" name=""/>
          <p:cNvSpPr txBox="1"/>
          <p:nvPr/>
        </p:nvSpPr>
        <p:spPr>
          <a:xfrm>
            <a:off x="3972600" y="4489560"/>
            <a:ext cx="68652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59636E"/>
                </a:solidFill>
                <a:effectLst/>
                <a:uFillTx/>
                <a:latin typeface="JetBrainsMono"/>
                <a:ea typeface="JetBrainsMono"/>
              </a:rPr>
              <a:t> BM25)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83" name=""/>
          <p:cNvSpPr txBox="1"/>
          <p:nvPr/>
        </p:nvSpPr>
        <p:spPr>
          <a:xfrm>
            <a:off x="1152360" y="4775400"/>
            <a:ext cx="777420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schema = SchemaBuilder().add_text_field(</a:t>
            </a:r>
            <a:r>
              <a:rPr lang="en-US" sz="1500" b="0" u="none" strike="noStrike">
                <a:solidFill>
                  <a:srgbClr val="0A3069"/>
                </a:solidFill>
                <a:effectLst/>
                <a:uFillTx/>
                <a:latin typeface="JetBrainsMono"/>
                <a:ea typeface="JetBrainsMono"/>
              </a:rPr>
              <a:t>"body"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, stored=</a:t>
            </a:r>
            <a:r>
              <a:rPr lang="en-US" sz="15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True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).build()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84" name=""/>
          <p:cNvSpPr txBox="1"/>
          <p:nvPr/>
        </p:nvSpPr>
        <p:spPr>
          <a:xfrm>
            <a:off x="1152360" y="5060880"/>
            <a:ext cx="468792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idx = Index(schema, path=</a:t>
            </a:r>
            <a:r>
              <a:rPr lang="en-US" sz="1500" b="0" u="none" strike="noStrike">
                <a:solidFill>
                  <a:srgbClr val="0A3069"/>
                </a:solidFill>
                <a:effectLst/>
                <a:uFillTx/>
                <a:latin typeface="JetBrainsMono"/>
                <a:ea typeface="JetBrainsMono"/>
              </a:rPr>
              <a:t>"./tantivy_idx"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85" name=""/>
          <p:cNvSpPr txBox="1"/>
          <p:nvPr/>
        </p:nvSpPr>
        <p:spPr>
          <a:xfrm>
            <a:off x="1152360" y="5346720"/>
            <a:ext cx="285876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searcher = idx.searcher()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86" name=""/>
          <p:cNvSpPr txBox="1"/>
          <p:nvPr/>
        </p:nvSpPr>
        <p:spPr>
          <a:xfrm>
            <a:off x="1152360" y="5632560"/>
            <a:ext cx="468756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query = idx.parse_query(user_q, [</a:t>
            </a:r>
            <a:r>
              <a:rPr lang="en-US" sz="1500" b="0" u="none" strike="noStrike">
                <a:solidFill>
                  <a:srgbClr val="0A3069"/>
                </a:solidFill>
                <a:effectLst/>
                <a:uFillTx/>
                <a:latin typeface="JetBrainsMono"/>
                <a:ea typeface="JetBrainsMono"/>
              </a:rPr>
              <a:t>"body"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])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87" name=""/>
          <p:cNvSpPr txBox="1"/>
          <p:nvPr/>
        </p:nvSpPr>
        <p:spPr>
          <a:xfrm>
            <a:off x="1152360" y="5918400"/>
            <a:ext cx="834588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bm25_ranking = [hit.doc_id </a:t>
            </a:r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for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_, hit </a:t>
            </a:r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in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searcher.search(query, </a:t>
            </a:r>
            <a:r>
              <a:rPr lang="en-US" sz="15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20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).hits]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88" name=""/>
          <p:cNvSpPr txBox="1"/>
          <p:nvPr/>
        </p:nvSpPr>
        <p:spPr>
          <a:xfrm>
            <a:off x="1152360" y="6489720"/>
            <a:ext cx="57240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59636E"/>
                </a:solidFill>
                <a:effectLst/>
                <a:uFillTx/>
                <a:latin typeface="JetBrainsMono"/>
                <a:ea typeface="JetBrainsMono"/>
              </a:rPr>
              <a:t># RRF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89" name=""/>
          <p:cNvSpPr txBox="1"/>
          <p:nvPr/>
        </p:nvSpPr>
        <p:spPr>
          <a:xfrm>
            <a:off x="1710720" y="6470280"/>
            <a:ext cx="1625400" cy="1908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500" b="0" u="none" strike="noStrike">
                <a:solidFill>
                  <a:srgbClr val="59636E"/>
                </a:solidFill>
                <a:effectLst/>
                <a:uFillTx/>
                <a:latin typeface="AppleSDGothicNeo"/>
                <a:ea typeface="AppleSDGothicNeo"/>
              </a:rPr>
              <a:t>는 클라이언트에서 직접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90" name=""/>
          <p:cNvSpPr txBox="1"/>
          <p:nvPr/>
        </p:nvSpPr>
        <p:spPr>
          <a:xfrm>
            <a:off x="3666600" y="6489720"/>
            <a:ext cx="91512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59636E"/>
                </a:solidFill>
                <a:effectLst/>
                <a:uFillTx/>
                <a:latin typeface="JetBrainsMono"/>
                <a:ea typeface="JetBrainsMono"/>
              </a:rPr>
              <a:t>— Chroma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91" name=""/>
          <p:cNvSpPr txBox="1"/>
          <p:nvPr/>
        </p:nvSpPr>
        <p:spPr>
          <a:xfrm>
            <a:off x="4671360" y="6470280"/>
            <a:ext cx="819000" cy="1908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500" b="0" u="none" strike="noStrike">
                <a:solidFill>
                  <a:srgbClr val="59636E"/>
                </a:solidFill>
                <a:effectLst/>
                <a:uFillTx/>
                <a:latin typeface="AppleSDGothicNeo"/>
                <a:ea typeface="AppleSDGothicNeo"/>
              </a:rPr>
              <a:t>예시와 동일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92" name=""/>
          <p:cNvSpPr txBox="1"/>
          <p:nvPr/>
        </p:nvSpPr>
        <p:spPr>
          <a:xfrm>
            <a:off x="914400" y="6314040"/>
            <a:ext cx="539856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Python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종합 쿡북 —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RRF·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인덱싱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메모리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보안까지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93" name=""/>
          <p:cNvSpPr txBox="1"/>
          <p:nvPr/>
        </p:nvSpPr>
        <p:spPr>
          <a:xfrm>
            <a:off x="11095560" y="6314040"/>
            <a:ext cx="305640" cy="1530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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4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95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396" name=""/>
          <p:cNvSpPr/>
          <p:nvPr/>
        </p:nvSpPr>
        <p:spPr>
          <a:xfrm>
            <a:off x="0" y="0"/>
            <a:ext cx="595440" cy="595440"/>
          </a:xfrm>
          <a:custGeom>
            <a:avLst/>
            <a:gdLst/>
            <a:ahLst/>
            <a:rect l="0" t="0" r="r" b="b"/>
            <a:pathLst>
              <a:path w="1654" h="1654">
                <a:moveTo>
                  <a:pt x="0" y="0"/>
                </a:moveTo>
                <a:lnTo>
                  <a:pt x="0" y="1654"/>
                </a:lnTo>
                <a:lnTo>
                  <a:pt x="1654" y="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97" name=""/>
          <p:cNvSpPr/>
          <p:nvPr/>
        </p:nvSpPr>
        <p:spPr>
          <a:xfrm>
            <a:off x="0" y="0"/>
            <a:ext cx="1190880" cy="1190880"/>
          </a:xfrm>
          <a:custGeom>
            <a:avLst/>
            <a:gdLst/>
            <a:ahLst/>
            <a:rect l="0" t="0" r="r" b="b"/>
            <a:pathLst>
              <a:path w="3308" h="3308">
                <a:moveTo>
                  <a:pt x="1653" y="0"/>
                </a:moveTo>
                <a:lnTo>
                  <a:pt x="0" y="1653"/>
                </a:lnTo>
                <a:lnTo>
                  <a:pt x="0" y="3308"/>
                </a:lnTo>
                <a:lnTo>
                  <a:pt x="3308" y="0"/>
                </a:lnTo>
                <a:lnTo>
                  <a:pt x="1653" y="0"/>
                </a:lnTo>
                <a:close/>
              </a:path>
            </a:pathLst>
          </a:custGeom>
          <a:solidFill>
            <a:srgbClr val="0B0E1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98" name=""/>
          <p:cNvSpPr/>
          <p:nvPr/>
        </p:nvSpPr>
        <p:spPr>
          <a:xfrm>
            <a:off x="0" y="0"/>
            <a:ext cx="1785960" cy="1785960"/>
          </a:xfrm>
          <a:custGeom>
            <a:avLst/>
            <a:gdLst/>
            <a:ahLst/>
            <a:rect l="0" t="0" r="r" b="b"/>
            <a:pathLst>
              <a:path w="4961" h="4961">
                <a:moveTo>
                  <a:pt x="3308" y="0"/>
                </a:moveTo>
                <a:lnTo>
                  <a:pt x="0" y="3308"/>
                </a:lnTo>
                <a:lnTo>
                  <a:pt x="0" y="4961"/>
                </a:lnTo>
                <a:lnTo>
                  <a:pt x="4961" y="0"/>
                </a:lnTo>
                <a:lnTo>
                  <a:pt x="3308" y="0"/>
                </a:lnTo>
                <a:close/>
              </a:path>
            </a:pathLst>
          </a:custGeom>
          <a:solidFill>
            <a:srgbClr val="0C0E1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399" name=""/>
          <p:cNvSpPr/>
          <p:nvPr/>
        </p:nvSpPr>
        <p:spPr>
          <a:xfrm>
            <a:off x="0" y="0"/>
            <a:ext cx="2381400" cy="2381400"/>
          </a:xfrm>
          <a:custGeom>
            <a:avLst/>
            <a:gdLst/>
            <a:ahLst/>
            <a:rect l="0" t="0" r="r" b="b"/>
            <a:pathLst>
              <a:path w="6615" h="6615">
                <a:moveTo>
                  <a:pt x="4961" y="0"/>
                </a:moveTo>
                <a:lnTo>
                  <a:pt x="0" y="4961"/>
                </a:lnTo>
                <a:lnTo>
                  <a:pt x="0" y="6615"/>
                </a:lnTo>
                <a:lnTo>
                  <a:pt x="6615" y="0"/>
                </a:lnTo>
                <a:lnTo>
                  <a:pt x="4961" y="0"/>
                </a:lnTo>
                <a:close/>
              </a:path>
            </a:pathLst>
          </a:custGeom>
          <a:solidFill>
            <a:srgbClr val="0C0E1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00" name=""/>
          <p:cNvSpPr/>
          <p:nvPr/>
        </p:nvSpPr>
        <p:spPr>
          <a:xfrm>
            <a:off x="0" y="0"/>
            <a:ext cx="2976840" cy="2976840"/>
          </a:xfrm>
          <a:custGeom>
            <a:avLst/>
            <a:gdLst/>
            <a:ahLst/>
            <a:rect l="0" t="0" r="r" b="b"/>
            <a:pathLst>
              <a:path w="8269" h="8269">
                <a:moveTo>
                  <a:pt x="6615" y="0"/>
                </a:moveTo>
                <a:lnTo>
                  <a:pt x="0" y="6615"/>
                </a:lnTo>
                <a:lnTo>
                  <a:pt x="0" y="8269"/>
                </a:lnTo>
                <a:lnTo>
                  <a:pt x="8269" y="0"/>
                </a:lnTo>
                <a:lnTo>
                  <a:pt x="6615" y="0"/>
                </a:lnTo>
                <a:close/>
              </a:path>
            </a:pathLst>
          </a:custGeom>
          <a:solidFill>
            <a:srgbClr val="0C0F1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01" name=""/>
          <p:cNvSpPr/>
          <p:nvPr/>
        </p:nvSpPr>
        <p:spPr>
          <a:xfrm>
            <a:off x="0" y="0"/>
            <a:ext cx="3571920" cy="3571920"/>
          </a:xfrm>
          <a:custGeom>
            <a:avLst/>
            <a:gdLst/>
            <a:ahLst/>
            <a:rect l="0" t="0" r="r" b="b"/>
            <a:pathLst>
              <a:path w="9922" h="9922">
                <a:moveTo>
                  <a:pt x="8269" y="0"/>
                </a:moveTo>
                <a:lnTo>
                  <a:pt x="0" y="8269"/>
                </a:lnTo>
                <a:lnTo>
                  <a:pt x="0" y="9922"/>
                </a:lnTo>
                <a:lnTo>
                  <a:pt x="9922" y="0"/>
                </a:lnTo>
                <a:lnTo>
                  <a:pt x="8269" y="0"/>
                </a:lnTo>
                <a:close/>
              </a:path>
            </a:pathLst>
          </a:custGeom>
          <a:solidFill>
            <a:srgbClr val="0D0F1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02" name=""/>
          <p:cNvSpPr/>
          <p:nvPr/>
        </p:nvSpPr>
        <p:spPr>
          <a:xfrm>
            <a:off x="0" y="0"/>
            <a:ext cx="4167360" cy="4167360"/>
          </a:xfrm>
          <a:custGeom>
            <a:avLst/>
            <a:gdLst/>
            <a:ahLst/>
            <a:rect l="0" t="0" r="r" b="b"/>
            <a:pathLst>
              <a:path w="11576" h="11576">
                <a:moveTo>
                  <a:pt x="9922" y="0"/>
                </a:moveTo>
                <a:lnTo>
                  <a:pt x="0" y="9922"/>
                </a:lnTo>
                <a:lnTo>
                  <a:pt x="0" y="11576"/>
                </a:lnTo>
                <a:lnTo>
                  <a:pt x="11576" y="0"/>
                </a:lnTo>
                <a:lnTo>
                  <a:pt x="9922" y="0"/>
                </a:lnTo>
                <a:close/>
              </a:path>
            </a:pathLst>
          </a:custGeom>
          <a:solidFill>
            <a:srgbClr val="0D0F1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03" name=""/>
          <p:cNvSpPr/>
          <p:nvPr/>
        </p:nvSpPr>
        <p:spPr>
          <a:xfrm>
            <a:off x="0" y="0"/>
            <a:ext cx="4762800" cy="4762800"/>
          </a:xfrm>
          <a:custGeom>
            <a:avLst/>
            <a:gdLst/>
            <a:ahLst/>
            <a:rect l="0" t="0" r="r" b="b"/>
            <a:pathLst>
              <a:path w="13230" h="13230">
                <a:moveTo>
                  <a:pt x="11576" y="0"/>
                </a:moveTo>
                <a:lnTo>
                  <a:pt x="0" y="11576"/>
                </a:lnTo>
                <a:lnTo>
                  <a:pt x="0" y="13230"/>
                </a:lnTo>
                <a:lnTo>
                  <a:pt x="13230" y="0"/>
                </a:lnTo>
                <a:lnTo>
                  <a:pt x="11576" y="0"/>
                </a:lnTo>
                <a:close/>
              </a:path>
            </a:pathLst>
          </a:custGeom>
          <a:solidFill>
            <a:srgbClr val="0D10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04" name=""/>
          <p:cNvSpPr/>
          <p:nvPr/>
        </p:nvSpPr>
        <p:spPr>
          <a:xfrm>
            <a:off x="0" y="0"/>
            <a:ext cx="5357880" cy="5357880"/>
          </a:xfrm>
          <a:custGeom>
            <a:avLst/>
            <a:gdLst/>
            <a:ahLst/>
            <a:rect l="0" t="0" r="r" b="b"/>
            <a:pathLst>
              <a:path w="14883" h="14883">
                <a:moveTo>
                  <a:pt x="13230" y="0"/>
                </a:moveTo>
                <a:lnTo>
                  <a:pt x="0" y="13230"/>
                </a:lnTo>
                <a:lnTo>
                  <a:pt x="0" y="14883"/>
                </a:lnTo>
                <a:lnTo>
                  <a:pt x="14883" y="0"/>
                </a:lnTo>
                <a:lnTo>
                  <a:pt x="13230" y="0"/>
                </a:lnTo>
                <a:close/>
              </a:path>
            </a:pathLst>
          </a:custGeom>
          <a:solidFill>
            <a:srgbClr val="0D10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05" name=""/>
          <p:cNvSpPr/>
          <p:nvPr/>
        </p:nvSpPr>
        <p:spPr>
          <a:xfrm>
            <a:off x="0" y="0"/>
            <a:ext cx="5953320" cy="5953320"/>
          </a:xfrm>
          <a:custGeom>
            <a:avLst/>
            <a:gdLst/>
            <a:ahLst/>
            <a:rect l="0" t="0" r="r" b="b"/>
            <a:pathLst>
              <a:path w="16537" h="16537">
                <a:moveTo>
                  <a:pt x="14883" y="0"/>
                </a:moveTo>
                <a:lnTo>
                  <a:pt x="0" y="14883"/>
                </a:lnTo>
                <a:lnTo>
                  <a:pt x="0" y="16537"/>
                </a:lnTo>
                <a:lnTo>
                  <a:pt x="16537" y="0"/>
                </a:lnTo>
                <a:lnTo>
                  <a:pt x="14883" y="0"/>
                </a:lnTo>
                <a:close/>
              </a:path>
            </a:pathLst>
          </a:custGeom>
          <a:solidFill>
            <a:srgbClr val="0E101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06" name=""/>
          <p:cNvSpPr/>
          <p:nvPr/>
        </p:nvSpPr>
        <p:spPr>
          <a:xfrm>
            <a:off x="0" y="0"/>
            <a:ext cx="6548760" cy="6548760"/>
          </a:xfrm>
          <a:custGeom>
            <a:avLst/>
            <a:gdLst/>
            <a:ahLst/>
            <a:rect l="0" t="0" r="r" b="b"/>
            <a:pathLst>
              <a:path w="18191" h="18191">
                <a:moveTo>
                  <a:pt x="16537" y="0"/>
                </a:moveTo>
                <a:lnTo>
                  <a:pt x="0" y="16537"/>
                </a:lnTo>
                <a:lnTo>
                  <a:pt x="0" y="18191"/>
                </a:lnTo>
                <a:lnTo>
                  <a:pt x="18191" y="0"/>
                </a:lnTo>
                <a:lnTo>
                  <a:pt x="16537" y="0"/>
                </a:lnTo>
                <a:close/>
              </a:path>
            </a:pathLst>
          </a:custGeom>
          <a:solidFill>
            <a:srgbClr val="0E111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07" name=""/>
          <p:cNvSpPr/>
          <p:nvPr/>
        </p:nvSpPr>
        <p:spPr>
          <a:xfrm>
            <a:off x="0" y="0"/>
            <a:ext cx="6858000" cy="6858000"/>
          </a:xfrm>
          <a:custGeom>
            <a:avLst/>
            <a:gdLst/>
            <a:ahLst/>
            <a:rect l="0" t="0" r="r" b="b"/>
            <a:pathLst>
              <a:path w="19050" h="19050">
                <a:moveTo>
                  <a:pt x="18191" y="0"/>
                </a:moveTo>
                <a:lnTo>
                  <a:pt x="0" y="18191"/>
                </a:lnTo>
                <a:lnTo>
                  <a:pt x="0" y="19050"/>
                </a:lnTo>
                <a:lnTo>
                  <a:pt x="19050" y="0"/>
                </a:lnTo>
                <a:lnTo>
                  <a:pt x="18191" y="0"/>
                </a:lnTo>
                <a:close/>
              </a:path>
            </a:pathLst>
          </a:custGeom>
          <a:solidFill>
            <a:srgbClr val="0E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08" name=""/>
          <p:cNvSpPr/>
          <p:nvPr/>
        </p:nvSpPr>
        <p:spPr>
          <a:xfrm>
            <a:off x="0" y="0"/>
            <a:ext cx="7143840" cy="6858000"/>
          </a:xfrm>
          <a:custGeom>
            <a:avLst/>
            <a:gdLst/>
            <a:ahLst/>
            <a:rect l="0" t="0" r="r" b="b"/>
            <a:pathLst>
              <a:path w="19844" h="19050">
                <a:moveTo>
                  <a:pt x="19050" y="0"/>
                </a:moveTo>
                <a:lnTo>
                  <a:pt x="0" y="19050"/>
                </a:lnTo>
                <a:lnTo>
                  <a:pt x="793" y="19050"/>
                </a:lnTo>
                <a:lnTo>
                  <a:pt x="19844" y="0"/>
                </a:lnTo>
                <a:lnTo>
                  <a:pt x="19050" y="0"/>
                </a:lnTo>
                <a:close/>
              </a:path>
            </a:pathLst>
          </a:custGeom>
          <a:solidFill>
            <a:srgbClr val="0E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09" name=""/>
          <p:cNvSpPr/>
          <p:nvPr/>
        </p:nvSpPr>
        <p:spPr>
          <a:xfrm>
            <a:off x="28548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10" name=""/>
          <p:cNvSpPr/>
          <p:nvPr/>
        </p:nvSpPr>
        <p:spPr>
          <a:xfrm>
            <a:off x="88092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11" name=""/>
          <p:cNvSpPr/>
          <p:nvPr/>
        </p:nvSpPr>
        <p:spPr>
          <a:xfrm>
            <a:off x="147636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12" name=""/>
          <p:cNvSpPr/>
          <p:nvPr/>
        </p:nvSpPr>
        <p:spPr>
          <a:xfrm>
            <a:off x="207144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13" name=""/>
          <p:cNvSpPr/>
          <p:nvPr/>
        </p:nvSpPr>
        <p:spPr>
          <a:xfrm>
            <a:off x="266688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31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14" name=""/>
          <p:cNvSpPr/>
          <p:nvPr/>
        </p:nvSpPr>
        <p:spPr>
          <a:xfrm>
            <a:off x="326196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5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31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15" name=""/>
          <p:cNvSpPr/>
          <p:nvPr/>
        </p:nvSpPr>
        <p:spPr>
          <a:xfrm>
            <a:off x="385740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0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0" y="0"/>
                </a:lnTo>
                <a:close/>
              </a:path>
            </a:pathLst>
          </a:custGeom>
          <a:solidFill>
            <a:srgbClr val="10132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16" name=""/>
          <p:cNvSpPr/>
          <p:nvPr/>
        </p:nvSpPr>
        <p:spPr>
          <a:xfrm>
            <a:off x="445284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42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17" name=""/>
          <p:cNvSpPr/>
          <p:nvPr/>
        </p:nvSpPr>
        <p:spPr>
          <a:xfrm>
            <a:off x="5047920" y="0"/>
            <a:ext cx="7144200" cy="6858000"/>
          </a:xfrm>
          <a:custGeom>
            <a:avLst/>
            <a:gdLst/>
            <a:ahLst/>
            <a:rect l="0" t="0" r="r" b="b"/>
            <a:pathLst>
              <a:path w="19845" h="19050">
                <a:moveTo>
                  <a:pt x="19051" y="0"/>
                </a:moveTo>
                <a:lnTo>
                  <a:pt x="0" y="19050"/>
                </a:lnTo>
                <a:lnTo>
                  <a:pt x="794" y="19050"/>
                </a:lnTo>
                <a:lnTo>
                  <a:pt x="1984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1142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18" name=""/>
          <p:cNvSpPr/>
          <p:nvPr/>
        </p:nvSpPr>
        <p:spPr>
          <a:xfrm>
            <a:off x="5333760" y="0"/>
            <a:ext cx="6858360" cy="6858000"/>
          </a:xfrm>
          <a:custGeom>
            <a:avLst/>
            <a:gdLst/>
            <a:ahLst/>
            <a:rect l="0" t="0" r="r" b="b"/>
            <a:pathLst>
              <a:path w="19051" h="19050">
                <a:moveTo>
                  <a:pt x="19051" y="0"/>
                </a:moveTo>
                <a:lnTo>
                  <a:pt x="0" y="19050"/>
                </a:lnTo>
                <a:lnTo>
                  <a:pt x="860" y="19050"/>
                </a:lnTo>
                <a:lnTo>
                  <a:pt x="19051" y="859"/>
                </a:lnTo>
                <a:lnTo>
                  <a:pt x="19051" y="0"/>
                </a:lnTo>
                <a:close/>
              </a:path>
            </a:pathLst>
          </a:custGeom>
          <a:solidFill>
            <a:srgbClr val="11142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19" name=""/>
          <p:cNvSpPr/>
          <p:nvPr/>
        </p:nvSpPr>
        <p:spPr>
          <a:xfrm>
            <a:off x="5643360" y="309240"/>
            <a:ext cx="6548760" cy="6548760"/>
          </a:xfrm>
          <a:custGeom>
            <a:avLst/>
            <a:gdLst/>
            <a:ahLst/>
            <a:rect l="0" t="0" r="r" b="b"/>
            <a:pathLst>
              <a:path w="18191" h="18191">
                <a:moveTo>
                  <a:pt x="18191" y="0"/>
                </a:moveTo>
                <a:lnTo>
                  <a:pt x="0" y="18191"/>
                </a:lnTo>
                <a:lnTo>
                  <a:pt x="1654" y="18191"/>
                </a:lnTo>
                <a:lnTo>
                  <a:pt x="18191" y="1654"/>
                </a:lnTo>
                <a:lnTo>
                  <a:pt x="18191" y="0"/>
                </a:lnTo>
                <a:close/>
              </a:path>
            </a:pathLst>
          </a:custGeom>
          <a:solidFill>
            <a:srgbClr val="11142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20" name=""/>
          <p:cNvSpPr/>
          <p:nvPr/>
        </p:nvSpPr>
        <p:spPr>
          <a:xfrm>
            <a:off x="6238800" y="904680"/>
            <a:ext cx="5953320" cy="5953320"/>
          </a:xfrm>
          <a:custGeom>
            <a:avLst/>
            <a:gdLst/>
            <a:ahLst/>
            <a:rect l="0" t="0" r="r" b="b"/>
            <a:pathLst>
              <a:path w="16537" h="16537">
                <a:moveTo>
                  <a:pt x="16537" y="0"/>
                </a:moveTo>
                <a:lnTo>
                  <a:pt x="0" y="16537"/>
                </a:lnTo>
                <a:lnTo>
                  <a:pt x="1653" y="16537"/>
                </a:lnTo>
                <a:lnTo>
                  <a:pt x="16537" y="1654"/>
                </a:lnTo>
                <a:lnTo>
                  <a:pt x="16537" y="0"/>
                </a:lnTo>
                <a:close/>
              </a:path>
            </a:pathLst>
          </a:custGeom>
          <a:solidFill>
            <a:srgbClr val="11152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21" name=""/>
          <p:cNvSpPr/>
          <p:nvPr/>
        </p:nvSpPr>
        <p:spPr>
          <a:xfrm>
            <a:off x="6833880" y="1500120"/>
            <a:ext cx="5358240" cy="5357880"/>
          </a:xfrm>
          <a:custGeom>
            <a:avLst/>
            <a:gdLst/>
            <a:ahLst/>
            <a:rect l="0" t="0" r="r" b="b"/>
            <a:pathLst>
              <a:path w="14884" h="14883">
                <a:moveTo>
                  <a:pt x="14884" y="0"/>
                </a:moveTo>
                <a:lnTo>
                  <a:pt x="0" y="14883"/>
                </a:lnTo>
                <a:lnTo>
                  <a:pt x="1654" y="14883"/>
                </a:lnTo>
                <a:lnTo>
                  <a:pt x="14884" y="1653"/>
                </a:lnTo>
                <a:lnTo>
                  <a:pt x="14884" y="0"/>
                </a:lnTo>
                <a:close/>
              </a:path>
            </a:pathLst>
          </a:custGeom>
          <a:solidFill>
            <a:srgbClr val="12152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22" name=""/>
          <p:cNvSpPr/>
          <p:nvPr/>
        </p:nvSpPr>
        <p:spPr>
          <a:xfrm>
            <a:off x="7429320" y="2095200"/>
            <a:ext cx="4762800" cy="4762800"/>
          </a:xfrm>
          <a:custGeom>
            <a:avLst/>
            <a:gdLst/>
            <a:ahLst/>
            <a:rect l="0" t="0" r="r" b="b"/>
            <a:pathLst>
              <a:path w="13230" h="13230">
                <a:moveTo>
                  <a:pt x="13230" y="0"/>
                </a:moveTo>
                <a:lnTo>
                  <a:pt x="0" y="13230"/>
                </a:lnTo>
                <a:lnTo>
                  <a:pt x="1654" y="13230"/>
                </a:lnTo>
                <a:lnTo>
                  <a:pt x="13230" y="1655"/>
                </a:lnTo>
                <a:lnTo>
                  <a:pt x="13230" y="0"/>
                </a:lnTo>
                <a:close/>
              </a:path>
            </a:pathLst>
          </a:custGeom>
          <a:solidFill>
            <a:srgbClr val="12152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23" name=""/>
          <p:cNvSpPr/>
          <p:nvPr/>
        </p:nvSpPr>
        <p:spPr>
          <a:xfrm>
            <a:off x="8024760" y="2690640"/>
            <a:ext cx="4167360" cy="4167360"/>
          </a:xfrm>
          <a:custGeom>
            <a:avLst/>
            <a:gdLst/>
            <a:ahLst/>
            <a:rect l="0" t="0" r="r" b="b"/>
            <a:pathLst>
              <a:path w="11576" h="11576">
                <a:moveTo>
                  <a:pt x="11576" y="0"/>
                </a:moveTo>
                <a:lnTo>
                  <a:pt x="0" y="11576"/>
                </a:lnTo>
                <a:lnTo>
                  <a:pt x="1653" y="11576"/>
                </a:lnTo>
                <a:lnTo>
                  <a:pt x="11576" y="1654"/>
                </a:lnTo>
                <a:lnTo>
                  <a:pt x="11576" y="0"/>
                </a:lnTo>
                <a:close/>
              </a:path>
            </a:pathLst>
          </a:custGeom>
          <a:solidFill>
            <a:srgbClr val="12162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24" name=""/>
          <p:cNvSpPr/>
          <p:nvPr/>
        </p:nvSpPr>
        <p:spPr>
          <a:xfrm>
            <a:off x="8619840" y="3286080"/>
            <a:ext cx="3572280" cy="3571920"/>
          </a:xfrm>
          <a:custGeom>
            <a:avLst/>
            <a:gdLst/>
            <a:ahLst/>
            <a:rect l="0" t="0" r="r" b="b"/>
            <a:pathLst>
              <a:path w="9923" h="9922">
                <a:moveTo>
                  <a:pt x="9923" y="0"/>
                </a:moveTo>
                <a:lnTo>
                  <a:pt x="0" y="9922"/>
                </a:lnTo>
                <a:lnTo>
                  <a:pt x="1655" y="9922"/>
                </a:lnTo>
                <a:lnTo>
                  <a:pt x="9923" y="1653"/>
                </a:lnTo>
                <a:lnTo>
                  <a:pt x="9923" y="0"/>
                </a:lnTo>
                <a:close/>
              </a:path>
            </a:pathLst>
          </a:custGeom>
          <a:solidFill>
            <a:srgbClr val="12162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25" name=""/>
          <p:cNvSpPr/>
          <p:nvPr/>
        </p:nvSpPr>
        <p:spPr>
          <a:xfrm>
            <a:off x="9215280" y="3881160"/>
            <a:ext cx="2976840" cy="2976840"/>
          </a:xfrm>
          <a:custGeom>
            <a:avLst/>
            <a:gdLst/>
            <a:ahLst/>
            <a:rect l="0" t="0" r="r" b="b"/>
            <a:pathLst>
              <a:path w="8269" h="8269">
                <a:moveTo>
                  <a:pt x="8269" y="0"/>
                </a:moveTo>
                <a:lnTo>
                  <a:pt x="0" y="8269"/>
                </a:lnTo>
                <a:lnTo>
                  <a:pt x="1654" y="8269"/>
                </a:lnTo>
                <a:lnTo>
                  <a:pt x="8269" y="1655"/>
                </a:lnTo>
                <a:lnTo>
                  <a:pt x="8269" y="0"/>
                </a:lnTo>
                <a:close/>
              </a:path>
            </a:pathLst>
          </a:custGeom>
          <a:solidFill>
            <a:srgbClr val="13162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26" name=""/>
          <p:cNvSpPr/>
          <p:nvPr/>
        </p:nvSpPr>
        <p:spPr>
          <a:xfrm>
            <a:off x="9810720" y="4476600"/>
            <a:ext cx="2381400" cy="2381400"/>
          </a:xfrm>
          <a:custGeom>
            <a:avLst/>
            <a:gdLst/>
            <a:ahLst/>
            <a:rect l="0" t="0" r="r" b="b"/>
            <a:pathLst>
              <a:path w="6615" h="6615">
                <a:moveTo>
                  <a:pt x="6615" y="0"/>
                </a:moveTo>
                <a:lnTo>
                  <a:pt x="0" y="6615"/>
                </a:lnTo>
                <a:lnTo>
                  <a:pt x="1653" y="6615"/>
                </a:lnTo>
                <a:lnTo>
                  <a:pt x="6615" y="1654"/>
                </a:lnTo>
                <a:lnTo>
                  <a:pt x="6615" y="0"/>
                </a:lnTo>
                <a:close/>
              </a:path>
            </a:pathLst>
          </a:custGeom>
          <a:solidFill>
            <a:srgbClr val="13172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27" name=""/>
          <p:cNvSpPr/>
          <p:nvPr/>
        </p:nvSpPr>
        <p:spPr>
          <a:xfrm>
            <a:off x="10405800" y="5072040"/>
            <a:ext cx="1786320" cy="1785960"/>
          </a:xfrm>
          <a:custGeom>
            <a:avLst/>
            <a:gdLst/>
            <a:ahLst/>
            <a:rect l="0" t="0" r="r" b="b"/>
            <a:pathLst>
              <a:path w="4962" h="4961">
                <a:moveTo>
                  <a:pt x="4962" y="0"/>
                </a:moveTo>
                <a:lnTo>
                  <a:pt x="0" y="4961"/>
                </a:lnTo>
                <a:lnTo>
                  <a:pt x="1654" y="4961"/>
                </a:lnTo>
                <a:lnTo>
                  <a:pt x="4962" y="1653"/>
                </a:lnTo>
                <a:lnTo>
                  <a:pt x="4962" y="0"/>
                </a:lnTo>
                <a:close/>
              </a:path>
            </a:pathLst>
          </a:custGeom>
          <a:solidFill>
            <a:srgbClr val="13172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28" name=""/>
          <p:cNvSpPr/>
          <p:nvPr/>
        </p:nvSpPr>
        <p:spPr>
          <a:xfrm>
            <a:off x="11001240" y="5667120"/>
            <a:ext cx="1190880" cy="1190880"/>
          </a:xfrm>
          <a:custGeom>
            <a:avLst/>
            <a:gdLst/>
            <a:ahLst/>
            <a:rect l="0" t="0" r="r" b="b"/>
            <a:pathLst>
              <a:path w="3308" h="3308">
                <a:moveTo>
                  <a:pt x="3308" y="0"/>
                </a:moveTo>
                <a:lnTo>
                  <a:pt x="0" y="3308"/>
                </a:lnTo>
                <a:lnTo>
                  <a:pt x="1655" y="3308"/>
                </a:lnTo>
                <a:lnTo>
                  <a:pt x="3308" y="1654"/>
                </a:lnTo>
                <a:lnTo>
                  <a:pt x="3308" y="0"/>
                </a:lnTo>
                <a:close/>
              </a:path>
            </a:pathLst>
          </a:custGeom>
          <a:solidFill>
            <a:srgbClr val="14172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29" name=""/>
          <p:cNvSpPr/>
          <p:nvPr/>
        </p:nvSpPr>
        <p:spPr>
          <a:xfrm>
            <a:off x="11596680" y="6262560"/>
            <a:ext cx="595440" cy="595440"/>
          </a:xfrm>
          <a:custGeom>
            <a:avLst/>
            <a:gdLst/>
            <a:ahLst/>
            <a:rect l="0" t="0" r="r" b="b"/>
            <a:pathLst>
              <a:path w="1654" h="1654">
                <a:moveTo>
                  <a:pt x="1654" y="0"/>
                </a:moveTo>
                <a:lnTo>
                  <a:pt x="0" y="1654"/>
                </a:lnTo>
                <a:lnTo>
                  <a:pt x="1654" y="1654"/>
                </a:lnTo>
                <a:lnTo>
                  <a:pt x="1654" y="0"/>
                </a:lnTo>
                <a:close/>
              </a:path>
            </a:pathLst>
          </a:custGeom>
          <a:solidFill>
            <a:srgbClr val="14182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30" name=""/>
          <p:cNvSpPr/>
          <p:nvPr/>
        </p:nvSpPr>
        <p:spPr>
          <a:xfrm>
            <a:off x="914040" y="2543040"/>
            <a:ext cx="533880" cy="57600"/>
          </a:xfrm>
          <a:custGeom>
            <a:avLst/>
            <a:gdLst/>
            <a:ahLst/>
            <a:rect l="0" t="0" r="r" b="b"/>
            <a:pathLst>
              <a:path w="1483" h="160">
                <a:moveTo>
                  <a:pt x="0" y="79"/>
                </a:moveTo>
                <a:cubicBezTo>
                  <a:pt x="0" y="69"/>
                  <a:pt x="3" y="59"/>
                  <a:pt x="7" y="49"/>
                </a:cubicBezTo>
                <a:cubicBezTo>
                  <a:pt x="11" y="39"/>
                  <a:pt x="16" y="31"/>
                  <a:pt x="24" y="23"/>
                </a:cubicBezTo>
                <a:cubicBezTo>
                  <a:pt x="31" y="16"/>
                  <a:pt x="40" y="10"/>
                  <a:pt x="49" y="6"/>
                </a:cubicBezTo>
                <a:cubicBezTo>
                  <a:pt x="59" y="2"/>
                  <a:pt x="69" y="0"/>
                  <a:pt x="80" y="0"/>
                </a:cubicBezTo>
                <a:lnTo>
                  <a:pt x="1404" y="0"/>
                </a:lnTo>
                <a:cubicBezTo>
                  <a:pt x="1414" y="0"/>
                  <a:pt x="1424" y="2"/>
                  <a:pt x="1434" y="6"/>
                </a:cubicBezTo>
                <a:cubicBezTo>
                  <a:pt x="1444" y="10"/>
                  <a:pt x="1452" y="16"/>
                  <a:pt x="1460" y="23"/>
                </a:cubicBezTo>
                <a:cubicBezTo>
                  <a:pt x="1467" y="31"/>
                  <a:pt x="1473" y="39"/>
                  <a:pt x="1477" y="49"/>
                </a:cubicBezTo>
                <a:cubicBezTo>
                  <a:pt x="1481" y="59"/>
                  <a:pt x="1483" y="69"/>
                  <a:pt x="1483" y="79"/>
                </a:cubicBezTo>
                <a:cubicBezTo>
                  <a:pt x="1483" y="90"/>
                  <a:pt x="1481" y="100"/>
                  <a:pt x="1477" y="110"/>
                </a:cubicBezTo>
                <a:cubicBezTo>
                  <a:pt x="1473" y="119"/>
                  <a:pt x="1467" y="129"/>
                  <a:pt x="1460" y="136"/>
                </a:cubicBezTo>
                <a:cubicBezTo>
                  <a:pt x="1452" y="144"/>
                  <a:pt x="1444" y="150"/>
                  <a:pt x="1434" y="154"/>
                </a:cubicBezTo>
                <a:cubicBezTo>
                  <a:pt x="1424" y="158"/>
                  <a:pt x="1414" y="160"/>
                  <a:pt x="1404" y="160"/>
                </a:cubicBezTo>
                <a:lnTo>
                  <a:pt x="80" y="160"/>
                </a:lnTo>
                <a:cubicBezTo>
                  <a:pt x="69" y="160"/>
                  <a:pt x="59" y="158"/>
                  <a:pt x="49" y="154"/>
                </a:cubicBezTo>
                <a:cubicBezTo>
                  <a:pt x="40" y="150"/>
                  <a:pt x="31" y="144"/>
                  <a:pt x="24" y="136"/>
                </a:cubicBezTo>
                <a:cubicBezTo>
                  <a:pt x="16" y="129"/>
                  <a:pt x="11" y="119"/>
                  <a:pt x="7" y="110"/>
                </a:cubicBezTo>
                <a:cubicBezTo>
                  <a:pt x="3" y="100"/>
                  <a:pt x="0" y="90"/>
                  <a:pt x="0" y="7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31" name=""/>
          <p:cNvSpPr txBox="1"/>
          <p:nvPr/>
        </p:nvSpPr>
        <p:spPr>
          <a:xfrm>
            <a:off x="914400" y="2752920"/>
            <a:ext cx="7158240" cy="9666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4. </a:t>
            </a:r>
            <a:r>
              <a:rPr lang="ko-KR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인덱싱 알고리즘 비교</a:t>
            </a:r>
            <a:endParaRPr lang="en-US" sz="5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32" name=""/>
          <p:cNvSpPr txBox="1"/>
          <p:nvPr/>
        </p:nvSpPr>
        <p:spPr>
          <a:xfrm>
            <a:off x="914400" y="3935880"/>
            <a:ext cx="60184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HNSW · IVFFlat · IVF-PQ · ScaNN · DiskANN · RaBitQ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33" name=""/>
          <p:cNvSpPr txBox="1"/>
          <p:nvPr/>
        </p:nvSpPr>
        <p:spPr>
          <a:xfrm>
            <a:off x="914400" y="6314040"/>
            <a:ext cx="539856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Python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종합 쿡북 —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RRF·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인덱싱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메모리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보안까지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34" name=""/>
          <p:cNvSpPr txBox="1"/>
          <p:nvPr/>
        </p:nvSpPr>
        <p:spPr>
          <a:xfrm>
            <a:off x="11095560" y="6314040"/>
            <a:ext cx="305640" cy="1530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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5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36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37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38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39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40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41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42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43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44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45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46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47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48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49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50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51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52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53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54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55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56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57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58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59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60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61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62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63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64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65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66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67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68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69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70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71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72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73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74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75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76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77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78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79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80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81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82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83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84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85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86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87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88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89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90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91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92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93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94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95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96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97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498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499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00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01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02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03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04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05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06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07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08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09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10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11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12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13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14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15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16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17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18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19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20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21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22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23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24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25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26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27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28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29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30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31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32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33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34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35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36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37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38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39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40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41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42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43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44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45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46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47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48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49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50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51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52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53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54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55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56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57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58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59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60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61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62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63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64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65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66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67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68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69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70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71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72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73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74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75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76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77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78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79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80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81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82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83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84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85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86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87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88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89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90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91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92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93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94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95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596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97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98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599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600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601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602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603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604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05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06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07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08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609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610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11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12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613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614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615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616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617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618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619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620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621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622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23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624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625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626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627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628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29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30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31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32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33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34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35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36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37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38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39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40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41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42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43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44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45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46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47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48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49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50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51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52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53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54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55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56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57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58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59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60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61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62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63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64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65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66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67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68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69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70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71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72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73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74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75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76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77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78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79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80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81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82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83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84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85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86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87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88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89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90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91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92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93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94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95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96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97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98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699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00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01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02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03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04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05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06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07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08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09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10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11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12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13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14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15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16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17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18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19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20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21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22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23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24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25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26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27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28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29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30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31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32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33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34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35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36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37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38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39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40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41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42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43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44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45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46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47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48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49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50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51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52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53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54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55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56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57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58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59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60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61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62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63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64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65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66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67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68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69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70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71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72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73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74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75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76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77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78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79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80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81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82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83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84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85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86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87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88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89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90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91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92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93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94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95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96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97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98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799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00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01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802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03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04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05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06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07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08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09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10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11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12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13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14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15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16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17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18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19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20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21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22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23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24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25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26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27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28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29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30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31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32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33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34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35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36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37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38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39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40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41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42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43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44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45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46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47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48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49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50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51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52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53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54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55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56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57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58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59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60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61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62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63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64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65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66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67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68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69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70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71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72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73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74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75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76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77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78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79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80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81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82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83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84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85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86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87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88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89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90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91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92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93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94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95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96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97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98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899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00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01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02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03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04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05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06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07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08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09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10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11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12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13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14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15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16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17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18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19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20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21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22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23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24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25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26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27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28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29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30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31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32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33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34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35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36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37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38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39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40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41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42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43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44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45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46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47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48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49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50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51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52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53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54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55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56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57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58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59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60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61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62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63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64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65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66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67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68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69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70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71" name=""/>
          <p:cNvSpPr/>
          <p:nvPr/>
        </p:nvSpPr>
        <p:spPr>
          <a:xfrm>
            <a:off x="914040" y="138096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72" name=""/>
          <p:cNvSpPr/>
          <p:nvPr/>
        </p:nvSpPr>
        <p:spPr>
          <a:xfrm>
            <a:off x="914040" y="92376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4"/>
                </a:lnTo>
                <a:cubicBezTo>
                  <a:pt x="0" y="47"/>
                  <a:pt x="2" y="40"/>
                  <a:pt x="5" y="34"/>
                </a:cubicBezTo>
                <a:cubicBezTo>
                  <a:pt x="7" y="27"/>
                  <a:pt x="11" y="20"/>
                  <a:pt x="16" y="15"/>
                </a:cubicBezTo>
                <a:cubicBezTo>
                  <a:pt x="21" y="10"/>
                  <a:pt x="27" y="7"/>
                  <a:pt x="33" y="4"/>
                </a:cubicBezTo>
                <a:cubicBezTo>
                  <a:pt x="40" y="1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1"/>
                  <a:pt x="180" y="4"/>
                </a:cubicBezTo>
                <a:cubicBezTo>
                  <a:pt x="187" y="7"/>
                  <a:pt x="193" y="10"/>
                  <a:pt x="198" y="15"/>
                </a:cubicBezTo>
                <a:cubicBezTo>
                  <a:pt x="203" y="20"/>
                  <a:pt x="206" y="27"/>
                  <a:pt x="209" y="34"/>
                </a:cubicBezTo>
                <a:cubicBezTo>
                  <a:pt x="212" y="40"/>
                  <a:pt x="213" y="47"/>
                  <a:pt x="213" y="54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09"/>
                </a:cubicBezTo>
                <a:cubicBezTo>
                  <a:pt x="206" y="716"/>
                  <a:pt x="203" y="721"/>
                  <a:pt x="198" y="726"/>
                </a:cubicBezTo>
                <a:cubicBezTo>
                  <a:pt x="193" y="731"/>
                  <a:pt x="187" y="735"/>
                  <a:pt x="180" y="738"/>
                </a:cubicBezTo>
                <a:cubicBezTo>
                  <a:pt x="174" y="740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0"/>
                  <a:pt x="33" y="738"/>
                </a:cubicBezTo>
                <a:cubicBezTo>
                  <a:pt x="27" y="735"/>
                  <a:pt x="21" y="731"/>
                  <a:pt x="16" y="726"/>
                </a:cubicBezTo>
                <a:cubicBezTo>
                  <a:pt x="11" y="721"/>
                  <a:pt x="7" y="716"/>
                  <a:pt x="5" y="709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73" name=""/>
          <p:cNvSpPr/>
          <p:nvPr/>
        </p:nvSpPr>
        <p:spPr>
          <a:xfrm>
            <a:off x="919080" y="1671480"/>
            <a:ext cx="4943880" cy="4867560"/>
          </a:xfrm>
          <a:custGeom>
            <a:avLst/>
            <a:gdLst/>
            <a:ahLst/>
            <a:rect l="0" t="0" r="r" b="b"/>
            <a:pathLst>
              <a:path w="13733" h="13521">
                <a:moveTo>
                  <a:pt x="0" y="13111"/>
                </a:moveTo>
                <a:lnTo>
                  <a:pt x="0" y="410"/>
                </a:lnTo>
                <a:cubicBezTo>
                  <a:pt x="0" y="383"/>
                  <a:pt x="2" y="356"/>
                  <a:pt x="8" y="330"/>
                </a:cubicBezTo>
                <a:cubicBezTo>
                  <a:pt x="13" y="304"/>
                  <a:pt x="21" y="278"/>
                  <a:pt x="31" y="253"/>
                </a:cubicBezTo>
                <a:cubicBezTo>
                  <a:pt x="41" y="228"/>
                  <a:pt x="54" y="205"/>
                  <a:pt x="69" y="182"/>
                </a:cubicBezTo>
                <a:cubicBezTo>
                  <a:pt x="84" y="160"/>
                  <a:pt x="101" y="139"/>
                  <a:pt x="120" y="120"/>
                </a:cubicBezTo>
                <a:cubicBezTo>
                  <a:pt x="139" y="101"/>
                  <a:pt x="160" y="84"/>
                  <a:pt x="182" y="69"/>
                </a:cubicBezTo>
                <a:cubicBezTo>
                  <a:pt x="204" y="54"/>
                  <a:pt x="228" y="41"/>
                  <a:pt x="253" y="31"/>
                </a:cubicBezTo>
                <a:cubicBezTo>
                  <a:pt x="278" y="21"/>
                  <a:pt x="303" y="13"/>
                  <a:pt x="330" y="8"/>
                </a:cubicBezTo>
                <a:cubicBezTo>
                  <a:pt x="356" y="3"/>
                  <a:pt x="383" y="0"/>
                  <a:pt x="410" y="0"/>
                </a:cubicBezTo>
                <a:lnTo>
                  <a:pt x="13322" y="0"/>
                </a:lnTo>
                <a:cubicBezTo>
                  <a:pt x="13349" y="0"/>
                  <a:pt x="13376" y="3"/>
                  <a:pt x="13403" y="8"/>
                </a:cubicBezTo>
                <a:cubicBezTo>
                  <a:pt x="13429" y="13"/>
                  <a:pt x="13455" y="21"/>
                  <a:pt x="13479" y="31"/>
                </a:cubicBezTo>
                <a:cubicBezTo>
                  <a:pt x="13504" y="41"/>
                  <a:pt x="13528" y="54"/>
                  <a:pt x="13550" y="69"/>
                </a:cubicBezTo>
                <a:cubicBezTo>
                  <a:pt x="13573" y="84"/>
                  <a:pt x="13593" y="101"/>
                  <a:pt x="13612" y="120"/>
                </a:cubicBezTo>
                <a:cubicBezTo>
                  <a:pt x="13632" y="139"/>
                  <a:pt x="13649" y="160"/>
                  <a:pt x="13663" y="182"/>
                </a:cubicBezTo>
                <a:cubicBezTo>
                  <a:pt x="13678" y="205"/>
                  <a:pt x="13691" y="228"/>
                  <a:pt x="13701" y="253"/>
                </a:cubicBezTo>
                <a:cubicBezTo>
                  <a:pt x="13712" y="278"/>
                  <a:pt x="13719" y="304"/>
                  <a:pt x="13725" y="330"/>
                </a:cubicBezTo>
                <a:cubicBezTo>
                  <a:pt x="13730" y="356"/>
                  <a:pt x="13733" y="383"/>
                  <a:pt x="13733" y="410"/>
                </a:cubicBezTo>
                <a:lnTo>
                  <a:pt x="13733" y="13111"/>
                </a:lnTo>
                <a:cubicBezTo>
                  <a:pt x="13733" y="13138"/>
                  <a:pt x="13730" y="13165"/>
                  <a:pt x="13725" y="13191"/>
                </a:cubicBezTo>
                <a:cubicBezTo>
                  <a:pt x="13719" y="13217"/>
                  <a:pt x="13712" y="13243"/>
                  <a:pt x="13701" y="13268"/>
                </a:cubicBezTo>
                <a:cubicBezTo>
                  <a:pt x="13691" y="13293"/>
                  <a:pt x="13678" y="13316"/>
                  <a:pt x="13663" y="13339"/>
                </a:cubicBezTo>
                <a:cubicBezTo>
                  <a:pt x="13649" y="13361"/>
                  <a:pt x="13632" y="13382"/>
                  <a:pt x="13612" y="13401"/>
                </a:cubicBezTo>
                <a:cubicBezTo>
                  <a:pt x="13593" y="13420"/>
                  <a:pt x="13573" y="13437"/>
                  <a:pt x="13550" y="13452"/>
                </a:cubicBezTo>
                <a:cubicBezTo>
                  <a:pt x="13528" y="13467"/>
                  <a:pt x="13504" y="13480"/>
                  <a:pt x="13479" y="13490"/>
                </a:cubicBezTo>
                <a:cubicBezTo>
                  <a:pt x="13455" y="13500"/>
                  <a:pt x="13429" y="13508"/>
                  <a:pt x="13403" y="13513"/>
                </a:cubicBezTo>
                <a:cubicBezTo>
                  <a:pt x="13376" y="13519"/>
                  <a:pt x="13349" y="13521"/>
                  <a:pt x="13322" y="13521"/>
                </a:cubicBezTo>
                <a:lnTo>
                  <a:pt x="410" y="13521"/>
                </a:lnTo>
                <a:cubicBezTo>
                  <a:pt x="383" y="13521"/>
                  <a:pt x="356" y="13519"/>
                  <a:pt x="330" y="13513"/>
                </a:cubicBezTo>
                <a:cubicBezTo>
                  <a:pt x="303" y="13508"/>
                  <a:pt x="278" y="13500"/>
                  <a:pt x="253" y="13490"/>
                </a:cubicBezTo>
                <a:cubicBezTo>
                  <a:pt x="228" y="13480"/>
                  <a:pt x="204" y="13467"/>
                  <a:pt x="182" y="13452"/>
                </a:cubicBezTo>
                <a:cubicBezTo>
                  <a:pt x="160" y="13437"/>
                  <a:pt x="139" y="13420"/>
                  <a:pt x="120" y="13401"/>
                </a:cubicBezTo>
                <a:cubicBezTo>
                  <a:pt x="101" y="13382"/>
                  <a:pt x="84" y="13361"/>
                  <a:pt x="69" y="13339"/>
                </a:cubicBezTo>
                <a:cubicBezTo>
                  <a:pt x="54" y="13316"/>
                  <a:pt x="41" y="13293"/>
                  <a:pt x="31" y="13268"/>
                </a:cubicBezTo>
                <a:cubicBezTo>
                  <a:pt x="21" y="13243"/>
                  <a:pt x="13" y="13217"/>
                  <a:pt x="8" y="13191"/>
                </a:cubicBezTo>
                <a:cubicBezTo>
                  <a:pt x="2" y="13165"/>
                  <a:pt x="0" y="13138"/>
                  <a:pt x="0" y="13111"/>
                </a:cubicBezTo>
                <a:close/>
              </a:path>
            </a:pathLst>
          </a:custGeom>
          <a:solidFill>
            <a:srgbClr val="11141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74" name=""/>
          <p:cNvSpPr/>
          <p:nvPr/>
        </p:nvSpPr>
        <p:spPr>
          <a:xfrm>
            <a:off x="919080" y="1671480"/>
            <a:ext cx="4943880" cy="4867560"/>
          </a:xfrm>
          <a:custGeom>
            <a:avLst/>
            <a:gdLst/>
            <a:ahLst/>
            <a:rect l="0" t="0" r="r" b="b"/>
            <a:pathLst>
              <a:path w="13733" h="13521">
                <a:moveTo>
                  <a:pt x="0" y="13111"/>
                </a:moveTo>
                <a:lnTo>
                  <a:pt x="0" y="410"/>
                </a:lnTo>
                <a:cubicBezTo>
                  <a:pt x="0" y="383"/>
                  <a:pt x="2" y="356"/>
                  <a:pt x="8" y="330"/>
                </a:cubicBezTo>
                <a:cubicBezTo>
                  <a:pt x="13" y="304"/>
                  <a:pt x="21" y="278"/>
                  <a:pt x="31" y="253"/>
                </a:cubicBezTo>
                <a:cubicBezTo>
                  <a:pt x="41" y="228"/>
                  <a:pt x="54" y="205"/>
                  <a:pt x="69" y="182"/>
                </a:cubicBezTo>
                <a:cubicBezTo>
                  <a:pt x="84" y="160"/>
                  <a:pt x="101" y="139"/>
                  <a:pt x="120" y="120"/>
                </a:cubicBezTo>
                <a:cubicBezTo>
                  <a:pt x="139" y="101"/>
                  <a:pt x="160" y="84"/>
                  <a:pt x="182" y="69"/>
                </a:cubicBezTo>
                <a:cubicBezTo>
                  <a:pt x="204" y="54"/>
                  <a:pt x="228" y="41"/>
                  <a:pt x="253" y="31"/>
                </a:cubicBezTo>
                <a:cubicBezTo>
                  <a:pt x="278" y="21"/>
                  <a:pt x="303" y="13"/>
                  <a:pt x="330" y="8"/>
                </a:cubicBezTo>
                <a:cubicBezTo>
                  <a:pt x="356" y="3"/>
                  <a:pt x="383" y="0"/>
                  <a:pt x="410" y="0"/>
                </a:cubicBezTo>
                <a:lnTo>
                  <a:pt x="13322" y="0"/>
                </a:lnTo>
                <a:cubicBezTo>
                  <a:pt x="13349" y="0"/>
                  <a:pt x="13376" y="3"/>
                  <a:pt x="13403" y="8"/>
                </a:cubicBezTo>
                <a:cubicBezTo>
                  <a:pt x="13429" y="13"/>
                  <a:pt x="13455" y="21"/>
                  <a:pt x="13479" y="31"/>
                </a:cubicBezTo>
                <a:cubicBezTo>
                  <a:pt x="13504" y="41"/>
                  <a:pt x="13528" y="54"/>
                  <a:pt x="13550" y="69"/>
                </a:cubicBezTo>
                <a:cubicBezTo>
                  <a:pt x="13573" y="84"/>
                  <a:pt x="13593" y="101"/>
                  <a:pt x="13612" y="120"/>
                </a:cubicBezTo>
                <a:cubicBezTo>
                  <a:pt x="13632" y="139"/>
                  <a:pt x="13649" y="160"/>
                  <a:pt x="13663" y="182"/>
                </a:cubicBezTo>
                <a:cubicBezTo>
                  <a:pt x="13678" y="205"/>
                  <a:pt x="13691" y="228"/>
                  <a:pt x="13701" y="253"/>
                </a:cubicBezTo>
                <a:cubicBezTo>
                  <a:pt x="13712" y="278"/>
                  <a:pt x="13719" y="304"/>
                  <a:pt x="13725" y="330"/>
                </a:cubicBezTo>
                <a:cubicBezTo>
                  <a:pt x="13730" y="356"/>
                  <a:pt x="13733" y="383"/>
                  <a:pt x="13733" y="410"/>
                </a:cubicBezTo>
                <a:lnTo>
                  <a:pt x="13733" y="13111"/>
                </a:lnTo>
                <a:cubicBezTo>
                  <a:pt x="13733" y="13138"/>
                  <a:pt x="13730" y="13165"/>
                  <a:pt x="13725" y="13191"/>
                </a:cubicBezTo>
                <a:cubicBezTo>
                  <a:pt x="13719" y="13217"/>
                  <a:pt x="13712" y="13243"/>
                  <a:pt x="13701" y="13268"/>
                </a:cubicBezTo>
                <a:cubicBezTo>
                  <a:pt x="13691" y="13293"/>
                  <a:pt x="13678" y="13316"/>
                  <a:pt x="13663" y="13339"/>
                </a:cubicBezTo>
                <a:cubicBezTo>
                  <a:pt x="13649" y="13361"/>
                  <a:pt x="13632" y="13382"/>
                  <a:pt x="13612" y="13401"/>
                </a:cubicBezTo>
                <a:cubicBezTo>
                  <a:pt x="13593" y="13420"/>
                  <a:pt x="13573" y="13437"/>
                  <a:pt x="13550" y="13452"/>
                </a:cubicBezTo>
                <a:cubicBezTo>
                  <a:pt x="13528" y="13467"/>
                  <a:pt x="13504" y="13480"/>
                  <a:pt x="13479" y="13490"/>
                </a:cubicBezTo>
                <a:cubicBezTo>
                  <a:pt x="13455" y="13500"/>
                  <a:pt x="13429" y="13508"/>
                  <a:pt x="13403" y="13513"/>
                </a:cubicBezTo>
                <a:cubicBezTo>
                  <a:pt x="13376" y="13519"/>
                  <a:pt x="13349" y="13521"/>
                  <a:pt x="13322" y="13521"/>
                </a:cubicBezTo>
                <a:lnTo>
                  <a:pt x="410" y="13521"/>
                </a:lnTo>
                <a:cubicBezTo>
                  <a:pt x="383" y="13521"/>
                  <a:pt x="356" y="13519"/>
                  <a:pt x="330" y="13513"/>
                </a:cubicBezTo>
                <a:cubicBezTo>
                  <a:pt x="303" y="13508"/>
                  <a:pt x="278" y="13500"/>
                  <a:pt x="253" y="13490"/>
                </a:cubicBezTo>
                <a:cubicBezTo>
                  <a:pt x="228" y="13480"/>
                  <a:pt x="204" y="13467"/>
                  <a:pt x="182" y="13452"/>
                </a:cubicBezTo>
                <a:cubicBezTo>
                  <a:pt x="160" y="13437"/>
                  <a:pt x="139" y="13420"/>
                  <a:pt x="120" y="13401"/>
                </a:cubicBezTo>
                <a:cubicBezTo>
                  <a:pt x="101" y="13382"/>
                  <a:pt x="84" y="13361"/>
                  <a:pt x="69" y="13339"/>
                </a:cubicBezTo>
                <a:cubicBezTo>
                  <a:pt x="54" y="13316"/>
                  <a:pt x="41" y="13293"/>
                  <a:pt x="31" y="13268"/>
                </a:cubicBezTo>
                <a:cubicBezTo>
                  <a:pt x="21" y="13243"/>
                  <a:pt x="13" y="13217"/>
                  <a:pt x="8" y="13191"/>
                </a:cubicBezTo>
                <a:cubicBezTo>
                  <a:pt x="2" y="13165"/>
                  <a:pt x="0" y="13138"/>
                  <a:pt x="0" y="13111"/>
                </a:cubicBezTo>
                <a:close/>
              </a:path>
            </a:pathLst>
          </a:custGeom>
          <a:noFill/>
          <a:ln w="9360">
            <a:solidFill>
              <a:srgbClr val="1F2533"/>
            </a:solidFill>
            <a:miter/>
          </a:ln>
        </p:spPr>
        <p:txBody>
          <a:bodyPr lIns="4680" tIns="4680" rIns="4680" bIns="468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75" name=""/>
          <p:cNvSpPr txBox="1"/>
          <p:nvPr/>
        </p:nvSpPr>
        <p:spPr>
          <a:xfrm>
            <a:off x="1143000" y="704520"/>
            <a:ext cx="6283080" cy="591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HNSW vs IVFFlat — 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양대 표준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76" name=""/>
          <p:cNvSpPr/>
          <p:nvPr/>
        </p:nvSpPr>
        <p:spPr>
          <a:xfrm>
            <a:off x="1333440" y="265716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6"/>
                </a:moveTo>
                <a:cubicBezTo>
                  <a:pt x="212" y="121"/>
                  <a:pt x="210" y="135"/>
                  <a:pt x="204" y="148"/>
                </a:cubicBezTo>
                <a:cubicBezTo>
                  <a:pt x="198" y="161"/>
                  <a:pt x="190" y="172"/>
                  <a:pt x="180" y="182"/>
                </a:cubicBezTo>
                <a:cubicBezTo>
                  <a:pt x="170" y="192"/>
                  <a:pt x="159" y="200"/>
                  <a:pt x="146" y="205"/>
                </a:cubicBezTo>
                <a:cubicBezTo>
                  <a:pt x="133" y="210"/>
                  <a:pt x="120" y="213"/>
                  <a:pt x="105" y="213"/>
                </a:cubicBezTo>
                <a:cubicBezTo>
                  <a:pt x="91" y="213"/>
                  <a:pt x="78" y="210"/>
                  <a:pt x="65" y="205"/>
                </a:cubicBezTo>
                <a:cubicBezTo>
                  <a:pt x="52" y="200"/>
                  <a:pt x="41" y="192"/>
                  <a:pt x="31" y="182"/>
                </a:cubicBezTo>
                <a:cubicBezTo>
                  <a:pt x="21" y="172"/>
                  <a:pt x="13" y="161"/>
                  <a:pt x="8" y="148"/>
                </a:cubicBezTo>
                <a:cubicBezTo>
                  <a:pt x="2" y="135"/>
                  <a:pt x="0" y="121"/>
                  <a:pt x="0" y="106"/>
                </a:cubicBezTo>
                <a:cubicBezTo>
                  <a:pt x="0" y="92"/>
                  <a:pt x="2" y="79"/>
                  <a:pt x="8" y="66"/>
                </a:cubicBezTo>
                <a:cubicBezTo>
                  <a:pt x="13" y="53"/>
                  <a:pt x="21" y="41"/>
                  <a:pt x="31" y="31"/>
                </a:cubicBezTo>
                <a:cubicBezTo>
                  <a:pt x="41" y="21"/>
                  <a:pt x="52" y="14"/>
                  <a:pt x="65" y="8"/>
                </a:cubicBezTo>
                <a:cubicBezTo>
                  <a:pt x="78" y="3"/>
                  <a:pt x="91" y="0"/>
                  <a:pt x="105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59" y="14"/>
                  <a:pt x="170" y="21"/>
                  <a:pt x="180" y="31"/>
                </a:cubicBezTo>
                <a:cubicBezTo>
                  <a:pt x="190" y="41"/>
                  <a:pt x="198" y="53"/>
                  <a:pt x="204" y="66"/>
                </a:cubicBezTo>
                <a:cubicBezTo>
                  <a:pt x="210" y="79"/>
                  <a:pt x="212" y="92"/>
                  <a:pt x="212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77" name=""/>
          <p:cNvSpPr txBox="1"/>
          <p:nvPr/>
        </p:nvSpPr>
        <p:spPr>
          <a:xfrm>
            <a:off x="1228680" y="1964160"/>
            <a:ext cx="20516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HNSW (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계층 그래프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)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78" name=""/>
          <p:cNvSpPr/>
          <p:nvPr/>
        </p:nvSpPr>
        <p:spPr>
          <a:xfrm>
            <a:off x="1333440" y="313344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7"/>
                </a:moveTo>
                <a:cubicBezTo>
                  <a:pt x="212" y="121"/>
                  <a:pt x="210" y="135"/>
                  <a:pt x="204" y="148"/>
                </a:cubicBezTo>
                <a:cubicBezTo>
                  <a:pt x="198" y="161"/>
                  <a:pt x="190" y="172"/>
                  <a:pt x="180" y="182"/>
                </a:cubicBezTo>
                <a:cubicBezTo>
                  <a:pt x="170" y="192"/>
                  <a:pt x="159" y="200"/>
                  <a:pt x="146" y="205"/>
                </a:cubicBezTo>
                <a:cubicBezTo>
                  <a:pt x="133" y="210"/>
                  <a:pt x="120" y="213"/>
                  <a:pt x="105" y="213"/>
                </a:cubicBezTo>
                <a:cubicBezTo>
                  <a:pt x="91" y="213"/>
                  <a:pt x="78" y="210"/>
                  <a:pt x="65" y="205"/>
                </a:cubicBezTo>
                <a:cubicBezTo>
                  <a:pt x="52" y="200"/>
                  <a:pt x="41" y="192"/>
                  <a:pt x="31" y="182"/>
                </a:cubicBezTo>
                <a:cubicBezTo>
                  <a:pt x="21" y="172"/>
                  <a:pt x="13" y="161"/>
                  <a:pt x="8" y="148"/>
                </a:cubicBezTo>
                <a:cubicBezTo>
                  <a:pt x="2" y="135"/>
                  <a:pt x="0" y="121"/>
                  <a:pt x="0" y="107"/>
                </a:cubicBezTo>
                <a:cubicBezTo>
                  <a:pt x="0" y="93"/>
                  <a:pt x="2" y="80"/>
                  <a:pt x="8" y="67"/>
                </a:cubicBezTo>
                <a:cubicBezTo>
                  <a:pt x="13" y="54"/>
                  <a:pt x="21" y="41"/>
                  <a:pt x="31" y="31"/>
                </a:cubicBezTo>
                <a:cubicBezTo>
                  <a:pt x="41" y="21"/>
                  <a:pt x="52" y="14"/>
                  <a:pt x="65" y="8"/>
                </a:cubicBezTo>
                <a:cubicBezTo>
                  <a:pt x="78" y="3"/>
                  <a:pt x="91" y="0"/>
                  <a:pt x="105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59" y="14"/>
                  <a:pt x="170" y="21"/>
                  <a:pt x="180" y="31"/>
                </a:cubicBezTo>
                <a:cubicBezTo>
                  <a:pt x="190" y="41"/>
                  <a:pt x="198" y="54"/>
                  <a:pt x="204" y="67"/>
                </a:cubicBezTo>
                <a:cubicBezTo>
                  <a:pt x="210" y="80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79" name=""/>
          <p:cNvSpPr txBox="1"/>
          <p:nvPr/>
        </p:nvSpPr>
        <p:spPr>
          <a:xfrm>
            <a:off x="1548720" y="2507040"/>
            <a:ext cx="38098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파라미터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: m=16, ef_construction=64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80" name=""/>
          <p:cNvSpPr/>
          <p:nvPr/>
        </p:nvSpPr>
        <p:spPr>
          <a:xfrm>
            <a:off x="1333440" y="360972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6"/>
                </a:moveTo>
                <a:cubicBezTo>
                  <a:pt x="212" y="120"/>
                  <a:pt x="210" y="134"/>
                  <a:pt x="204" y="147"/>
                </a:cubicBezTo>
                <a:cubicBezTo>
                  <a:pt x="198" y="160"/>
                  <a:pt x="190" y="171"/>
                  <a:pt x="180" y="181"/>
                </a:cubicBezTo>
                <a:cubicBezTo>
                  <a:pt x="170" y="191"/>
                  <a:pt x="159" y="198"/>
                  <a:pt x="146" y="204"/>
                </a:cubicBezTo>
                <a:cubicBezTo>
                  <a:pt x="133" y="210"/>
                  <a:pt x="120" y="213"/>
                  <a:pt x="105" y="213"/>
                </a:cubicBezTo>
                <a:cubicBezTo>
                  <a:pt x="91" y="213"/>
                  <a:pt x="78" y="210"/>
                  <a:pt x="65" y="204"/>
                </a:cubicBezTo>
                <a:cubicBezTo>
                  <a:pt x="52" y="198"/>
                  <a:pt x="41" y="191"/>
                  <a:pt x="31" y="181"/>
                </a:cubicBezTo>
                <a:cubicBezTo>
                  <a:pt x="21" y="171"/>
                  <a:pt x="13" y="160"/>
                  <a:pt x="8" y="147"/>
                </a:cubicBezTo>
                <a:cubicBezTo>
                  <a:pt x="2" y="134"/>
                  <a:pt x="0" y="120"/>
                  <a:pt x="0" y="106"/>
                </a:cubicBezTo>
                <a:cubicBezTo>
                  <a:pt x="0" y="92"/>
                  <a:pt x="2" y="79"/>
                  <a:pt x="8" y="66"/>
                </a:cubicBezTo>
                <a:cubicBezTo>
                  <a:pt x="13" y="53"/>
                  <a:pt x="21" y="41"/>
                  <a:pt x="31" y="31"/>
                </a:cubicBezTo>
                <a:cubicBezTo>
                  <a:pt x="41" y="21"/>
                  <a:pt x="52" y="14"/>
                  <a:pt x="65" y="8"/>
                </a:cubicBezTo>
                <a:cubicBezTo>
                  <a:pt x="78" y="3"/>
                  <a:pt x="91" y="0"/>
                  <a:pt x="105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59" y="14"/>
                  <a:pt x="170" y="21"/>
                  <a:pt x="180" y="31"/>
                </a:cubicBezTo>
                <a:cubicBezTo>
                  <a:pt x="190" y="41"/>
                  <a:pt x="198" y="53"/>
                  <a:pt x="204" y="66"/>
                </a:cubicBezTo>
                <a:cubicBezTo>
                  <a:pt x="210" y="79"/>
                  <a:pt x="212" y="92"/>
                  <a:pt x="212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81" name=""/>
          <p:cNvSpPr txBox="1"/>
          <p:nvPr/>
        </p:nvSpPr>
        <p:spPr>
          <a:xfrm>
            <a:off x="1548720" y="2983320"/>
            <a:ext cx="25938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쿼리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: ef_search=40~200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82" name=""/>
          <p:cNvSpPr/>
          <p:nvPr/>
        </p:nvSpPr>
        <p:spPr>
          <a:xfrm>
            <a:off x="1333440" y="4076640"/>
            <a:ext cx="76320" cy="76320"/>
          </a:xfrm>
          <a:custGeom>
            <a:avLst/>
            <a:gdLst/>
            <a:ahLst/>
            <a:rect l="0" t="0" r="r" b="b"/>
            <a:pathLst>
              <a:path w="212" h="212">
                <a:moveTo>
                  <a:pt x="212" y="105"/>
                </a:moveTo>
                <a:cubicBezTo>
                  <a:pt x="212" y="120"/>
                  <a:pt x="210" y="133"/>
                  <a:pt x="204" y="146"/>
                </a:cubicBezTo>
                <a:cubicBezTo>
                  <a:pt x="198" y="159"/>
                  <a:pt x="190" y="170"/>
                  <a:pt x="180" y="181"/>
                </a:cubicBezTo>
                <a:cubicBezTo>
                  <a:pt x="170" y="191"/>
                  <a:pt x="159" y="199"/>
                  <a:pt x="146" y="204"/>
                </a:cubicBezTo>
                <a:cubicBezTo>
                  <a:pt x="133" y="210"/>
                  <a:pt x="120" y="212"/>
                  <a:pt x="105" y="212"/>
                </a:cubicBezTo>
                <a:cubicBezTo>
                  <a:pt x="91" y="212"/>
                  <a:pt x="78" y="210"/>
                  <a:pt x="65" y="204"/>
                </a:cubicBezTo>
                <a:cubicBezTo>
                  <a:pt x="52" y="199"/>
                  <a:pt x="41" y="191"/>
                  <a:pt x="31" y="181"/>
                </a:cubicBezTo>
                <a:cubicBezTo>
                  <a:pt x="21" y="170"/>
                  <a:pt x="13" y="159"/>
                  <a:pt x="8" y="146"/>
                </a:cubicBezTo>
                <a:cubicBezTo>
                  <a:pt x="2" y="133"/>
                  <a:pt x="0" y="120"/>
                  <a:pt x="0" y="105"/>
                </a:cubicBezTo>
                <a:cubicBezTo>
                  <a:pt x="0" y="91"/>
                  <a:pt x="2" y="78"/>
                  <a:pt x="8" y="65"/>
                </a:cubicBezTo>
                <a:cubicBezTo>
                  <a:pt x="13" y="52"/>
                  <a:pt x="21" y="41"/>
                  <a:pt x="31" y="31"/>
                </a:cubicBezTo>
                <a:cubicBezTo>
                  <a:pt x="41" y="21"/>
                  <a:pt x="52" y="13"/>
                  <a:pt x="65" y="8"/>
                </a:cubicBezTo>
                <a:cubicBezTo>
                  <a:pt x="78" y="2"/>
                  <a:pt x="91" y="0"/>
                  <a:pt x="105" y="0"/>
                </a:cubicBezTo>
                <a:cubicBezTo>
                  <a:pt x="120" y="0"/>
                  <a:pt x="133" y="2"/>
                  <a:pt x="146" y="8"/>
                </a:cubicBezTo>
                <a:cubicBezTo>
                  <a:pt x="159" y="13"/>
                  <a:pt x="170" y="21"/>
                  <a:pt x="180" y="31"/>
                </a:cubicBezTo>
                <a:cubicBezTo>
                  <a:pt x="190" y="41"/>
                  <a:pt x="198" y="52"/>
                  <a:pt x="204" y="65"/>
                </a:cubicBezTo>
                <a:cubicBezTo>
                  <a:pt x="210" y="78"/>
                  <a:pt x="212" y="91"/>
                  <a:pt x="212" y="105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83" name=""/>
          <p:cNvSpPr txBox="1"/>
          <p:nvPr/>
        </p:nvSpPr>
        <p:spPr>
          <a:xfrm>
            <a:off x="1548720" y="3459600"/>
            <a:ext cx="176976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정확도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-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속도 최상위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84" name=""/>
          <p:cNvSpPr/>
          <p:nvPr/>
        </p:nvSpPr>
        <p:spPr>
          <a:xfrm>
            <a:off x="1333440" y="4552920"/>
            <a:ext cx="76320" cy="76320"/>
          </a:xfrm>
          <a:custGeom>
            <a:avLst/>
            <a:gdLst/>
            <a:ahLst/>
            <a:rect l="0" t="0" r="r" b="b"/>
            <a:pathLst>
              <a:path w="212" h="212">
                <a:moveTo>
                  <a:pt x="212" y="105"/>
                </a:moveTo>
                <a:cubicBezTo>
                  <a:pt x="212" y="120"/>
                  <a:pt x="210" y="134"/>
                  <a:pt x="204" y="147"/>
                </a:cubicBezTo>
                <a:cubicBezTo>
                  <a:pt x="198" y="160"/>
                  <a:pt x="190" y="171"/>
                  <a:pt x="180" y="181"/>
                </a:cubicBezTo>
                <a:cubicBezTo>
                  <a:pt x="170" y="191"/>
                  <a:pt x="159" y="199"/>
                  <a:pt x="146" y="204"/>
                </a:cubicBezTo>
                <a:cubicBezTo>
                  <a:pt x="133" y="210"/>
                  <a:pt x="120" y="212"/>
                  <a:pt x="105" y="212"/>
                </a:cubicBezTo>
                <a:cubicBezTo>
                  <a:pt x="91" y="212"/>
                  <a:pt x="78" y="210"/>
                  <a:pt x="65" y="204"/>
                </a:cubicBezTo>
                <a:cubicBezTo>
                  <a:pt x="52" y="199"/>
                  <a:pt x="41" y="191"/>
                  <a:pt x="31" y="181"/>
                </a:cubicBezTo>
                <a:cubicBezTo>
                  <a:pt x="21" y="171"/>
                  <a:pt x="13" y="160"/>
                  <a:pt x="8" y="147"/>
                </a:cubicBezTo>
                <a:cubicBezTo>
                  <a:pt x="2" y="134"/>
                  <a:pt x="0" y="120"/>
                  <a:pt x="0" y="105"/>
                </a:cubicBezTo>
                <a:cubicBezTo>
                  <a:pt x="0" y="91"/>
                  <a:pt x="2" y="78"/>
                  <a:pt x="8" y="65"/>
                </a:cubicBezTo>
                <a:cubicBezTo>
                  <a:pt x="13" y="52"/>
                  <a:pt x="21" y="41"/>
                  <a:pt x="31" y="31"/>
                </a:cubicBezTo>
                <a:cubicBezTo>
                  <a:pt x="41" y="21"/>
                  <a:pt x="52" y="13"/>
                  <a:pt x="65" y="8"/>
                </a:cubicBezTo>
                <a:cubicBezTo>
                  <a:pt x="78" y="2"/>
                  <a:pt x="91" y="0"/>
                  <a:pt x="105" y="0"/>
                </a:cubicBezTo>
                <a:cubicBezTo>
                  <a:pt x="120" y="0"/>
                  <a:pt x="133" y="2"/>
                  <a:pt x="146" y="8"/>
                </a:cubicBezTo>
                <a:cubicBezTo>
                  <a:pt x="159" y="13"/>
                  <a:pt x="170" y="21"/>
                  <a:pt x="180" y="31"/>
                </a:cubicBezTo>
                <a:cubicBezTo>
                  <a:pt x="190" y="41"/>
                  <a:pt x="198" y="52"/>
                  <a:pt x="204" y="65"/>
                </a:cubicBezTo>
                <a:cubicBezTo>
                  <a:pt x="210" y="78"/>
                  <a:pt x="212" y="91"/>
                  <a:pt x="212" y="105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85" name=""/>
          <p:cNvSpPr txBox="1"/>
          <p:nvPr/>
        </p:nvSpPr>
        <p:spPr>
          <a:xfrm>
            <a:off x="1548720" y="3926160"/>
            <a:ext cx="28962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메모리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: d×4 + m×2×4 B/vec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86" name=""/>
          <p:cNvSpPr/>
          <p:nvPr/>
        </p:nvSpPr>
        <p:spPr>
          <a:xfrm>
            <a:off x="1333440" y="501948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7"/>
                </a:moveTo>
                <a:cubicBezTo>
                  <a:pt x="212" y="121"/>
                  <a:pt x="210" y="134"/>
                  <a:pt x="204" y="147"/>
                </a:cubicBezTo>
                <a:cubicBezTo>
                  <a:pt x="198" y="160"/>
                  <a:pt x="190" y="172"/>
                  <a:pt x="180" y="182"/>
                </a:cubicBezTo>
                <a:cubicBezTo>
                  <a:pt x="170" y="192"/>
                  <a:pt x="159" y="199"/>
                  <a:pt x="146" y="205"/>
                </a:cubicBezTo>
                <a:cubicBezTo>
                  <a:pt x="133" y="210"/>
                  <a:pt x="120" y="213"/>
                  <a:pt x="105" y="213"/>
                </a:cubicBezTo>
                <a:cubicBezTo>
                  <a:pt x="91" y="213"/>
                  <a:pt x="78" y="210"/>
                  <a:pt x="65" y="205"/>
                </a:cubicBezTo>
                <a:cubicBezTo>
                  <a:pt x="52" y="199"/>
                  <a:pt x="41" y="192"/>
                  <a:pt x="31" y="182"/>
                </a:cubicBezTo>
                <a:cubicBezTo>
                  <a:pt x="21" y="172"/>
                  <a:pt x="13" y="160"/>
                  <a:pt x="8" y="147"/>
                </a:cubicBezTo>
                <a:cubicBezTo>
                  <a:pt x="2" y="134"/>
                  <a:pt x="0" y="121"/>
                  <a:pt x="0" y="107"/>
                </a:cubicBezTo>
                <a:cubicBezTo>
                  <a:pt x="0" y="93"/>
                  <a:pt x="2" y="78"/>
                  <a:pt x="8" y="65"/>
                </a:cubicBezTo>
                <a:cubicBezTo>
                  <a:pt x="13" y="52"/>
                  <a:pt x="21" y="41"/>
                  <a:pt x="31" y="31"/>
                </a:cubicBezTo>
                <a:cubicBezTo>
                  <a:pt x="41" y="21"/>
                  <a:pt x="52" y="13"/>
                  <a:pt x="65" y="8"/>
                </a:cubicBezTo>
                <a:cubicBezTo>
                  <a:pt x="78" y="3"/>
                  <a:pt x="91" y="0"/>
                  <a:pt x="105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59" y="13"/>
                  <a:pt x="170" y="21"/>
                  <a:pt x="180" y="31"/>
                </a:cubicBezTo>
                <a:cubicBezTo>
                  <a:pt x="190" y="41"/>
                  <a:pt x="198" y="52"/>
                  <a:pt x="204" y="65"/>
                </a:cubicBezTo>
                <a:cubicBezTo>
                  <a:pt x="210" y="78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87" name=""/>
          <p:cNvSpPr txBox="1"/>
          <p:nvPr/>
        </p:nvSpPr>
        <p:spPr>
          <a:xfrm>
            <a:off x="1548720" y="4402440"/>
            <a:ext cx="24048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빌드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: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데이터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0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에서도 가능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88" name=""/>
          <p:cNvSpPr/>
          <p:nvPr/>
        </p:nvSpPr>
        <p:spPr>
          <a:xfrm>
            <a:off x="1333440" y="549576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7"/>
                </a:moveTo>
                <a:cubicBezTo>
                  <a:pt x="212" y="121"/>
                  <a:pt x="210" y="134"/>
                  <a:pt x="204" y="147"/>
                </a:cubicBezTo>
                <a:cubicBezTo>
                  <a:pt x="198" y="160"/>
                  <a:pt x="190" y="172"/>
                  <a:pt x="180" y="182"/>
                </a:cubicBezTo>
                <a:cubicBezTo>
                  <a:pt x="170" y="192"/>
                  <a:pt x="159" y="199"/>
                  <a:pt x="146" y="205"/>
                </a:cubicBezTo>
                <a:cubicBezTo>
                  <a:pt x="133" y="210"/>
                  <a:pt x="120" y="213"/>
                  <a:pt x="105" y="213"/>
                </a:cubicBezTo>
                <a:cubicBezTo>
                  <a:pt x="91" y="213"/>
                  <a:pt x="78" y="210"/>
                  <a:pt x="65" y="205"/>
                </a:cubicBezTo>
                <a:cubicBezTo>
                  <a:pt x="52" y="199"/>
                  <a:pt x="41" y="192"/>
                  <a:pt x="31" y="182"/>
                </a:cubicBezTo>
                <a:cubicBezTo>
                  <a:pt x="21" y="172"/>
                  <a:pt x="13" y="160"/>
                  <a:pt x="8" y="147"/>
                </a:cubicBezTo>
                <a:cubicBezTo>
                  <a:pt x="2" y="134"/>
                  <a:pt x="0" y="121"/>
                  <a:pt x="0" y="107"/>
                </a:cubicBezTo>
                <a:cubicBezTo>
                  <a:pt x="0" y="93"/>
                  <a:pt x="2" y="79"/>
                  <a:pt x="8" y="66"/>
                </a:cubicBezTo>
                <a:cubicBezTo>
                  <a:pt x="13" y="53"/>
                  <a:pt x="21" y="42"/>
                  <a:pt x="31" y="31"/>
                </a:cubicBezTo>
                <a:cubicBezTo>
                  <a:pt x="41" y="21"/>
                  <a:pt x="52" y="13"/>
                  <a:pt x="65" y="8"/>
                </a:cubicBezTo>
                <a:cubicBezTo>
                  <a:pt x="78" y="3"/>
                  <a:pt x="91" y="0"/>
                  <a:pt x="105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59" y="13"/>
                  <a:pt x="170" y="21"/>
                  <a:pt x="180" y="31"/>
                </a:cubicBezTo>
                <a:cubicBezTo>
                  <a:pt x="190" y="42"/>
                  <a:pt x="198" y="53"/>
                  <a:pt x="204" y="66"/>
                </a:cubicBezTo>
                <a:cubicBezTo>
                  <a:pt x="210" y="79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89" name=""/>
          <p:cNvSpPr txBox="1"/>
          <p:nvPr/>
        </p:nvSpPr>
        <p:spPr>
          <a:xfrm>
            <a:off x="1548720" y="4869360"/>
            <a:ext cx="23914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동적 삽입 강함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,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삭제 약함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90" name=""/>
          <p:cNvSpPr txBox="1"/>
          <p:nvPr/>
        </p:nvSpPr>
        <p:spPr>
          <a:xfrm>
            <a:off x="1548720" y="5345640"/>
            <a:ext cx="33004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pgvector / Qdrant / Weaviate /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91" name=""/>
          <p:cNvSpPr/>
          <p:nvPr/>
        </p:nvSpPr>
        <p:spPr>
          <a:xfrm>
            <a:off x="6329160" y="1671480"/>
            <a:ext cx="4943880" cy="4401000"/>
          </a:xfrm>
          <a:custGeom>
            <a:avLst/>
            <a:gdLst/>
            <a:ahLst/>
            <a:rect l="0" t="0" r="r" b="b"/>
            <a:pathLst>
              <a:path w="13733" h="12225">
                <a:moveTo>
                  <a:pt x="0" y="11815"/>
                </a:moveTo>
                <a:lnTo>
                  <a:pt x="0" y="410"/>
                </a:lnTo>
                <a:cubicBezTo>
                  <a:pt x="0" y="383"/>
                  <a:pt x="3" y="356"/>
                  <a:pt x="8" y="330"/>
                </a:cubicBezTo>
                <a:cubicBezTo>
                  <a:pt x="13" y="304"/>
                  <a:pt x="21" y="278"/>
                  <a:pt x="31" y="253"/>
                </a:cubicBezTo>
                <a:cubicBezTo>
                  <a:pt x="42" y="228"/>
                  <a:pt x="54" y="205"/>
                  <a:pt x="69" y="182"/>
                </a:cubicBezTo>
                <a:cubicBezTo>
                  <a:pt x="84" y="160"/>
                  <a:pt x="101" y="139"/>
                  <a:pt x="120" y="120"/>
                </a:cubicBezTo>
                <a:cubicBezTo>
                  <a:pt x="139" y="101"/>
                  <a:pt x="160" y="84"/>
                  <a:pt x="182" y="69"/>
                </a:cubicBezTo>
                <a:cubicBezTo>
                  <a:pt x="205" y="54"/>
                  <a:pt x="228" y="41"/>
                  <a:pt x="253" y="31"/>
                </a:cubicBezTo>
                <a:cubicBezTo>
                  <a:pt x="278" y="21"/>
                  <a:pt x="304" y="13"/>
                  <a:pt x="330" y="8"/>
                </a:cubicBezTo>
                <a:cubicBezTo>
                  <a:pt x="357" y="3"/>
                  <a:pt x="383" y="0"/>
                  <a:pt x="410" y="0"/>
                </a:cubicBezTo>
                <a:lnTo>
                  <a:pt x="13323" y="0"/>
                </a:lnTo>
                <a:cubicBezTo>
                  <a:pt x="13350" y="0"/>
                  <a:pt x="13376" y="3"/>
                  <a:pt x="13403" y="8"/>
                </a:cubicBezTo>
                <a:cubicBezTo>
                  <a:pt x="13429" y="13"/>
                  <a:pt x="13455" y="21"/>
                  <a:pt x="13480" y="31"/>
                </a:cubicBezTo>
                <a:cubicBezTo>
                  <a:pt x="13505" y="41"/>
                  <a:pt x="13528" y="54"/>
                  <a:pt x="13551" y="69"/>
                </a:cubicBezTo>
                <a:cubicBezTo>
                  <a:pt x="13573" y="84"/>
                  <a:pt x="13594" y="101"/>
                  <a:pt x="13613" y="120"/>
                </a:cubicBezTo>
                <a:cubicBezTo>
                  <a:pt x="13632" y="139"/>
                  <a:pt x="13649" y="160"/>
                  <a:pt x="13664" y="182"/>
                </a:cubicBezTo>
                <a:cubicBezTo>
                  <a:pt x="13679" y="205"/>
                  <a:pt x="13691" y="228"/>
                  <a:pt x="13702" y="253"/>
                </a:cubicBezTo>
                <a:cubicBezTo>
                  <a:pt x="13712" y="278"/>
                  <a:pt x="13720" y="304"/>
                  <a:pt x="13725" y="330"/>
                </a:cubicBezTo>
                <a:cubicBezTo>
                  <a:pt x="13730" y="356"/>
                  <a:pt x="13733" y="383"/>
                  <a:pt x="13733" y="410"/>
                </a:cubicBezTo>
                <a:lnTo>
                  <a:pt x="13733" y="11815"/>
                </a:lnTo>
                <a:cubicBezTo>
                  <a:pt x="13733" y="11842"/>
                  <a:pt x="13730" y="11868"/>
                  <a:pt x="13725" y="11895"/>
                </a:cubicBezTo>
                <a:cubicBezTo>
                  <a:pt x="13720" y="11921"/>
                  <a:pt x="13712" y="11947"/>
                  <a:pt x="13702" y="11972"/>
                </a:cubicBezTo>
                <a:cubicBezTo>
                  <a:pt x="13691" y="11996"/>
                  <a:pt x="13679" y="12020"/>
                  <a:pt x="13664" y="12042"/>
                </a:cubicBezTo>
                <a:cubicBezTo>
                  <a:pt x="13649" y="12065"/>
                  <a:pt x="13632" y="12086"/>
                  <a:pt x="13613" y="12105"/>
                </a:cubicBezTo>
                <a:cubicBezTo>
                  <a:pt x="13594" y="12124"/>
                  <a:pt x="13573" y="12141"/>
                  <a:pt x="13551" y="12156"/>
                </a:cubicBezTo>
                <a:cubicBezTo>
                  <a:pt x="13528" y="12171"/>
                  <a:pt x="13505" y="12183"/>
                  <a:pt x="13480" y="12193"/>
                </a:cubicBezTo>
                <a:cubicBezTo>
                  <a:pt x="13455" y="12204"/>
                  <a:pt x="13429" y="12212"/>
                  <a:pt x="13403" y="12217"/>
                </a:cubicBezTo>
                <a:cubicBezTo>
                  <a:pt x="13376" y="12222"/>
                  <a:pt x="13350" y="12225"/>
                  <a:pt x="13323" y="12225"/>
                </a:cubicBezTo>
                <a:lnTo>
                  <a:pt x="410" y="12225"/>
                </a:lnTo>
                <a:cubicBezTo>
                  <a:pt x="383" y="12225"/>
                  <a:pt x="357" y="12222"/>
                  <a:pt x="330" y="12217"/>
                </a:cubicBezTo>
                <a:cubicBezTo>
                  <a:pt x="304" y="12212"/>
                  <a:pt x="278" y="12204"/>
                  <a:pt x="253" y="12193"/>
                </a:cubicBezTo>
                <a:cubicBezTo>
                  <a:pt x="228" y="12183"/>
                  <a:pt x="205" y="12171"/>
                  <a:pt x="182" y="12156"/>
                </a:cubicBezTo>
                <a:cubicBezTo>
                  <a:pt x="160" y="12141"/>
                  <a:pt x="139" y="12124"/>
                  <a:pt x="120" y="12105"/>
                </a:cubicBezTo>
                <a:cubicBezTo>
                  <a:pt x="101" y="12086"/>
                  <a:pt x="84" y="12065"/>
                  <a:pt x="69" y="12042"/>
                </a:cubicBezTo>
                <a:cubicBezTo>
                  <a:pt x="54" y="12020"/>
                  <a:pt x="42" y="11996"/>
                  <a:pt x="31" y="11972"/>
                </a:cubicBezTo>
                <a:cubicBezTo>
                  <a:pt x="21" y="11947"/>
                  <a:pt x="13" y="11921"/>
                  <a:pt x="8" y="11895"/>
                </a:cubicBezTo>
                <a:cubicBezTo>
                  <a:pt x="3" y="11868"/>
                  <a:pt x="0" y="11842"/>
                  <a:pt x="0" y="11815"/>
                </a:cubicBezTo>
                <a:close/>
              </a:path>
            </a:pathLst>
          </a:custGeom>
          <a:solidFill>
            <a:srgbClr val="11141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92" name=""/>
          <p:cNvSpPr/>
          <p:nvPr/>
        </p:nvSpPr>
        <p:spPr>
          <a:xfrm>
            <a:off x="6329160" y="1671480"/>
            <a:ext cx="4943880" cy="4401000"/>
          </a:xfrm>
          <a:custGeom>
            <a:avLst/>
            <a:gdLst/>
            <a:ahLst/>
            <a:rect l="0" t="0" r="r" b="b"/>
            <a:pathLst>
              <a:path w="13733" h="12225">
                <a:moveTo>
                  <a:pt x="0" y="11815"/>
                </a:moveTo>
                <a:lnTo>
                  <a:pt x="0" y="410"/>
                </a:lnTo>
                <a:cubicBezTo>
                  <a:pt x="0" y="383"/>
                  <a:pt x="3" y="356"/>
                  <a:pt x="8" y="330"/>
                </a:cubicBezTo>
                <a:cubicBezTo>
                  <a:pt x="13" y="304"/>
                  <a:pt x="21" y="278"/>
                  <a:pt x="31" y="253"/>
                </a:cubicBezTo>
                <a:cubicBezTo>
                  <a:pt x="42" y="228"/>
                  <a:pt x="54" y="205"/>
                  <a:pt x="69" y="182"/>
                </a:cubicBezTo>
                <a:cubicBezTo>
                  <a:pt x="84" y="160"/>
                  <a:pt x="101" y="139"/>
                  <a:pt x="120" y="120"/>
                </a:cubicBezTo>
                <a:cubicBezTo>
                  <a:pt x="139" y="101"/>
                  <a:pt x="160" y="84"/>
                  <a:pt x="182" y="69"/>
                </a:cubicBezTo>
                <a:cubicBezTo>
                  <a:pt x="205" y="54"/>
                  <a:pt x="228" y="41"/>
                  <a:pt x="253" y="31"/>
                </a:cubicBezTo>
                <a:cubicBezTo>
                  <a:pt x="278" y="21"/>
                  <a:pt x="304" y="13"/>
                  <a:pt x="330" y="8"/>
                </a:cubicBezTo>
                <a:cubicBezTo>
                  <a:pt x="357" y="3"/>
                  <a:pt x="383" y="0"/>
                  <a:pt x="410" y="0"/>
                </a:cubicBezTo>
                <a:lnTo>
                  <a:pt x="13323" y="0"/>
                </a:lnTo>
                <a:cubicBezTo>
                  <a:pt x="13350" y="0"/>
                  <a:pt x="13376" y="3"/>
                  <a:pt x="13403" y="8"/>
                </a:cubicBezTo>
                <a:cubicBezTo>
                  <a:pt x="13429" y="13"/>
                  <a:pt x="13455" y="21"/>
                  <a:pt x="13480" y="31"/>
                </a:cubicBezTo>
                <a:cubicBezTo>
                  <a:pt x="13505" y="41"/>
                  <a:pt x="13528" y="54"/>
                  <a:pt x="13551" y="69"/>
                </a:cubicBezTo>
                <a:cubicBezTo>
                  <a:pt x="13573" y="84"/>
                  <a:pt x="13594" y="101"/>
                  <a:pt x="13613" y="120"/>
                </a:cubicBezTo>
                <a:cubicBezTo>
                  <a:pt x="13632" y="139"/>
                  <a:pt x="13649" y="160"/>
                  <a:pt x="13664" y="182"/>
                </a:cubicBezTo>
                <a:cubicBezTo>
                  <a:pt x="13679" y="205"/>
                  <a:pt x="13691" y="228"/>
                  <a:pt x="13702" y="253"/>
                </a:cubicBezTo>
                <a:cubicBezTo>
                  <a:pt x="13712" y="278"/>
                  <a:pt x="13720" y="304"/>
                  <a:pt x="13725" y="330"/>
                </a:cubicBezTo>
                <a:cubicBezTo>
                  <a:pt x="13730" y="356"/>
                  <a:pt x="13733" y="383"/>
                  <a:pt x="13733" y="410"/>
                </a:cubicBezTo>
                <a:lnTo>
                  <a:pt x="13733" y="11815"/>
                </a:lnTo>
                <a:cubicBezTo>
                  <a:pt x="13733" y="11842"/>
                  <a:pt x="13730" y="11868"/>
                  <a:pt x="13725" y="11895"/>
                </a:cubicBezTo>
                <a:cubicBezTo>
                  <a:pt x="13720" y="11921"/>
                  <a:pt x="13712" y="11947"/>
                  <a:pt x="13702" y="11972"/>
                </a:cubicBezTo>
                <a:cubicBezTo>
                  <a:pt x="13691" y="11996"/>
                  <a:pt x="13679" y="12020"/>
                  <a:pt x="13664" y="12042"/>
                </a:cubicBezTo>
                <a:cubicBezTo>
                  <a:pt x="13649" y="12065"/>
                  <a:pt x="13632" y="12086"/>
                  <a:pt x="13613" y="12105"/>
                </a:cubicBezTo>
                <a:cubicBezTo>
                  <a:pt x="13594" y="12124"/>
                  <a:pt x="13573" y="12141"/>
                  <a:pt x="13551" y="12156"/>
                </a:cubicBezTo>
                <a:cubicBezTo>
                  <a:pt x="13528" y="12171"/>
                  <a:pt x="13505" y="12183"/>
                  <a:pt x="13480" y="12193"/>
                </a:cubicBezTo>
                <a:cubicBezTo>
                  <a:pt x="13455" y="12204"/>
                  <a:pt x="13429" y="12212"/>
                  <a:pt x="13403" y="12217"/>
                </a:cubicBezTo>
                <a:cubicBezTo>
                  <a:pt x="13376" y="12222"/>
                  <a:pt x="13350" y="12225"/>
                  <a:pt x="13323" y="12225"/>
                </a:cubicBezTo>
                <a:lnTo>
                  <a:pt x="410" y="12225"/>
                </a:lnTo>
                <a:cubicBezTo>
                  <a:pt x="383" y="12225"/>
                  <a:pt x="357" y="12222"/>
                  <a:pt x="330" y="12217"/>
                </a:cubicBezTo>
                <a:cubicBezTo>
                  <a:pt x="304" y="12212"/>
                  <a:pt x="278" y="12204"/>
                  <a:pt x="253" y="12193"/>
                </a:cubicBezTo>
                <a:cubicBezTo>
                  <a:pt x="228" y="12183"/>
                  <a:pt x="205" y="12171"/>
                  <a:pt x="182" y="12156"/>
                </a:cubicBezTo>
                <a:cubicBezTo>
                  <a:pt x="160" y="12141"/>
                  <a:pt x="139" y="12124"/>
                  <a:pt x="120" y="12105"/>
                </a:cubicBezTo>
                <a:cubicBezTo>
                  <a:pt x="101" y="12086"/>
                  <a:pt x="84" y="12065"/>
                  <a:pt x="69" y="12042"/>
                </a:cubicBezTo>
                <a:cubicBezTo>
                  <a:pt x="54" y="12020"/>
                  <a:pt x="42" y="11996"/>
                  <a:pt x="31" y="11972"/>
                </a:cubicBezTo>
                <a:cubicBezTo>
                  <a:pt x="21" y="11947"/>
                  <a:pt x="13" y="11921"/>
                  <a:pt x="8" y="11895"/>
                </a:cubicBezTo>
                <a:cubicBezTo>
                  <a:pt x="3" y="11868"/>
                  <a:pt x="0" y="11842"/>
                  <a:pt x="0" y="11815"/>
                </a:cubicBezTo>
                <a:close/>
              </a:path>
            </a:pathLst>
          </a:custGeom>
          <a:noFill/>
          <a:ln w="9360">
            <a:solidFill>
              <a:srgbClr val="1F2533"/>
            </a:solidFill>
            <a:miter/>
          </a:ln>
        </p:spPr>
        <p:txBody>
          <a:bodyPr lIns="4680" tIns="4680" rIns="4680" bIns="468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93" name=""/>
          <p:cNvSpPr txBox="1"/>
          <p:nvPr/>
        </p:nvSpPr>
        <p:spPr>
          <a:xfrm>
            <a:off x="1548720" y="5745600"/>
            <a:ext cx="11718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Milvus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기본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94" name=""/>
          <p:cNvSpPr/>
          <p:nvPr/>
        </p:nvSpPr>
        <p:spPr>
          <a:xfrm>
            <a:off x="6743520" y="2657160"/>
            <a:ext cx="76680" cy="76680"/>
          </a:xfrm>
          <a:custGeom>
            <a:avLst/>
            <a:gdLst/>
            <a:ahLst/>
            <a:rect l="0" t="0" r="r" b="b"/>
            <a:pathLst>
              <a:path w="213" h="213">
                <a:moveTo>
                  <a:pt x="213" y="106"/>
                </a:moveTo>
                <a:cubicBezTo>
                  <a:pt x="213" y="121"/>
                  <a:pt x="210" y="135"/>
                  <a:pt x="205" y="148"/>
                </a:cubicBezTo>
                <a:cubicBezTo>
                  <a:pt x="199" y="161"/>
                  <a:pt x="192" y="172"/>
                  <a:pt x="182" y="182"/>
                </a:cubicBezTo>
                <a:cubicBezTo>
                  <a:pt x="172" y="192"/>
                  <a:pt x="160" y="200"/>
                  <a:pt x="146" y="205"/>
                </a:cubicBezTo>
                <a:cubicBezTo>
                  <a:pt x="133" y="210"/>
                  <a:pt x="120" y="213"/>
                  <a:pt x="106" y="213"/>
                </a:cubicBezTo>
                <a:cubicBezTo>
                  <a:pt x="92" y="213"/>
                  <a:pt x="78" y="210"/>
                  <a:pt x="65" y="205"/>
                </a:cubicBezTo>
                <a:cubicBezTo>
                  <a:pt x="52" y="200"/>
                  <a:pt x="41" y="192"/>
                  <a:pt x="31" y="182"/>
                </a:cubicBezTo>
                <a:cubicBezTo>
                  <a:pt x="21" y="172"/>
                  <a:pt x="13" y="161"/>
                  <a:pt x="8" y="148"/>
                </a:cubicBezTo>
                <a:cubicBezTo>
                  <a:pt x="3" y="135"/>
                  <a:pt x="0" y="121"/>
                  <a:pt x="0" y="106"/>
                </a:cubicBezTo>
                <a:cubicBezTo>
                  <a:pt x="0" y="92"/>
                  <a:pt x="3" y="79"/>
                  <a:pt x="8" y="66"/>
                </a:cubicBezTo>
                <a:cubicBezTo>
                  <a:pt x="13" y="53"/>
                  <a:pt x="21" y="41"/>
                  <a:pt x="31" y="31"/>
                </a:cubicBezTo>
                <a:cubicBezTo>
                  <a:pt x="41" y="21"/>
                  <a:pt x="52" y="14"/>
                  <a:pt x="65" y="8"/>
                </a:cubicBezTo>
                <a:cubicBezTo>
                  <a:pt x="78" y="3"/>
                  <a:pt x="92" y="0"/>
                  <a:pt x="106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60" y="14"/>
                  <a:pt x="172" y="21"/>
                  <a:pt x="182" y="31"/>
                </a:cubicBezTo>
                <a:cubicBezTo>
                  <a:pt x="192" y="41"/>
                  <a:pt x="199" y="53"/>
                  <a:pt x="205" y="66"/>
                </a:cubicBezTo>
                <a:cubicBezTo>
                  <a:pt x="210" y="79"/>
                  <a:pt x="213" y="92"/>
                  <a:pt x="213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95" name=""/>
          <p:cNvSpPr txBox="1"/>
          <p:nvPr/>
        </p:nvSpPr>
        <p:spPr>
          <a:xfrm>
            <a:off x="6638760" y="1964160"/>
            <a:ext cx="24364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IVFFlat (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클러스터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+ flat)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96" name=""/>
          <p:cNvSpPr txBox="1"/>
          <p:nvPr/>
        </p:nvSpPr>
        <p:spPr>
          <a:xfrm>
            <a:off x="6958800" y="2507040"/>
            <a:ext cx="30052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파라미터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: lists ≈ √N (1M+) or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97" name=""/>
          <p:cNvSpPr/>
          <p:nvPr/>
        </p:nvSpPr>
        <p:spPr>
          <a:xfrm>
            <a:off x="6743520" y="3533760"/>
            <a:ext cx="76680" cy="76320"/>
          </a:xfrm>
          <a:custGeom>
            <a:avLst/>
            <a:gdLst/>
            <a:ahLst/>
            <a:rect l="0" t="0" r="r" b="b"/>
            <a:pathLst>
              <a:path w="213" h="212">
                <a:moveTo>
                  <a:pt x="213" y="105"/>
                </a:moveTo>
                <a:cubicBezTo>
                  <a:pt x="213" y="119"/>
                  <a:pt x="210" y="133"/>
                  <a:pt x="205" y="146"/>
                </a:cubicBezTo>
                <a:cubicBezTo>
                  <a:pt x="199" y="159"/>
                  <a:pt x="192" y="170"/>
                  <a:pt x="182" y="180"/>
                </a:cubicBezTo>
                <a:cubicBezTo>
                  <a:pt x="172" y="190"/>
                  <a:pt x="160" y="198"/>
                  <a:pt x="146" y="203"/>
                </a:cubicBezTo>
                <a:cubicBezTo>
                  <a:pt x="133" y="210"/>
                  <a:pt x="120" y="212"/>
                  <a:pt x="106" y="212"/>
                </a:cubicBezTo>
                <a:cubicBezTo>
                  <a:pt x="92" y="212"/>
                  <a:pt x="78" y="210"/>
                  <a:pt x="65" y="203"/>
                </a:cubicBezTo>
                <a:cubicBezTo>
                  <a:pt x="52" y="198"/>
                  <a:pt x="41" y="190"/>
                  <a:pt x="31" y="180"/>
                </a:cubicBezTo>
                <a:cubicBezTo>
                  <a:pt x="21" y="170"/>
                  <a:pt x="13" y="159"/>
                  <a:pt x="8" y="146"/>
                </a:cubicBezTo>
                <a:cubicBezTo>
                  <a:pt x="3" y="133"/>
                  <a:pt x="0" y="119"/>
                  <a:pt x="0" y="105"/>
                </a:cubicBezTo>
                <a:cubicBezTo>
                  <a:pt x="0" y="91"/>
                  <a:pt x="3" y="78"/>
                  <a:pt x="8" y="65"/>
                </a:cubicBezTo>
                <a:cubicBezTo>
                  <a:pt x="13" y="52"/>
                  <a:pt x="21" y="40"/>
                  <a:pt x="31" y="31"/>
                </a:cubicBezTo>
                <a:cubicBezTo>
                  <a:pt x="41" y="21"/>
                  <a:pt x="52" y="13"/>
                  <a:pt x="65" y="8"/>
                </a:cubicBezTo>
                <a:cubicBezTo>
                  <a:pt x="78" y="2"/>
                  <a:pt x="92" y="0"/>
                  <a:pt x="106" y="0"/>
                </a:cubicBezTo>
                <a:cubicBezTo>
                  <a:pt x="120" y="0"/>
                  <a:pt x="133" y="2"/>
                  <a:pt x="146" y="8"/>
                </a:cubicBezTo>
                <a:cubicBezTo>
                  <a:pt x="160" y="13"/>
                  <a:pt x="172" y="21"/>
                  <a:pt x="182" y="31"/>
                </a:cubicBezTo>
                <a:cubicBezTo>
                  <a:pt x="192" y="40"/>
                  <a:pt x="199" y="52"/>
                  <a:pt x="205" y="65"/>
                </a:cubicBezTo>
                <a:cubicBezTo>
                  <a:pt x="210" y="78"/>
                  <a:pt x="213" y="91"/>
                  <a:pt x="213" y="105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7998" name=""/>
          <p:cNvSpPr txBox="1"/>
          <p:nvPr/>
        </p:nvSpPr>
        <p:spPr>
          <a:xfrm>
            <a:off x="6958800" y="2907000"/>
            <a:ext cx="114696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rows/1000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7999" name=""/>
          <p:cNvSpPr/>
          <p:nvPr/>
        </p:nvSpPr>
        <p:spPr>
          <a:xfrm>
            <a:off x="6743520" y="4000320"/>
            <a:ext cx="76680" cy="76680"/>
          </a:xfrm>
          <a:custGeom>
            <a:avLst/>
            <a:gdLst/>
            <a:ahLst/>
            <a:rect l="0" t="0" r="r" b="b"/>
            <a:pathLst>
              <a:path w="213" h="213">
                <a:moveTo>
                  <a:pt x="213" y="106"/>
                </a:moveTo>
                <a:cubicBezTo>
                  <a:pt x="213" y="120"/>
                  <a:pt x="210" y="133"/>
                  <a:pt x="205" y="146"/>
                </a:cubicBezTo>
                <a:cubicBezTo>
                  <a:pt x="199" y="159"/>
                  <a:pt x="192" y="171"/>
                  <a:pt x="182" y="182"/>
                </a:cubicBezTo>
                <a:cubicBezTo>
                  <a:pt x="172" y="192"/>
                  <a:pt x="160" y="199"/>
                  <a:pt x="146" y="205"/>
                </a:cubicBezTo>
                <a:cubicBezTo>
                  <a:pt x="133" y="210"/>
                  <a:pt x="120" y="213"/>
                  <a:pt x="106" y="213"/>
                </a:cubicBezTo>
                <a:cubicBezTo>
                  <a:pt x="92" y="213"/>
                  <a:pt x="78" y="210"/>
                  <a:pt x="65" y="205"/>
                </a:cubicBezTo>
                <a:cubicBezTo>
                  <a:pt x="52" y="199"/>
                  <a:pt x="41" y="192"/>
                  <a:pt x="31" y="182"/>
                </a:cubicBezTo>
                <a:cubicBezTo>
                  <a:pt x="21" y="171"/>
                  <a:pt x="13" y="159"/>
                  <a:pt x="8" y="146"/>
                </a:cubicBezTo>
                <a:cubicBezTo>
                  <a:pt x="3" y="133"/>
                  <a:pt x="0" y="120"/>
                  <a:pt x="0" y="106"/>
                </a:cubicBezTo>
                <a:cubicBezTo>
                  <a:pt x="0" y="92"/>
                  <a:pt x="3" y="78"/>
                  <a:pt x="8" y="65"/>
                </a:cubicBezTo>
                <a:cubicBezTo>
                  <a:pt x="13" y="52"/>
                  <a:pt x="21" y="41"/>
                  <a:pt x="31" y="31"/>
                </a:cubicBezTo>
                <a:cubicBezTo>
                  <a:pt x="41" y="21"/>
                  <a:pt x="52" y="13"/>
                  <a:pt x="65" y="8"/>
                </a:cubicBezTo>
                <a:cubicBezTo>
                  <a:pt x="78" y="3"/>
                  <a:pt x="92" y="0"/>
                  <a:pt x="106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60" y="13"/>
                  <a:pt x="172" y="21"/>
                  <a:pt x="182" y="31"/>
                </a:cubicBezTo>
                <a:cubicBezTo>
                  <a:pt x="192" y="41"/>
                  <a:pt x="199" y="52"/>
                  <a:pt x="205" y="65"/>
                </a:cubicBezTo>
                <a:cubicBezTo>
                  <a:pt x="210" y="78"/>
                  <a:pt x="213" y="92"/>
                  <a:pt x="213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00" name=""/>
          <p:cNvSpPr txBox="1"/>
          <p:nvPr/>
        </p:nvSpPr>
        <p:spPr>
          <a:xfrm>
            <a:off x="6958800" y="3383280"/>
            <a:ext cx="216936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쿼리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: nprobe ≈ √lists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01" name=""/>
          <p:cNvSpPr/>
          <p:nvPr/>
        </p:nvSpPr>
        <p:spPr>
          <a:xfrm>
            <a:off x="6743520" y="4476600"/>
            <a:ext cx="76680" cy="76680"/>
          </a:xfrm>
          <a:custGeom>
            <a:avLst/>
            <a:gdLst/>
            <a:ahLst/>
            <a:rect l="0" t="0" r="r" b="b"/>
            <a:pathLst>
              <a:path w="213" h="213">
                <a:moveTo>
                  <a:pt x="213" y="106"/>
                </a:moveTo>
                <a:cubicBezTo>
                  <a:pt x="213" y="121"/>
                  <a:pt x="210" y="134"/>
                  <a:pt x="205" y="147"/>
                </a:cubicBezTo>
                <a:cubicBezTo>
                  <a:pt x="199" y="160"/>
                  <a:pt x="192" y="172"/>
                  <a:pt x="182" y="182"/>
                </a:cubicBezTo>
                <a:cubicBezTo>
                  <a:pt x="172" y="192"/>
                  <a:pt x="160" y="199"/>
                  <a:pt x="146" y="205"/>
                </a:cubicBezTo>
                <a:cubicBezTo>
                  <a:pt x="133" y="210"/>
                  <a:pt x="120" y="213"/>
                  <a:pt x="106" y="213"/>
                </a:cubicBezTo>
                <a:cubicBezTo>
                  <a:pt x="92" y="213"/>
                  <a:pt x="78" y="210"/>
                  <a:pt x="65" y="205"/>
                </a:cubicBezTo>
                <a:cubicBezTo>
                  <a:pt x="52" y="199"/>
                  <a:pt x="41" y="192"/>
                  <a:pt x="31" y="182"/>
                </a:cubicBezTo>
                <a:cubicBezTo>
                  <a:pt x="21" y="172"/>
                  <a:pt x="13" y="160"/>
                  <a:pt x="8" y="147"/>
                </a:cubicBezTo>
                <a:cubicBezTo>
                  <a:pt x="3" y="134"/>
                  <a:pt x="0" y="121"/>
                  <a:pt x="0" y="106"/>
                </a:cubicBezTo>
                <a:cubicBezTo>
                  <a:pt x="0" y="92"/>
                  <a:pt x="3" y="78"/>
                  <a:pt x="8" y="65"/>
                </a:cubicBezTo>
                <a:cubicBezTo>
                  <a:pt x="13" y="52"/>
                  <a:pt x="21" y="41"/>
                  <a:pt x="31" y="31"/>
                </a:cubicBezTo>
                <a:cubicBezTo>
                  <a:pt x="41" y="21"/>
                  <a:pt x="52" y="13"/>
                  <a:pt x="65" y="8"/>
                </a:cubicBezTo>
                <a:cubicBezTo>
                  <a:pt x="78" y="3"/>
                  <a:pt x="92" y="0"/>
                  <a:pt x="106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60" y="13"/>
                  <a:pt x="172" y="21"/>
                  <a:pt x="182" y="31"/>
                </a:cubicBezTo>
                <a:cubicBezTo>
                  <a:pt x="192" y="41"/>
                  <a:pt x="199" y="52"/>
                  <a:pt x="205" y="65"/>
                </a:cubicBezTo>
                <a:cubicBezTo>
                  <a:pt x="210" y="78"/>
                  <a:pt x="213" y="92"/>
                  <a:pt x="213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02" name=""/>
          <p:cNvSpPr txBox="1"/>
          <p:nvPr/>
        </p:nvSpPr>
        <p:spPr>
          <a:xfrm>
            <a:off x="6958800" y="3850200"/>
            <a:ext cx="20412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빌드 빠름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,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메모리 적음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03" name=""/>
          <p:cNvSpPr/>
          <p:nvPr/>
        </p:nvSpPr>
        <p:spPr>
          <a:xfrm>
            <a:off x="6743520" y="4943160"/>
            <a:ext cx="76680" cy="76680"/>
          </a:xfrm>
          <a:custGeom>
            <a:avLst/>
            <a:gdLst/>
            <a:ahLst/>
            <a:rect l="0" t="0" r="r" b="b"/>
            <a:pathLst>
              <a:path w="213" h="213">
                <a:moveTo>
                  <a:pt x="213" y="107"/>
                </a:moveTo>
                <a:cubicBezTo>
                  <a:pt x="213" y="121"/>
                  <a:pt x="210" y="135"/>
                  <a:pt x="205" y="148"/>
                </a:cubicBezTo>
                <a:cubicBezTo>
                  <a:pt x="199" y="161"/>
                  <a:pt x="192" y="172"/>
                  <a:pt x="182" y="182"/>
                </a:cubicBezTo>
                <a:cubicBezTo>
                  <a:pt x="172" y="192"/>
                  <a:pt x="160" y="200"/>
                  <a:pt x="146" y="205"/>
                </a:cubicBezTo>
                <a:cubicBezTo>
                  <a:pt x="133" y="210"/>
                  <a:pt x="120" y="213"/>
                  <a:pt x="106" y="213"/>
                </a:cubicBezTo>
                <a:cubicBezTo>
                  <a:pt x="92" y="213"/>
                  <a:pt x="78" y="210"/>
                  <a:pt x="65" y="205"/>
                </a:cubicBezTo>
                <a:cubicBezTo>
                  <a:pt x="52" y="200"/>
                  <a:pt x="41" y="192"/>
                  <a:pt x="31" y="182"/>
                </a:cubicBezTo>
                <a:cubicBezTo>
                  <a:pt x="21" y="172"/>
                  <a:pt x="13" y="161"/>
                  <a:pt x="8" y="148"/>
                </a:cubicBezTo>
                <a:cubicBezTo>
                  <a:pt x="3" y="135"/>
                  <a:pt x="0" y="121"/>
                  <a:pt x="0" y="107"/>
                </a:cubicBezTo>
                <a:cubicBezTo>
                  <a:pt x="0" y="93"/>
                  <a:pt x="3" y="79"/>
                  <a:pt x="8" y="66"/>
                </a:cubicBezTo>
                <a:cubicBezTo>
                  <a:pt x="13" y="53"/>
                  <a:pt x="21" y="41"/>
                  <a:pt x="31" y="31"/>
                </a:cubicBezTo>
                <a:cubicBezTo>
                  <a:pt x="41" y="21"/>
                  <a:pt x="52" y="14"/>
                  <a:pt x="65" y="8"/>
                </a:cubicBezTo>
                <a:cubicBezTo>
                  <a:pt x="78" y="3"/>
                  <a:pt x="92" y="0"/>
                  <a:pt x="106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60" y="14"/>
                  <a:pt x="172" y="21"/>
                  <a:pt x="182" y="31"/>
                </a:cubicBezTo>
                <a:cubicBezTo>
                  <a:pt x="192" y="41"/>
                  <a:pt x="199" y="53"/>
                  <a:pt x="205" y="66"/>
                </a:cubicBezTo>
                <a:cubicBezTo>
                  <a:pt x="210" y="79"/>
                  <a:pt x="213" y="93"/>
                  <a:pt x="213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04" name=""/>
          <p:cNvSpPr txBox="1"/>
          <p:nvPr/>
        </p:nvSpPr>
        <p:spPr>
          <a:xfrm>
            <a:off x="6958800" y="4326480"/>
            <a:ext cx="302436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정확도는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HNSW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대비 다소 낮음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05" name=""/>
          <p:cNvSpPr/>
          <p:nvPr/>
        </p:nvSpPr>
        <p:spPr>
          <a:xfrm>
            <a:off x="6743520" y="5419440"/>
            <a:ext cx="76680" cy="76680"/>
          </a:xfrm>
          <a:custGeom>
            <a:avLst/>
            <a:gdLst/>
            <a:ahLst/>
            <a:rect l="0" t="0" r="r" b="b"/>
            <a:pathLst>
              <a:path w="213" h="213">
                <a:moveTo>
                  <a:pt x="213" y="107"/>
                </a:moveTo>
                <a:cubicBezTo>
                  <a:pt x="213" y="121"/>
                  <a:pt x="210" y="135"/>
                  <a:pt x="205" y="148"/>
                </a:cubicBezTo>
                <a:cubicBezTo>
                  <a:pt x="199" y="161"/>
                  <a:pt x="192" y="172"/>
                  <a:pt x="182" y="182"/>
                </a:cubicBezTo>
                <a:cubicBezTo>
                  <a:pt x="172" y="192"/>
                  <a:pt x="160" y="200"/>
                  <a:pt x="146" y="205"/>
                </a:cubicBezTo>
                <a:cubicBezTo>
                  <a:pt x="133" y="210"/>
                  <a:pt x="120" y="213"/>
                  <a:pt x="106" y="213"/>
                </a:cubicBezTo>
                <a:cubicBezTo>
                  <a:pt x="92" y="213"/>
                  <a:pt x="78" y="210"/>
                  <a:pt x="65" y="205"/>
                </a:cubicBezTo>
                <a:cubicBezTo>
                  <a:pt x="52" y="200"/>
                  <a:pt x="41" y="192"/>
                  <a:pt x="31" y="182"/>
                </a:cubicBezTo>
                <a:cubicBezTo>
                  <a:pt x="21" y="172"/>
                  <a:pt x="13" y="161"/>
                  <a:pt x="8" y="148"/>
                </a:cubicBezTo>
                <a:cubicBezTo>
                  <a:pt x="3" y="135"/>
                  <a:pt x="0" y="121"/>
                  <a:pt x="0" y="107"/>
                </a:cubicBezTo>
                <a:cubicBezTo>
                  <a:pt x="0" y="93"/>
                  <a:pt x="3" y="80"/>
                  <a:pt x="8" y="67"/>
                </a:cubicBezTo>
                <a:cubicBezTo>
                  <a:pt x="13" y="54"/>
                  <a:pt x="21" y="42"/>
                  <a:pt x="31" y="31"/>
                </a:cubicBezTo>
                <a:cubicBezTo>
                  <a:pt x="41" y="21"/>
                  <a:pt x="52" y="14"/>
                  <a:pt x="65" y="8"/>
                </a:cubicBezTo>
                <a:cubicBezTo>
                  <a:pt x="78" y="3"/>
                  <a:pt x="92" y="0"/>
                  <a:pt x="106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60" y="14"/>
                  <a:pt x="172" y="21"/>
                  <a:pt x="182" y="31"/>
                </a:cubicBezTo>
                <a:cubicBezTo>
                  <a:pt x="192" y="42"/>
                  <a:pt x="199" y="54"/>
                  <a:pt x="205" y="67"/>
                </a:cubicBezTo>
                <a:cubicBezTo>
                  <a:pt x="210" y="80"/>
                  <a:pt x="213" y="93"/>
                  <a:pt x="213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06" name=""/>
          <p:cNvSpPr txBox="1"/>
          <p:nvPr/>
        </p:nvSpPr>
        <p:spPr>
          <a:xfrm>
            <a:off x="6958800" y="4793040"/>
            <a:ext cx="38944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빌드 전 데이터 적재 필요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(k-means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학습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)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07" name=""/>
          <p:cNvSpPr txBox="1"/>
          <p:nvPr/>
        </p:nvSpPr>
        <p:spPr>
          <a:xfrm>
            <a:off x="6958800" y="5269320"/>
            <a:ext cx="2860560" cy="2487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데이터 분포가 안정적일 때 유리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08" name=""/>
          <p:cNvSpPr txBox="1"/>
          <p:nvPr/>
        </p:nvSpPr>
        <p:spPr>
          <a:xfrm>
            <a:off x="914400" y="6314040"/>
            <a:ext cx="539856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Python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종합 쿡북 —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RRF·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인덱싱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메모리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보안까지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09" name=""/>
          <p:cNvSpPr txBox="1"/>
          <p:nvPr/>
        </p:nvSpPr>
        <p:spPr>
          <a:xfrm>
            <a:off x="11095560" y="6314040"/>
            <a:ext cx="305640" cy="1530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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0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11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12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13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14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15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16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17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18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19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20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21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22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23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24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25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26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27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28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29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30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31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32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33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34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35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36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37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38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39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40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41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42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43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44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45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46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47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48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49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50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51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52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53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54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55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56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57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58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59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60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61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62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63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64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65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66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67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68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69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70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71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72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73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74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75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76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77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78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79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80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81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82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83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84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85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86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87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88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89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90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91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92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93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94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95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96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097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98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099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00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01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02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03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04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05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06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07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08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09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10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11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12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13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14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15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16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17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18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19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20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21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22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23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24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25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26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27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28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29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30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31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32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33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34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35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36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37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38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39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40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41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42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43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44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45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46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47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48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49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50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51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52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53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54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55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56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57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58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59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60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61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62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63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64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65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66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67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68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69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70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71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72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73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74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75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76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77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78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79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80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81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82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83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84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85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86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87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88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89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90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91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92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93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94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95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96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97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198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199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200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201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202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203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04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05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06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07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08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09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10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11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12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13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14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15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16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17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18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19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20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21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22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23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24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25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26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27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28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29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30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31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32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33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34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35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36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37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38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39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40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41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42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43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44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45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46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47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48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49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50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51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52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53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54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55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56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57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58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59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60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61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62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63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64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65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66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67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68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69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70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71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72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73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74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75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76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77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78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79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80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81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82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83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84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85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86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87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88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89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90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91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92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93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94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95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96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97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98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299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00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01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02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03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04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05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06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07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08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09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10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11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12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13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14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15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16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17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18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19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20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21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22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23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24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25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26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27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28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29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30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31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32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33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34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35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36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37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38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39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40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41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42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43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44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45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46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47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48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49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50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51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52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53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54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55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56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57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58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59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60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61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62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63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64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65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66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67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68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69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70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71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72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73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74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75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76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377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78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79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80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81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82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83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84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85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86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87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88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89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90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91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92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93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94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95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96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97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98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399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00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01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02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03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04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05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06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07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08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09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10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11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12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13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14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15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16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17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18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19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20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21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22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23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24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25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26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27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28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29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30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31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32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33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34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35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36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37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38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39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40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41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42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43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44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45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46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47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48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49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50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51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52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53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54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55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56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57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58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59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60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61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62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63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64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65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66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67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68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69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70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71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72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73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74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75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76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77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78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79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80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81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82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83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84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85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86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87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88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89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90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91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92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93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94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95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96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97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98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499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00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01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02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03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04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05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06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07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08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09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10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11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12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13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14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15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16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17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18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19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20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21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22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23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24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25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26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27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28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29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30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31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32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33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34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35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36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37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38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39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40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41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42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43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44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45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46" name=""/>
          <p:cNvSpPr/>
          <p:nvPr/>
        </p:nvSpPr>
        <p:spPr>
          <a:xfrm>
            <a:off x="914040" y="221904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47" name=""/>
          <p:cNvSpPr/>
          <p:nvPr/>
        </p:nvSpPr>
        <p:spPr>
          <a:xfrm>
            <a:off x="914040" y="176184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3"/>
                </a:lnTo>
                <a:cubicBezTo>
                  <a:pt x="0" y="46"/>
                  <a:pt x="2" y="39"/>
                  <a:pt x="5" y="33"/>
                </a:cubicBezTo>
                <a:cubicBezTo>
                  <a:pt x="7" y="26"/>
                  <a:pt x="11" y="21"/>
                  <a:pt x="16" y="16"/>
                </a:cubicBezTo>
                <a:cubicBezTo>
                  <a:pt x="21" y="11"/>
                  <a:pt x="27" y="7"/>
                  <a:pt x="33" y="4"/>
                </a:cubicBezTo>
                <a:cubicBezTo>
                  <a:pt x="40" y="2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2"/>
                  <a:pt x="180" y="4"/>
                </a:cubicBezTo>
                <a:cubicBezTo>
                  <a:pt x="187" y="7"/>
                  <a:pt x="193" y="11"/>
                  <a:pt x="198" y="16"/>
                </a:cubicBezTo>
                <a:cubicBezTo>
                  <a:pt x="203" y="21"/>
                  <a:pt x="206" y="26"/>
                  <a:pt x="209" y="33"/>
                </a:cubicBezTo>
                <a:cubicBezTo>
                  <a:pt x="212" y="39"/>
                  <a:pt x="213" y="46"/>
                  <a:pt x="213" y="53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09"/>
                </a:cubicBezTo>
                <a:cubicBezTo>
                  <a:pt x="206" y="716"/>
                  <a:pt x="203" y="722"/>
                  <a:pt x="198" y="727"/>
                </a:cubicBezTo>
                <a:cubicBezTo>
                  <a:pt x="193" y="732"/>
                  <a:pt x="187" y="735"/>
                  <a:pt x="180" y="738"/>
                </a:cubicBezTo>
                <a:cubicBezTo>
                  <a:pt x="174" y="741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1"/>
                  <a:pt x="33" y="738"/>
                </a:cubicBezTo>
                <a:cubicBezTo>
                  <a:pt x="27" y="735"/>
                  <a:pt x="21" y="732"/>
                  <a:pt x="16" y="727"/>
                </a:cubicBezTo>
                <a:cubicBezTo>
                  <a:pt x="11" y="722"/>
                  <a:pt x="7" y="716"/>
                  <a:pt x="5" y="709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48" name=""/>
          <p:cNvSpPr/>
          <p:nvPr/>
        </p:nvSpPr>
        <p:spPr>
          <a:xfrm>
            <a:off x="1019160" y="267624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7"/>
                </a:moveTo>
                <a:cubicBezTo>
                  <a:pt x="212" y="121"/>
                  <a:pt x="210" y="135"/>
                  <a:pt x="204" y="148"/>
                </a:cubicBezTo>
                <a:cubicBezTo>
                  <a:pt x="199" y="161"/>
                  <a:pt x="191" y="172"/>
                  <a:pt x="181" y="182"/>
                </a:cubicBezTo>
                <a:cubicBezTo>
                  <a:pt x="171" y="192"/>
                  <a:pt x="160" y="200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200"/>
                  <a:pt x="41" y="192"/>
                  <a:pt x="32" y="182"/>
                </a:cubicBezTo>
                <a:cubicBezTo>
                  <a:pt x="22" y="172"/>
                  <a:pt x="13" y="161"/>
                  <a:pt x="8" y="148"/>
                </a:cubicBezTo>
                <a:cubicBezTo>
                  <a:pt x="2" y="135"/>
                  <a:pt x="0" y="121"/>
                  <a:pt x="0" y="107"/>
                </a:cubicBezTo>
                <a:cubicBezTo>
                  <a:pt x="0" y="93"/>
                  <a:pt x="2" y="80"/>
                  <a:pt x="8" y="67"/>
                </a:cubicBezTo>
                <a:cubicBezTo>
                  <a:pt x="13" y="53"/>
                  <a:pt x="22" y="41"/>
                  <a:pt x="32" y="31"/>
                </a:cubicBezTo>
                <a:cubicBezTo>
                  <a:pt x="41" y="21"/>
                  <a:pt x="53" y="14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4"/>
                  <a:pt x="171" y="21"/>
                  <a:pt x="181" y="31"/>
                </a:cubicBezTo>
                <a:cubicBezTo>
                  <a:pt x="191" y="41"/>
                  <a:pt x="199" y="53"/>
                  <a:pt x="204" y="67"/>
                </a:cubicBezTo>
                <a:cubicBezTo>
                  <a:pt x="210" y="80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49" name=""/>
          <p:cNvSpPr txBox="1"/>
          <p:nvPr/>
        </p:nvSpPr>
        <p:spPr>
          <a:xfrm>
            <a:off x="1143000" y="1542600"/>
            <a:ext cx="7754400" cy="591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IVF-PQ / ScaNN / DiskANN / Annoy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50" name=""/>
          <p:cNvSpPr txBox="1"/>
          <p:nvPr/>
        </p:nvSpPr>
        <p:spPr>
          <a:xfrm>
            <a:off x="1234440" y="2526120"/>
            <a:ext cx="97354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IVF-PQ: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클러스터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+ Product Quantization. d/M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서브벡터를 코드북으로 압축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,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메모리 최대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32×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절감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,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51" name=""/>
          <p:cNvSpPr/>
          <p:nvPr/>
        </p:nvSpPr>
        <p:spPr>
          <a:xfrm>
            <a:off x="1019160" y="354312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6"/>
                </a:moveTo>
                <a:cubicBezTo>
                  <a:pt x="212" y="120"/>
                  <a:pt x="210" y="133"/>
                  <a:pt x="204" y="146"/>
                </a:cubicBezTo>
                <a:cubicBezTo>
                  <a:pt x="199" y="159"/>
                  <a:pt x="191" y="171"/>
                  <a:pt x="181" y="182"/>
                </a:cubicBezTo>
                <a:cubicBezTo>
                  <a:pt x="171" y="192"/>
                  <a:pt x="160" y="199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199"/>
                  <a:pt x="41" y="192"/>
                  <a:pt x="32" y="182"/>
                </a:cubicBezTo>
                <a:cubicBezTo>
                  <a:pt x="22" y="171"/>
                  <a:pt x="13" y="159"/>
                  <a:pt x="8" y="146"/>
                </a:cubicBezTo>
                <a:cubicBezTo>
                  <a:pt x="2" y="133"/>
                  <a:pt x="0" y="120"/>
                  <a:pt x="0" y="106"/>
                </a:cubicBezTo>
                <a:cubicBezTo>
                  <a:pt x="0" y="92"/>
                  <a:pt x="2" y="78"/>
                  <a:pt x="8" y="65"/>
                </a:cubicBezTo>
                <a:cubicBezTo>
                  <a:pt x="13" y="52"/>
                  <a:pt x="22" y="41"/>
                  <a:pt x="32" y="31"/>
                </a:cubicBezTo>
                <a:cubicBezTo>
                  <a:pt x="41" y="21"/>
                  <a:pt x="53" y="13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3"/>
                  <a:pt x="171" y="21"/>
                  <a:pt x="181" y="31"/>
                </a:cubicBezTo>
                <a:cubicBezTo>
                  <a:pt x="191" y="41"/>
                  <a:pt x="199" y="52"/>
                  <a:pt x="204" y="65"/>
                </a:cubicBezTo>
                <a:cubicBezTo>
                  <a:pt x="210" y="78"/>
                  <a:pt x="212" y="92"/>
                  <a:pt x="212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52" name=""/>
          <p:cNvSpPr txBox="1"/>
          <p:nvPr/>
        </p:nvSpPr>
        <p:spPr>
          <a:xfrm>
            <a:off x="1234440" y="2916720"/>
            <a:ext cx="20322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recall 5~10%p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손실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53" name=""/>
          <p:cNvSpPr/>
          <p:nvPr/>
        </p:nvSpPr>
        <p:spPr>
          <a:xfrm>
            <a:off x="1019160" y="400968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6"/>
                </a:moveTo>
                <a:cubicBezTo>
                  <a:pt x="212" y="120"/>
                  <a:pt x="210" y="134"/>
                  <a:pt x="204" y="147"/>
                </a:cubicBezTo>
                <a:cubicBezTo>
                  <a:pt x="199" y="161"/>
                  <a:pt x="191" y="172"/>
                  <a:pt x="181" y="182"/>
                </a:cubicBezTo>
                <a:cubicBezTo>
                  <a:pt x="171" y="192"/>
                  <a:pt x="160" y="200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200"/>
                  <a:pt x="41" y="192"/>
                  <a:pt x="32" y="182"/>
                </a:cubicBezTo>
                <a:cubicBezTo>
                  <a:pt x="22" y="172"/>
                  <a:pt x="13" y="161"/>
                  <a:pt x="8" y="147"/>
                </a:cubicBezTo>
                <a:cubicBezTo>
                  <a:pt x="2" y="134"/>
                  <a:pt x="0" y="120"/>
                  <a:pt x="0" y="106"/>
                </a:cubicBezTo>
                <a:cubicBezTo>
                  <a:pt x="0" y="92"/>
                  <a:pt x="2" y="79"/>
                  <a:pt x="8" y="66"/>
                </a:cubicBezTo>
                <a:cubicBezTo>
                  <a:pt x="13" y="53"/>
                  <a:pt x="22" y="41"/>
                  <a:pt x="32" y="31"/>
                </a:cubicBezTo>
                <a:cubicBezTo>
                  <a:pt x="41" y="22"/>
                  <a:pt x="53" y="14"/>
                  <a:pt x="66" y="9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9"/>
                </a:cubicBezTo>
                <a:cubicBezTo>
                  <a:pt x="160" y="14"/>
                  <a:pt x="171" y="22"/>
                  <a:pt x="181" y="31"/>
                </a:cubicBezTo>
                <a:cubicBezTo>
                  <a:pt x="191" y="41"/>
                  <a:pt x="199" y="53"/>
                  <a:pt x="204" y="66"/>
                </a:cubicBezTo>
                <a:cubicBezTo>
                  <a:pt x="210" y="79"/>
                  <a:pt x="212" y="92"/>
                  <a:pt x="212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54" name=""/>
          <p:cNvSpPr txBox="1"/>
          <p:nvPr/>
        </p:nvSpPr>
        <p:spPr>
          <a:xfrm>
            <a:off x="1234440" y="3393000"/>
            <a:ext cx="97182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ScaNN (Google): anisotropic quantization, CPU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추론 친화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 BigQuery·Vertex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벡터 검색 백엔드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55" name=""/>
          <p:cNvSpPr/>
          <p:nvPr/>
        </p:nvSpPr>
        <p:spPr>
          <a:xfrm>
            <a:off x="1019160" y="448596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7"/>
                </a:moveTo>
                <a:cubicBezTo>
                  <a:pt x="212" y="121"/>
                  <a:pt x="210" y="135"/>
                  <a:pt x="204" y="148"/>
                </a:cubicBezTo>
                <a:cubicBezTo>
                  <a:pt x="199" y="161"/>
                  <a:pt x="191" y="172"/>
                  <a:pt x="181" y="182"/>
                </a:cubicBezTo>
                <a:cubicBezTo>
                  <a:pt x="171" y="192"/>
                  <a:pt x="160" y="200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200"/>
                  <a:pt x="41" y="192"/>
                  <a:pt x="32" y="182"/>
                </a:cubicBezTo>
                <a:cubicBezTo>
                  <a:pt x="22" y="172"/>
                  <a:pt x="13" y="161"/>
                  <a:pt x="8" y="148"/>
                </a:cubicBezTo>
                <a:cubicBezTo>
                  <a:pt x="2" y="135"/>
                  <a:pt x="0" y="121"/>
                  <a:pt x="0" y="107"/>
                </a:cubicBezTo>
                <a:cubicBezTo>
                  <a:pt x="0" y="92"/>
                  <a:pt x="2" y="79"/>
                  <a:pt x="8" y="66"/>
                </a:cubicBezTo>
                <a:cubicBezTo>
                  <a:pt x="13" y="53"/>
                  <a:pt x="22" y="41"/>
                  <a:pt x="32" y="31"/>
                </a:cubicBezTo>
                <a:cubicBezTo>
                  <a:pt x="41" y="21"/>
                  <a:pt x="53" y="14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4"/>
                  <a:pt x="171" y="21"/>
                  <a:pt x="181" y="31"/>
                </a:cubicBezTo>
                <a:cubicBezTo>
                  <a:pt x="191" y="41"/>
                  <a:pt x="199" y="53"/>
                  <a:pt x="204" y="66"/>
                </a:cubicBezTo>
                <a:cubicBezTo>
                  <a:pt x="210" y="79"/>
                  <a:pt x="212" y="92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56" name=""/>
          <p:cNvSpPr txBox="1"/>
          <p:nvPr/>
        </p:nvSpPr>
        <p:spPr>
          <a:xfrm>
            <a:off x="1234440" y="3859560"/>
            <a:ext cx="81158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DiskANN (MS, Vamana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그래프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):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십억 단위에서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SSD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활용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메모리 부족 환경의 표준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57" name=""/>
          <p:cNvSpPr/>
          <p:nvPr/>
        </p:nvSpPr>
        <p:spPr>
          <a:xfrm>
            <a:off x="1019160" y="496224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7"/>
                </a:moveTo>
                <a:cubicBezTo>
                  <a:pt x="212" y="121"/>
                  <a:pt x="210" y="135"/>
                  <a:pt x="204" y="148"/>
                </a:cubicBezTo>
                <a:cubicBezTo>
                  <a:pt x="199" y="161"/>
                  <a:pt x="191" y="172"/>
                  <a:pt x="181" y="182"/>
                </a:cubicBezTo>
                <a:cubicBezTo>
                  <a:pt x="171" y="192"/>
                  <a:pt x="160" y="200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200"/>
                  <a:pt x="41" y="192"/>
                  <a:pt x="32" y="182"/>
                </a:cubicBezTo>
                <a:cubicBezTo>
                  <a:pt x="22" y="172"/>
                  <a:pt x="13" y="161"/>
                  <a:pt x="8" y="148"/>
                </a:cubicBezTo>
                <a:cubicBezTo>
                  <a:pt x="2" y="135"/>
                  <a:pt x="0" y="121"/>
                  <a:pt x="0" y="107"/>
                </a:cubicBezTo>
                <a:cubicBezTo>
                  <a:pt x="0" y="93"/>
                  <a:pt x="2" y="80"/>
                  <a:pt x="8" y="67"/>
                </a:cubicBezTo>
                <a:cubicBezTo>
                  <a:pt x="13" y="54"/>
                  <a:pt x="22" y="42"/>
                  <a:pt x="32" y="31"/>
                </a:cubicBezTo>
                <a:cubicBezTo>
                  <a:pt x="41" y="21"/>
                  <a:pt x="53" y="14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4"/>
                  <a:pt x="171" y="21"/>
                  <a:pt x="181" y="31"/>
                </a:cubicBezTo>
                <a:cubicBezTo>
                  <a:pt x="191" y="42"/>
                  <a:pt x="199" y="54"/>
                  <a:pt x="204" y="67"/>
                </a:cubicBezTo>
                <a:cubicBezTo>
                  <a:pt x="210" y="80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58" name=""/>
          <p:cNvSpPr txBox="1"/>
          <p:nvPr/>
        </p:nvSpPr>
        <p:spPr>
          <a:xfrm>
            <a:off x="1234440" y="4335840"/>
            <a:ext cx="940392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Annoy (Spotify): random projection forest.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빌드 후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mmap,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추가 삽입 불가 — 읽기 전용에 적합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59" name=""/>
          <p:cNvSpPr txBox="1"/>
          <p:nvPr/>
        </p:nvSpPr>
        <p:spPr>
          <a:xfrm>
            <a:off x="1234440" y="4812120"/>
            <a:ext cx="1018152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선택 룰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: &lt;1M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이면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HNSW, 1M~100M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면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IVF+HNSW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클러스터 할당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, 100M+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면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IVF-PQ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또는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DiskANN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60" name=""/>
          <p:cNvSpPr txBox="1"/>
          <p:nvPr/>
        </p:nvSpPr>
        <p:spPr>
          <a:xfrm>
            <a:off x="914400" y="6314040"/>
            <a:ext cx="539856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Python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종합 쿡북 —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RRF·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인덱싱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메모리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보안까지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61" name=""/>
          <p:cNvSpPr txBox="1"/>
          <p:nvPr/>
        </p:nvSpPr>
        <p:spPr>
          <a:xfrm>
            <a:off x="11095560" y="6314040"/>
            <a:ext cx="305640" cy="1530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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62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63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64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65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66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67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68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69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70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71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72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73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74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75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76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77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78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79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80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81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82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83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84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85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86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87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88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89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90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91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92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93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94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95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96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97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598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599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00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01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02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03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04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05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06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07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08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09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10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11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12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13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14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15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16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17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18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19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20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21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22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23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24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25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26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27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28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29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30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31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32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33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34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35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36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37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38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39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40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41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42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43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44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45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46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47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48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49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50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51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52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53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54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55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56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57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58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59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60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61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62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63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64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65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66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67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68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69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70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71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72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73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74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75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76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77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78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79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80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81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82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83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84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85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686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87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88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89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90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91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92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93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94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95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96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97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98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699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00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01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02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03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04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05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06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07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08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09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10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11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12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13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14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15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16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17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18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19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20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21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22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23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24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25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26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27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28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29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30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31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32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33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34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35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36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37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38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39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40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41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42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43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44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45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46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47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48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49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50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51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52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53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54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755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56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57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58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59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60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61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62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63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64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65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66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67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68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69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70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71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72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73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74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75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76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77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78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79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80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81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82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83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84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85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86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87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88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89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90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91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92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93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94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95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96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97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98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799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00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01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02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03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04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05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06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07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08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09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10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11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12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13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14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15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16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17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18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19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20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21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22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23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24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25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26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27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28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29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30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31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32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33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34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35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36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37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38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39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40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41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42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43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44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45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46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47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48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49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50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51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52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53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54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55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56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57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58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59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60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61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62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63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64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65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66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67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68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69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70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71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72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73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74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75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76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77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78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79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80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81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82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83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84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85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86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87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88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89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90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91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92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93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94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95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96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97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98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899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00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01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02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03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04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05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06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07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08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09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10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11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12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13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14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15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16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17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18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19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20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21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22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23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24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25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26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27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28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8929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30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31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32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33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34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35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36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37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38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39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40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41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42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43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44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45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46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47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48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49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50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51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52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53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54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55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56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57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58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59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60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61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62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63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64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65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66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67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68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69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70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71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72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73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74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75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76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77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78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79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80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81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82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83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84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85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86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87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88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89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90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91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92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93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94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95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96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97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98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8999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00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01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02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03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04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05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06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07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08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09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10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11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12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13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14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15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16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17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18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19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20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21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22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23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24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25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26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27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28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29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30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31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32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33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34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35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36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37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38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39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40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41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42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43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44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45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46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47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48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49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50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51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52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53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54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55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56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57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58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59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60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61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62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63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64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65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66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67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68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69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70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71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72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73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74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75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76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77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78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79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80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81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82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83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84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85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86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87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88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89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90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91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92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93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94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95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96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97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98" name=""/>
          <p:cNvSpPr/>
          <p:nvPr/>
        </p:nvSpPr>
        <p:spPr>
          <a:xfrm>
            <a:off x="914040" y="221904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099" name=""/>
          <p:cNvSpPr/>
          <p:nvPr/>
        </p:nvSpPr>
        <p:spPr>
          <a:xfrm>
            <a:off x="914040" y="176184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3"/>
                </a:lnTo>
                <a:cubicBezTo>
                  <a:pt x="0" y="46"/>
                  <a:pt x="2" y="39"/>
                  <a:pt x="5" y="33"/>
                </a:cubicBezTo>
                <a:cubicBezTo>
                  <a:pt x="7" y="26"/>
                  <a:pt x="11" y="21"/>
                  <a:pt x="16" y="16"/>
                </a:cubicBezTo>
                <a:cubicBezTo>
                  <a:pt x="21" y="11"/>
                  <a:pt x="27" y="7"/>
                  <a:pt x="33" y="4"/>
                </a:cubicBezTo>
                <a:cubicBezTo>
                  <a:pt x="40" y="2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2"/>
                  <a:pt x="180" y="4"/>
                </a:cubicBezTo>
                <a:cubicBezTo>
                  <a:pt x="187" y="7"/>
                  <a:pt x="193" y="11"/>
                  <a:pt x="198" y="16"/>
                </a:cubicBezTo>
                <a:cubicBezTo>
                  <a:pt x="203" y="21"/>
                  <a:pt x="206" y="26"/>
                  <a:pt x="209" y="33"/>
                </a:cubicBezTo>
                <a:cubicBezTo>
                  <a:pt x="212" y="39"/>
                  <a:pt x="213" y="46"/>
                  <a:pt x="213" y="53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09"/>
                </a:cubicBezTo>
                <a:cubicBezTo>
                  <a:pt x="206" y="716"/>
                  <a:pt x="203" y="722"/>
                  <a:pt x="198" y="727"/>
                </a:cubicBezTo>
                <a:cubicBezTo>
                  <a:pt x="193" y="732"/>
                  <a:pt x="187" y="735"/>
                  <a:pt x="180" y="738"/>
                </a:cubicBezTo>
                <a:cubicBezTo>
                  <a:pt x="174" y="741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1"/>
                  <a:pt x="33" y="738"/>
                </a:cubicBezTo>
                <a:cubicBezTo>
                  <a:pt x="27" y="735"/>
                  <a:pt x="21" y="732"/>
                  <a:pt x="16" y="727"/>
                </a:cubicBezTo>
                <a:cubicBezTo>
                  <a:pt x="11" y="722"/>
                  <a:pt x="7" y="716"/>
                  <a:pt x="5" y="709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00" name=""/>
          <p:cNvSpPr/>
          <p:nvPr/>
        </p:nvSpPr>
        <p:spPr>
          <a:xfrm>
            <a:off x="1019160" y="267624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7"/>
                </a:moveTo>
                <a:cubicBezTo>
                  <a:pt x="212" y="121"/>
                  <a:pt x="210" y="135"/>
                  <a:pt x="204" y="148"/>
                </a:cubicBezTo>
                <a:cubicBezTo>
                  <a:pt x="199" y="161"/>
                  <a:pt x="191" y="172"/>
                  <a:pt x="181" y="182"/>
                </a:cubicBezTo>
                <a:cubicBezTo>
                  <a:pt x="171" y="192"/>
                  <a:pt x="160" y="200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200"/>
                  <a:pt x="41" y="192"/>
                  <a:pt x="32" y="182"/>
                </a:cubicBezTo>
                <a:cubicBezTo>
                  <a:pt x="22" y="172"/>
                  <a:pt x="13" y="161"/>
                  <a:pt x="8" y="148"/>
                </a:cubicBezTo>
                <a:cubicBezTo>
                  <a:pt x="2" y="135"/>
                  <a:pt x="0" y="121"/>
                  <a:pt x="0" y="107"/>
                </a:cubicBezTo>
                <a:cubicBezTo>
                  <a:pt x="0" y="93"/>
                  <a:pt x="2" y="80"/>
                  <a:pt x="8" y="67"/>
                </a:cubicBezTo>
                <a:cubicBezTo>
                  <a:pt x="13" y="53"/>
                  <a:pt x="22" y="41"/>
                  <a:pt x="32" y="31"/>
                </a:cubicBezTo>
                <a:cubicBezTo>
                  <a:pt x="41" y="21"/>
                  <a:pt x="53" y="14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4"/>
                  <a:pt x="171" y="21"/>
                  <a:pt x="181" y="31"/>
                </a:cubicBezTo>
                <a:cubicBezTo>
                  <a:pt x="191" y="41"/>
                  <a:pt x="199" y="53"/>
                  <a:pt x="204" y="67"/>
                </a:cubicBezTo>
                <a:cubicBezTo>
                  <a:pt x="210" y="80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01" name=""/>
          <p:cNvSpPr txBox="1"/>
          <p:nvPr/>
        </p:nvSpPr>
        <p:spPr>
          <a:xfrm>
            <a:off x="1143000" y="1542600"/>
            <a:ext cx="9491400" cy="591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양자화 — </a:t>
            </a:r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Scalar / Product / Binary / RaBitQ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02" name=""/>
          <p:cNvSpPr/>
          <p:nvPr/>
        </p:nvSpPr>
        <p:spPr>
          <a:xfrm>
            <a:off x="1019160" y="3143160"/>
            <a:ext cx="76320" cy="76320"/>
          </a:xfrm>
          <a:custGeom>
            <a:avLst/>
            <a:gdLst/>
            <a:ahLst/>
            <a:rect l="0" t="0" r="r" b="b"/>
            <a:pathLst>
              <a:path w="212" h="212">
                <a:moveTo>
                  <a:pt x="212" y="107"/>
                </a:moveTo>
                <a:cubicBezTo>
                  <a:pt x="212" y="121"/>
                  <a:pt x="210" y="134"/>
                  <a:pt x="204" y="147"/>
                </a:cubicBezTo>
                <a:cubicBezTo>
                  <a:pt x="199" y="160"/>
                  <a:pt x="191" y="171"/>
                  <a:pt x="181" y="181"/>
                </a:cubicBezTo>
                <a:cubicBezTo>
                  <a:pt x="171" y="191"/>
                  <a:pt x="160" y="199"/>
                  <a:pt x="147" y="204"/>
                </a:cubicBezTo>
                <a:cubicBezTo>
                  <a:pt x="134" y="210"/>
                  <a:pt x="120" y="212"/>
                  <a:pt x="106" y="212"/>
                </a:cubicBezTo>
                <a:cubicBezTo>
                  <a:pt x="92" y="212"/>
                  <a:pt x="79" y="210"/>
                  <a:pt x="66" y="204"/>
                </a:cubicBezTo>
                <a:cubicBezTo>
                  <a:pt x="53" y="199"/>
                  <a:pt x="41" y="191"/>
                  <a:pt x="32" y="181"/>
                </a:cubicBezTo>
                <a:cubicBezTo>
                  <a:pt x="22" y="171"/>
                  <a:pt x="13" y="160"/>
                  <a:pt x="8" y="147"/>
                </a:cubicBezTo>
                <a:cubicBezTo>
                  <a:pt x="2" y="134"/>
                  <a:pt x="0" y="121"/>
                  <a:pt x="0" y="107"/>
                </a:cubicBezTo>
                <a:cubicBezTo>
                  <a:pt x="0" y="93"/>
                  <a:pt x="2" y="79"/>
                  <a:pt x="8" y="66"/>
                </a:cubicBezTo>
                <a:cubicBezTo>
                  <a:pt x="13" y="53"/>
                  <a:pt x="22" y="42"/>
                  <a:pt x="32" y="32"/>
                </a:cubicBezTo>
                <a:cubicBezTo>
                  <a:pt x="41" y="21"/>
                  <a:pt x="53" y="13"/>
                  <a:pt x="66" y="8"/>
                </a:cubicBezTo>
                <a:cubicBezTo>
                  <a:pt x="79" y="2"/>
                  <a:pt x="92" y="0"/>
                  <a:pt x="106" y="0"/>
                </a:cubicBezTo>
                <a:cubicBezTo>
                  <a:pt x="120" y="0"/>
                  <a:pt x="134" y="2"/>
                  <a:pt x="147" y="8"/>
                </a:cubicBezTo>
                <a:cubicBezTo>
                  <a:pt x="160" y="13"/>
                  <a:pt x="171" y="21"/>
                  <a:pt x="181" y="32"/>
                </a:cubicBezTo>
                <a:cubicBezTo>
                  <a:pt x="191" y="42"/>
                  <a:pt x="199" y="53"/>
                  <a:pt x="204" y="66"/>
                </a:cubicBezTo>
                <a:cubicBezTo>
                  <a:pt x="210" y="79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03" name=""/>
          <p:cNvSpPr txBox="1"/>
          <p:nvPr/>
        </p:nvSpPr>
        <p:spPr>
          <a:xfrm>
            <a:off x="1234440" y="2526120"/>
            <a:ext cx="79034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SQ8 (Scalar Quantization 8bit): float32 → int8, 4×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절감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,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정확도 손실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1~3%p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04" name=""/>
          <p:cNvSpPr txBox="1"/>
          <p:nvPr/>
        </p:nvSpPr>
        <p:spPr>
          <a:xfrm>
            <a:off x="1234440" y="2992680"/>
            <a:ext cx="98416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PQ (Product Quantization): d/M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서브벡터를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8bit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코드로 →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16~64×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절감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,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손실 큼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but reranking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으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05" name=""/>
          <p:cNvSpPr/>
          <p:nvPr/>
        </p:nvSpPr>
        <p:spPr>
          <a:xfrm>
            <a:off x="1019160" y="400968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6"/>
                </a:moveTo>
                <a:cubicBezTo>
                  <a:pt x="212" y="120"/>
                  <a:pt x="210" y="134"/>
                  <a:pt x="204" y="147"/>
                </a:cubicBezTo>
                <a:cubicBezTo>
                  <a:pt x="199" y="161"/>
                  <a:pt x="191" y="172"/>
                  <a:pt x="181" y="182"/>
                </a:cubicBezTo>
                <a:cubicBezTo>
                  <a:pt x="171" y="192"/>
                  <a:pt x="160" y="200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200"/>
                  <a:pt x="41" y="192"/>
                  <a:pt x="32" y="182"/>
                </a:cubicBezTo>
                <a:cubicBezTo>
                  <a:pt x="22" y="172"/>
                  <a:pt x="13" y="161"/>
                  <a:pt x="8" y="147"/>
                </a:cubicBezTo>
                <a:cubicBezTo>
                  <a:pt x="2" y="134"/>
                  <a:pt x="0" y="120"/>
                  <a:pt x="0" y="106"/>
                </a:cubicBezTo>
                <a:cubicBezTo>
                  <a:pt x="0" y="92"/>
                  <a:pt x="2" y="79"/>
                  <a:pt x="8" y="66"/>
                </a:cubicBezTo>
                <a:cubicBezTo>
                  <a:pt x="13" y="53"/>
                  <a:pt x="22" y="41"/>
                  <a:pt x="32" y="31"/>
                </a:cubicBezTo>
                <a:cubicBezTo>
                  <a:pt x="41" y="22"/>
                  <a:pt x="53" y="14"/>
                  <a:pt x="66" y="9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9"/>
                </a:cubicBezTo>
                <a:cubicBezTo>
                  <a:pt x="160" y="14"/>
                  <a:pt x="171" y="22"/>
                  <a:pt x="181" y="31"/>
                </a:cubicBezTo>
                <a:cubicBezTo>
                  <a:pt x="191" y="41"/>
                  <a:pt x="199" y="53"/>
                  <a:pt x="204" y="66"/>
                </a:cubicBezTo>
                <a:cubicBezTo>
                  <a:pt x="210" y="79"/>
                  <a:pt x="212" y="92"/>
                  <a:pt x="212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06" name=""/>
          <p:cNvSpPr txBox="1"/>
          <p:nvPr/>
        </p:nvSpPr>
        <p:spPr>
          <a:xfrm>
            <a:off x="1234440" y="3393000"/>
            <a:ext cx="676440" cy="2487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로 보완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07" name=""/>
          <p:cNvSpPr/>
          <p:nvPr/>
        </p:nvSpPr>
        <p:spPr>
          <a:xfrm>
            <a:off x="1019160" y="448596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7"/>
                </a:moveTo>
                <a:cubicBezTo>
                  <a:pt x="212" y="121"/>
                  <a:pt x="210" y="135"/>
                  <a:pt x="204" y="148"/>
                </a:cubicBezTo>
                <a:cubicBezTo>
                  <a:pt x="199" y="161"/>
                  <a:pt x="191" y="172"/>
                  <a:pt x="181" y="182"/>
                </a:cubicBezTo>
                <a:cubicBezTo>
                  <a:pt x="171" y="192"/>
                  <a:pt x="160" y="200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200"/>
                  <a:pt x="41" y="192"/>
                  <a:pt x="32" y="182"/>
                </a:cubicBezTo>
                <a:cubicBezTo>
                  <a:pt x="22" y="172"/>
                  <a:pt x="13" y="161"/>
                  <a:pt x="8" y="148"/>
                </a:cubicBezTo>
                <a:cubicBezTo>
                  <a:pt x="2" y="135"/>
                  <a:pt x="0" y="121"/>
                  <a:pt x="0" y="107"/>
                </a:cubicBezTo>
                <a:cubicBezTo>
                  <a:pt x="0" y="92"/>
                  <a:pt x="2" y="79"/>
                  <a:pt x="8" y="66"/>
                </a:cubicBezTo>
                <a:cubicBezTo>
                  <a:pt x="13" y="53"/>
                  <a:pt x="22" y="41"/>
                  <a:pt x="32" y="31"/>
                </a:cubicBezTo>
                <a:cubicBezTo>
                  <a:pt x="41" y="21"/>
                  <a:pt x="53" y="14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4"/>
                  <a:pt x="171" y="21"/>
                  <a:pt x="181" y="31"/>
                </a:cubicBezTo>
                <a:cubicBezTo>
                  <a:pt x="191" y="41"/>
                  <a:pt x="199" y="53"/>
                  <a:pt x="204" y="66"/>
                </a:cubicBezTo>
                <a:cubicBezTo>
                  <a:pt x="210" y="79"/>
                  <a:pt x="212" y="92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08" name=""/>
          <p:cNvSpPr txBox="1"/>
          <p:nvPr/>
        </p:nvSpPr>
        <p:spPr>
          <a:xfrm>
            <a:off x="1234440" y="3859560"/>
            <a:ext cx="701856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Binary: 1bit per dim → 32×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절감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,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정확도 큰 손실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(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랜덤 회전 전처리 권장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)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09" name=""/>
          <p:cNvSpPr/>
          <p:nvPr/>
        </p:nvSpPr>
        <p:spPr>
          <a:xfrm>
            <a:off x="1019160" y="496224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7"/>
                </a:moveTo>
                <a:cubicBezTo>
                  <a:pt x="212" y="121"/>
                  <a:pt x="210" y="135"/>
                  <a:pt x="204" y="148"/>
                </a:cubicBezTo>
                <a:cubicBezTo>
                  <a:pt x="199" y="161"/>
                  <a:pt x="191" y="172"/>
                  <a:pt x="181" y="182"/>
                </a:cubicBezTo>
                <a:cubicBezTo>
                  <a:pt x="171" y="192"/>
                  <a:pt x="160" y="200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200"/>
                  <a:pt x="41" y="192"/>
                  <a:pt x="32" y="182"/>
                </a:cubicBezTo>
                <a:cubicBezTo>
                  <a:pt x="22" y="172"/>
                  <a:pt x="13" y="161"/>
                  <a:pt x="8" y="148"/>
                </a:cubicBezTo>
                <a:cubicBezTo>
                  <a:pt x="2" y="135"/>
                  <a:pt x="0" y="121"/>
                  <a:pt x="0" y="107"/>
                </a:cubicBezTo>
                <a:cubicBezTo>
                  <a:pt x="0" y="93"/>
                  <a:pt x="2" y="80"/>
                  <a:pt x="8" y="67"/>
                </a:cubicBezTo>
                <a:cubicBezTo>
                  <a:pt x="13" y="54"/>
                  <a:pt x="22" y="42"/>
                  <a:pt x="32" y="31"/>
                </a:cubicBezTo>
                <a:cubicBezTo>
                  <a:pt x="41" y="21"/>
                  <a:pt x="53" y="14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4"/>
                  <a:pt x="171" y="21"/>
                  <a:pt x="181" y="31"/>
                </a:cubicBezTo>
                <a:cubicBezTo>
                  <a:pt x="191" y="42"/>
                  <a:pt x="199" y="54"/>
                  <a:pt x="204" y="67"/>
                </a:cubicBezTo>
                <a:cubicBezTo>
                  <a:pt x="210" y="80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10" name=""/>
          <p:cNvSpPr txBox="1"/>
          <p:nvPr/>
        </p:nvSpPr>
        <p:spPr>
          <a:xfrm>
            <a:off x="1234440" y="4335840"/>
            <a:ext cx="86958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RaBitQ (FAISS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최신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): 1bit +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약간의 오버헤드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, d/8 + 8 B/vec.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양자화의 사실상 최신 표준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11" name=""/>
          <p:cNvSpPr txBox="1"/>
          <p:nvPr/>
        </p:nvSpPr>
        <p:spPr>
          <a:xfrm>
            <a:off x="1234440" y="4812120"/>
            <a:ext cx="87570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패턴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: "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양자화 인덱스로 후보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K×10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추출 → 원본 벡터로 재정렬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(rerank)"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이 정확도 회복의 정석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12" name=""/>
          <p:cNvSpPr txBox="1"/>
          <p:nvPr/>
        </p:nvSpPr>
        <p:spPr>
          <a:xfrm>
            <a:off x="914400" y="6314040"/>
            <a:ext cx="539856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Python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종합 쿡북 —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RRF·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인덱싱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메모리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보안까지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13" name=""/>
          <p:cNvSpPr txBox="1"/>
          <p:nvPr/>
        </p:nvSpPr>
        <p:spPr>
          <a:xfrm>
            <a:off x="11095560" y="6314040"/>
            <a:ext cx="305640" cy="1530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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59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0" name=""/>
          <p:cNvSpPr/>
          <p:nvPr/>
        </p:nvSpPr>
        <p:spPr>
          <a:xfrm>
            <a:off x="0" y="0"/>
            <a:ext cx="595440" cy="595440"/>
          </a:xfrm>
          <a:custGeom>
            <a:avLst/>
            <a:gdLst/>
            <a:ahLst/>
            <a:rect l="0" t="0" r="r" b="b"/>
            <a:pathLst>
              <a:path w="1654" h="1654">
                <a:moveTo>
                  <a:pt x="0" y="0"/>
                </a:moveTo>
                <a:lnTo>
                  <a:pt x="0" y="1654"/>
                </a:lnTo>
                <a:lnTo>
                  <a:pt x="1654" y="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1" name=""/>
          <p:cNvSpPr/>
          <p:nvPr/>
        </p:nvSpPr>
        <p:spPr>
          <a:xfrm>
            <a:off x="0" y="0"/>
            <a:ext cx="1190880" cy="1190880"/>
          </a:xfrm>
          <a:custGeom>
            <a:avLst/>
            <a:gdLst/>
            <a:ahLst/>
            <a:rect l="0" t="0" r="r" b="b"/>
            <a:pathLst>
              <a:path w="3308" h="3308">
                <a:moveTo>
                  <a:pt x="1653" y="0"/>
                </a:moveTo>
                <a:lnTo>
                  <a:pt x="0" y="1653"/>
                </a:lnTo>
                <a:lnTo>
                  <a:pt x="0" y="3308"/>
                </a:lnTo>
                <a:lnTo>
                  <a:pt x="3308" y="0"/>
                </a:lnTo>
                <a:lnTo>
                  <a:pt x="1653" y="0"/>
                </a:lnTo>
                <a:close/>
              </a:path>
            </a:pathLst>
          </a:custGeom>
          <a:solidFill>
            <a:srgbClr val="0B0E1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2" name=""/>
          <p:cNvSpPr/>
          <p:nvPr/>
        </p:nvSpPr>
        <p:spPr>
          <a:xfrm>
            <a:off x="0" y="0"/>
            <a:ext cx="1785960" cy="1785960"/>
          </a:xfrm>
          <a:custGeom>
            <a:avLst/>
            <a:gdLst/>
            <a:ahLst/>
            <a:rect l="0" t="0" r="r" b="b"/>
            <a:pathLst>
              <a:path w="4961" h="4961">
                <a:moveTo>
                  <a:pt x="3308" y="0"/>
                </a:moveTo>
                <a:lnTo>
                  <a:pt x="0" y="3308"/>
                </a:lnTo>
                <a:lnTo>
                  <a:pt x="0" y="4961"/>
                </a:lnTo>
                <a:lnTo>
                  <a:pt x="4961" y="0"/>
                </a:lnTo>
                <a:lnTo>
                  <a:pt x="3308" y="0"/>
                </a:lnTo>
                <a:close/>
              </a:path>
            </a:pathLst>
          </a:custGeom>
          <a:solidFill>
            <a:srgbClr val="0C0E1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3" name=""/>
          <p:cNvSpPr/>
          <p:nvPr/>
        </p:nvSpPr>
        <p:spPr>
          <a:xfrm>
            <a:off x="0" y="0"/>
            <a:ext cx="2381400" cy="2381400"/>
          </a:xfrm>
          <a:custGeom>
            <a:avLst/>
            <a:gdLst/>
            <a:ahLst/>
            <a:rect l="0" t="0" r="r" b="b"/>
            <a:pathLst>
              <a:path w="6615" h="6615">
                <a:moveTo>
                  <a:pt x="4961" y="0"/>
                </a:moveTo>
                <a:lnTo>
                  <a:pt x="0" y="4961"/>
                </a:lnTo>
                <a:lnTo>
                  <a:pt x="0" y="6615"/>
                </a:lnTo>
                <a:lnTo>
                  <a:pt x="6615" y="0"/>
                </a:lnTo>
                <a:lnTo>
                  <a:pt x="4961" y="0"/>
                </a:lnTo>
                <a:close/>
              </a:path>
            </a:pathLst>
          </a:custGeom>
          <a:solidFill>
            <a:srgbClr val="0C0E1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4" name=""/>
          <p:cNvSpPr/>
          <p:nvPr/>
        </p:nvSpPr>
        <p:spPr>
          <a:xfrm>
            <a:off x="0" y="0"/>
            <a:ext cx="2976840" cy="2976840"/>
          </a:xfrm>
          <a:custGeom>
            <a:avLst/>
            <a:gdLst/>
            <a:ahLst/>
            <a:rect l="0" t="0" r="r" b="b"/>
            <a:pathLst>
              <a:path w="8269" h="8269">
                <a:moveTo>
                  <a:pt x="6615" y="0"/>
                </a:moveTo>
                <a:lnTo>
                  <a:pt x="0" y="6615"/>
                </a:lnTo>
                <a:lnTo>
                  <a:pt x="0" y="8269"/>
                </a:lnTo>
                <a:lnTo>
                  <a:pt x="8269" y="0"/>
                </a:lnTo>
                <a:lnTo>
                  <a:pt x="6615" y="0"/>
                </a:lnTo>
                <a:close/>
              </a:path>
            </a:pathLst>
          </a:custGeom>
          <a:solidFill>
            <a:srgbClr val="0C0F1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5" name=""/>
          <p:cNvSpPr/>
          <p:nvPr/>
        </p:nvSpPr>
        <p:spPr>
          <a:xfrm>
            <a:off x="0" y="0"/>
            <a:ext cx="3571920" cy="3571920"/>
          </a:xfrm>
          <a:custGeom>
            <a:avLst/>
            <a:gdLst/>
            <a:ahLst/>
            <a:rect l="0" t="0" r="r" b="b"/>
            <a:pathLst>
              <a:path w="9922" h="9922">
                <a:moveTo>
                  <a:pt x="8269" y="0"/>
                </a:moveTo>
                <a:lnTo>
                  <a:pt x="0" y="8269"/>
                </a:lnTo>
                <a:lnTo>
                  <a:pt x="0" y="9922"/>
                </a:lnTo>
                <a:lnTo>
                  <a:pt x="9922" y="0"/>
                </a:lnTo>
                <a:lnTo>
                  <a:pt x="8269" y="0"/>
                </a:lnTo>
                <a:close/>
              </a:path>
            </a:pathLst>
          </a:custGeom>
          <a:solidFill>
            <a:srgbClr val="0D0F1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6" name=""/>
          <p:cNvSpPr/>
          <p:nvPr/>
        </p:nvSpPr>
        <p:spPr>
          <a:xfrm>
            <a:off x="0" y="0"/>
            <a:ext cx="4167360" cy="4167360"/>
          </a:xfrm>
          <a:custGeom>
            <a:avLst/>
            <a:gdLst/>
            <a:ahLst/>
            <a:rect l="0" t="0" r="r" b="b"/>
            <a:pathLst>
              <a:path w="11576" h="11576">
                <a:moveTo>
                  <a:pt x="9922" y="0"/>
                </a:moveTo>
                <a:lnTo>
                  <a:pt x="0" y="9922"/>
                </a:lnTo>
                <a:lnTo>
                  <a:pt x="0" y="11576"/>
                </a:lnTo>
                <a:lnTo>
                  <a:pt x="11576" y="0"/>
                </a:lnTo>
                <a:lnTo>
                  <a:pt x="9922" y="0"/>
                </a:lnTo>
                <a:close/>
              </a:path>
            </a:pathLst>
          </a:custGeom>
          <a:solidFill>
            <a:srgbClr val="0D0F1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7" name=""/>
          <p:cNvSpPr/>
          <p:nvPr/>
        </p:nvSpPr>
        <p:spPr>
          <a:xfrm>
            <a:off x="0" y="0"/>
            <a:ext cx="4762800" cy="4762800"/>
          </a:xfrm>
          <a:custGeom>
            <a:avLst/>
            <a:gdLst/>
            <a:ahLst/>
            <a:rect l="0" t="0" r="r" b="b"/>
            <a:pathLst>
              <a:path w="13230" h="13230">
                <a:moveTo>
                  <a:pt x="11576" y="0"/>
                </a:moveTo>
                <a:lnTo>
                  <a:pt x="0" y="11576"/>
                </a:lnTo>
                <a:lnTo>
                  <a:pt x="0" y="13230"/>
                </a:lnTo>
                <a:lnTo>
                  <a:pt x="13230" y="0"/>
                </a:lnTo>
                <a:lnTo>
                  <a:pt x="11576" y="0"/>
                </a:lnTo>
                <a:close/>
              </a:path>
            </a:pathLst>
          </a:custGeom>
          <a:solidFill>
            <a:srgbClr val="0D10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8" name=""/>
          <p:cNvSpPr/>
          <p:nvPr/>
        </p:nvSpPr>
        <p:spPr>
          <a:xfrm>
            <a:off x="0" y="0"/>
            <a:ext cx="5357880" cy="5357880"/>
          </a:xfrm>
          <a:custGeom>
            <a:avLst/>
            <a:gdLst/>
            <a:ahLst/>
            <a:rect l="0" t="0" r="r" b="b"/>
            <a:pathLst>
              <a:path w="14883" h="14883">
                <a:moveTo>
                  <a:pt x="13230" y="0"/>
                </a:moveTo>
                <a:lnTo>
                  <a:pt x="0" y="13230"/>
                </a:lnTo>
                <a:lnTo>
                  <a:pt x="0" y="14883"/>
                </a:lnTo>
                <a:lnTo>
                  <a:pt x="14883" y="0"/>
                </a:lnTo>
                <a:lnTo>
                  <a:pt x="13230" y="0"/>
                </a:lnTo>
                <a:close/>
              </a:path>
            </a:pathLst>
          </a:custGeom>
          <a:solidFill>
            <a:srgbClr val="0D10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9" name=""/>
          <p:cNvSpPr/>
          <p:nvPr/>
        </p:nvSpPr>
        <p:spPr>
          <a:xfrm>
            <a:off x="0" y="0"/>
            <a:ext cx="5953320" cy="5953320"/>
          </a:xfrm>
          <a:custGeom>
            <a:avLst/>
            <a:gdLst/>
            <a:ahLst/>
            <a:rect l="0" t="0" r="r" b="b"/>
            <a:pathLst>
              <a:path w="16537" h="16537">
                <a:moveTo>
                  <a:pt x="14883" y="0"/>
                </a:moveTo>
                <a:lnTo>
                  <a:pt x="0" y="14883"/>
                </a:lnTo>
                <a:lnTo>
                  <a:pt x="0" y="16537"/>
                </a:lnTo>
                <a:lnTo>
                  <a:pt x="16537" y="0"/>
                </a:lnTo>
                <a:lnTo>
                  <a:pt x="14883" y="0"/>
                </a:lnTo>
                <a:close/>
              </a:path>
            </a:pathLst>
          </a:custGeom>
          <a:solidFill>
            <a:srgbClr val="0E101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0" name=""/>
          <p:cNvSpPr/>
          <p:nvPr/>
        </p:nvSpPr>
        <p:spPr>
          <a:xfrm>
            <a:off x="0" y="0"/>
            <a:ext cx="6548760" cy="6548760"/>
          </a:xfrm>
          <a:custGeom>
            <a:avLst/>
            <a:gdLst/>
            <a:ahLst/>
            <a:rect l="0" t="0" r="r" b="b"/>
            <a:pathLst>
              <a:path w="18191" h="18191">
                <a:moveTo>
                  <a:pt x="16537" y="0"/>
                </a:moveTo>
                <a:lnTo>
                  <a:pt x="0" y="16537"/>
                </a:lnTo>
                <a:lnTo>
                  <a:pt x="0" y="18191"/>
                </a:lnTo>
                <a:lnTo>
                  <a:pt x="18191" y="0"/>
                </a:lnTo>
                <a:lnTo>
                  <a:pt x="16537" y="0"/>
                </a:lnTo>
                <a:close/>
              </a:path>
            </a:pathLst>
          </a:custGeom>
          <a:solidFill>
            <a:srgbClr val="0E111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1" name=""/>
          <p:cNvSpPr/>
          <p:nvPr/>
        </p:nvSpPr>
        <p:spPr>
          <a:xfrm>
            <a:off x="0" y="0"/>
            <a:ext cx="6858000" cy="6858000"/>
          </a:xfrm>
          <a:custGeom>
            <a:avLst/>
            <a:gdLst/>
            <a:ahLst/>
            <a:rect l="0" t="0" r="r" b="b"/>
            <a:pathLst>
              <a:path w="19050" h="19050">
                <a:moveTo>
                  <a:pt x="18191" y="0"/>
                </a:moveTo>
                <a:lnTo>
                  <a:pt x="0" y="18191"/>
                </a:lnTo>
                <a:lnTo>
                  <a:pt x="0" y="19050"/>
                </a:lnTo>
                <a:lnTo>
                  <a:pt x="19050" y="0"/>
                </a:lnTo>
                <a:lnTo>
                  <a:pt x="18191" y="0"/>
                </a:lnTo>
                <a:close/>
              </a:path>
            </a:pathLst>
          </a:custGeom>
          <a:solidFill>
            <a:srgbClr val="0E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2" name=""/>
          <p:cNvSpPr/>
          <p:nvPr/>
        </p:nvSpPr>
        <p:spPr>
          <a:xfrm>
            <a:off x="0" y="0"/>
            <a:ext cx="7143840" cy="6858000"/>
          </a:xfrm>
          <a:custGeom>
            <a:avLst/>
            <a:gdLst/>
            <a:ahLst/>
            <a:rect l="0" t="0" r="r" b="b"/>
            <a:pathLst>
              <a:path w="19844" h="19050">
                <a:moveTo>
                  <a:pt x="19050" y="0"/>
                </a:moveTo>
                <a:lnTo>
                  <a:pt x="0" y="19050"/>
                </a:lnTo>
                <a:lnTo>
                  <a:pt x="793" y="19050"/>
                </a:lnTo>
                <a:lnTo>
                  <a:pt x="19844" y="0"/>
                </a:lnTo>
                <a:lnTo>
                  <a:pt x="19050" y="0"/>
                </a:lnTo>
                <a:close/>
              </a:path>
            </a:pathLst>
          </a:custGeom>
          <a:solidFill>
            <a:srgbClr val="0E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3" name=""/>
          <p:cNvSpPr/>
          <p:nvPr/>
        </p:nvSpPr>
        <p:spPr>
          <a:xfrm>
            <a:off x="28548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4" name=""/>
          <p:cNvSpPr/>
          <p:nvPr/>
        </p:nvSpPr>
        <p:spPr>
          <a:xfrm>
            <a:off x="88092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5" name=""/>
          <p:cNvSpPr/>
          <p:nvPr/>
        </p:nvSpPr>
        <p:spPr>
          <a:xfrm>
            <a:off x="147636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6" name=""/>
          <p:cNvSpPr/>
          <p:nvPr/>
        </p:nvSpPr>
        <p:spPr>
          <a:xfrm>
            <a:off x="207144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7" name=""/>
          <p:cNvSpPr/>
          <p:nvPr/>
        </p:nvSpPr>
        <p:spPr>
          <a:xfrm>
            <a:off x="266688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31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8" name=""/>
          <p:cNvSpPr/>
          <p:nvPr/>
        </p:nvSpPr>
        <p:spPr>
          <a:xfrm>
            <a:off x="326196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5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31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9" name=""/>
          <p:cNvSpPr/>
          <p:nvPr/>
        </p:nvSpPr>
        <p:spPr>
          <a:xfrm>
            <a:off x="385740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0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0" y="0"/>
                </a:lnTo>
                <a:close/>
              </a:path>
            </a:pathLst>
          </a:custGeom>
          <a:solidFill>
            <a:srgbClr val="10132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0" name=""/>
          <p:cNvSpPr/>
          <p:nvPr/>
        </p:nvSpPr>
        <p:spPr>
          <a:xfrm>
            <a:off x="445284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42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1" name=""/>
          <p:cNvSpPr/>
          <p:nvPr/>
        </p:nvSpPr>
        <p:spPr>
          <a:xfrm>
            <a:off x="5047920" y="0"/>
            <a:ext cx="7144200" cy="6858000"/>
          </a:xfrm>
          <a:custGeom>
            <a:avLst/>
            <a:gdLst/>
            <a:ahLst/>
            <a:rect l="0" t="0" r="r" b="b"/>
            <a:pathLst>
              <a:path w="19845" h="19050">
                <a:moveTo>
                  <a:pt x="19051" y="0"/>
                </a:moveTo>
                <a:lnTo>
                  <a:pt x="0" y="19050"/>
                </a:lnTo>
                <a:lnTo>
                  <a:pt x="794" y="19050"/>
                </a:lnTo>
                <a:lnTo>
                  <a:pt x="1984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1142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2" name=""/>
          <p:cNvSpPr/>
          <p:nvPr/>
        </p:nvSpPr>
        <p:spPr>
          <a:xfrm>
            <a:off x="5333760" y="0"/>
            <a:ext cx="6858360" cy="6858000"/>
          </a:xfrm>
          <a:custGeom>
            <a:avLst/>
            <a:gdLst/>
            <a:ahLst/>
            <a:rect l="0" t="0" r="r" b="b"/>
            <a:pathLst>
              <a:path w="19051" h="19050">
                <a:moveTo>
                  <a:pt x="19051" y="0"/>
                </a:moveTo>
                <a:lnTo>
                  <a:pt x="0" y="19050"/>
                </a:lnTo>
                <a:lnTo>
                  <a:pt x="860" y="19050"/>
                </a:lnTo>
                <a:lnTo>
                  <a:pt x="19051" y="859"/>
                </a:lnTo>
                <a:lnTo>
                  <a:pt x="19051" y="0"/>
                </a:lnTo>
                <a:close/>
              </a:path>
            </a:pathLst>
          </a:custGeom>
          <a:solidFill>
            <a:srgbClr val="11142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3" name=""/>
          <p:cNvSpPr/>
          <p:nvPr/>
        </p:nvSpPr>
        <p:spPr>
          <a:xfrm>
            <a:off x="5643360" y="309240"/>
            <a:ext cx="6548760" cy="6548760"/>
          </a:xfrm>
          <a:custGeom>
            <a:avLst/>
            <a:gdLst/>
            <a:ahLst/>
            <a:rect l="0" t="0" r="r" b="b"/>
            <a:pathLst>
              <a:path w="18191" h="18191">
                <a:moveTo>
                  <a:pt x="18191" y="0"/>
                </a:moveTo>
                <a:lnTo>
                  <a:pt x="0" y="18191"/>
                </a:lnTo>
                <a:lnTo>
                  <a:pt x="1654" y="18191"/>
                </a:lnTo>
                <a:lnTo>
                  <a:pt x="18191" y="1654"/>
                </a:lnTo>
                <a:lnTo>
                  <a:pt x="18191" y="0"/>
                </a:lnTo>
                <a:close/>
              </a:path>
            </a:pathLst>
          </a:custGeom>
          <a:solidFill>
            <a:srgbClr val="11142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4" name=""/>
          <p:cNvSpPr/>
          <p:nvPr/>
        </p:nvSpPr>
        <p:spPr>
          <a:xfrm>
            <a:off x="6238800" y="904680"/>
            <a:ext cx="5953320" cy="5953320"/>
          </a:xfrm>
          <a:custGeom>
            <a:avLst/>
            <a:gdLst/>
            <a:ahLst/>
            <a:rect l="0" t="0" r="r" b="b"/>
            <a:pathLst>
              <a:path w="16537" h="16537">
                <a:moveTo>
                  <a:pt x="16537" y="0"/>
                </a:moveTo>
                <a:lnTo>
                  <a:pt x="0" y="16537"/>
                </a:lnTo>
                <a:lnTo>
                  <a:pt x="1653" y="16537"/>
                </a:lnTo>
                <a:lnTo>
                  <a:pt x="16537" y="1654"/>
                </a:lnTo>
                <a:lnTo>
                  <a:pt x="16537" y="0"/>
                </a:lnTo>
                <a:close/>
              </a:path>
            </a:pathLst>
          </a:custGeom>
          <a:solidFill>
            <a:srgbClr val="11152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5" name=""/>
          <p:cNvSpPr/>
          <p:nvPr/>
        </p:nvSpPr>
        <p:spPr>
          <a:xfrm>
            <a:off x="6833880" y="1500120"/>
            <a:ext cx="5358240" cy="5357880"/>
          </a:xfrm>
          <a:custGeom>
            <a:avLst/>
            <a:gdLst/>
            <a:ahLst/>
            <a:rect l="0" t="0" r="r" b="b"/>
            <a:pathLst>
              <a:path w="14884" h="14883">
                <a:moveTo>
                  <a:pt x="14884" y="0"/>
                </a:moveTo>
                <a:lnTo>
                  <a:pt x="0" y="14883"/>
                </a:lnTo>
                <a:lnTo>
                  <a:pt x="1654" y="14883"/>
                </a:lnTo>
                <a:lnTo>
                  <a:pt x="14884" y="1653"/>
                </a:lnTo>
                <a:lnTo>
                  <a:pt x="14884" y="0"/>
                </a:lnTo>
                <a:close/>
              </a:path>
            </a:pathLst>
          </a:custGeom>
          <a:solidFill>
            <a:srgbClr val="12152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6" name=""/>
          <p:cNvSpPr/>
          <p:nvPr/>
        </p:nvSpPr>
        <p:spPr>
          <a:xfrm>
            <a:off x="7429320" y="2095200"/>
            <a:ext cx="4762800" cy="4762800"/>
          </a:xfrm>
          <a:custGeom>
            <a:avLst/>
            <a:gdLst/>
            <a:ahLst/>
            <a:rect l="0" t="0" r="r" b="b"/>
            <a:pathLst>
              <a:path w="13230" h="13230">
                <a:moveTo>
                  <a:pt x="13230" y="0"/>
                </a:moveTo>
                <a:lnTo>
                  <a:pt x="0" y="13230"/>
                </a:lnTo>
                <a:lnTo>
                  <a:pt x="1654" y="13230"/>
                </a:lnTo>
                <a:lnTo>
                  <a:pt x="13230" y="1655"/>
                </a:lnTo>
                <a:lnTo>
                  <a:pt x="13230" y="0"/>
                </a:lnTo>
                <a:close/>
              </a:path>
            </a:pathLst>
          </a:custGeom>
          <a:solidFill>
            <a:srgbClr val="12152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7" name=""/>
          <p:cNvSpPr/>
          <p:nvPr/>
        </p:nvSpPr>
        <p:spPr>
          <a:xfrm>
            <a:off x="8024760" y="2690640"/>
            <a:ext cx="4167360" cy="4167360"/>
          </a:xfrm>
          <a:custGeom>
            <a:avLst/>
            <a:gdLst/>
            <a:ahLst/>
            <a:rect l="0" t="0" r="r" b="b"/>
            <a:pathLst>
              <a:path w="11576" h="11576">
                <a:moveTo>
                  <a:pt x="11576" y="0"/>
                </a:moveTo>
                <a:lnTo>
                  <a:pt x="0" y="11576"/>
                </a:lnTo>
                <a:lnTo>
                  <a:pt x="1653" y="11576"/>
                </a:lnTo>
                <a:lnTo>
                  <a:pt x="11576" y="1654"/>
                </a:lnTo>
                <a:lnTo>
                  <a:pt x="11576" y="0"/>
                </a:lnTo>
                <a:close/>
              </a:path>
            </a:pathLst>
          </a:custGeom>
          <a:solidFill>
            <a:srgbClr val="12162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8" name=""/>
          <p:cNvSpPr/>
          <p:nvPr/>
        </p:nvSpPr>
        <p:spPr>
          <a:xfrm>
            <a:off x="8619840" y="3286080"/>
            <a:ext cx="3572280" cy="3571920"/>
          </a:xfrm>
          <a:custGeom>
            <a:avLst/>
            <a:gdLst/>
            <a:ahLst/>
            <a:rect l="0" t="0" r="r" b="b"/>
            <a:pathLst>
              <a:path w="9923" h="9922">
                <a:moveTo>
                  <a:pt x="9923" y="0"/>
                </a:moveTo>
                <a:lnTo>
                  <a:pt x="0" y="9922"/>
                </a:lnTo>
                <a:lnTo>
                  <a:pt x="1655" y="9922"/>
                </a:lnTo>
                <a:lnTo>
                  <a:pt x="9923" y="1653"/>
                </a:lnTo>
                <a:lnTo>
                  <a:pt x="9923" y="0"/>
                </a:lnTo>
                <a:close/>
              </a:path>
            </a:pathLst>
          </a:custGeom>
          <a:solidFill>
            <a:srgbClr val="12162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9" name=""/>
          <p:cNvSpPr/>
          <p:nvPr/>
        </p:nvSpPr>
        <p:spPr>
          <a:xfrm>
            <a:off x="9215280" y="3881160"/>
            <a:ext cx="2976840" cy="2976840"/>
          </a:xfrm>
          <a:custGeom>
            <a:avLst/>
            <a:gdLst/>
            <a:ahLst/>
            <a:rect l="0" t="0" r="r" b="b"/>
            <a:pathLst>
              <a:path w="8269" h="8269">
                <a:moveTo>
                  <a:pt x="8269" y="0"/>
                </a:moveTo>
                <a:lnTo>
                  <a:pt x="0" y="8269"/>
                </a:lnTo>
                <a:lnTo>
                  <a:pt x="1654" y="8269"/>
                </a:lnTo>
                <a:lnTo>
                  <a:pt x="8269" y="1655"/>
                </a:lnTo>
                <a:lnTo>
                  <a:pt x="8269" y="0"/>
                </a:lnTo>
                <a:close/>
              </a:path>
            </a:pathLst>
          </a:custGeom>
          <a:solidFill>
            <a:srgbClr val="13162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0" name=""/>
          <p:cNvSpPr/>
          <p:nvPr/>
        </p:nvSpPr>
        <p:spPr>
          <a:xfrm>
            <a:off x="9810720" y="4476600"/>
            <a:ext cx="2381400" cy="2381400"/>
          </a:xfrm>
          <a:custGeom>
            <a:avLst/>
            <a:gdLst/>
            <a:ahLst/>
            <a:rect l="0" t="0" r="r" b="b"/>
            <a:pathLst>
              <a:path w="6615" h="6615">
                <a:moveTo>
                  <a:pt x="6615" y="0"/>
                </a:moveTo>
                <a:lnTo>
                  <a:pt x="0" y="6615"/>
                </a:lnTo>
                <a:lnTo>
                  <a:pt x="1653" y="6615"/>
                </a:lnTo>
                <a:lnTo>
                  <a:pt x="6615" y="1654"/>
                </a:lnTo>
                <a:lnTo>
                  <a:pt x="6615" y="0"/>
                </a:lnTo>
                <a:close/>
              </a:path>
            </a:pathLst>
          </a:custGeom>
          <a:solidFill>
            <a:srgbClr val="13172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1" name=""/>
          <p:cNvSpPr/>
          <p:nvPr/>
        </p:nvSpPr>
        <p:spPr>
          <a:xfrm>
            <a:off x="10405800" y="5072040"/>
            <a:ext cx="1786320" cy="1785960"/>
          </a:xfrm>
          <a:custGeom>
            <a:avLst/>
            <a:gdLst/>
            <a:ahLst/>
            <a:rect l="0" t="0" r="r" b="b"/>
            <a:pathLst>
              <a:path w="4962" h="4961">
                <a:moveTo>
                  <a:pt x="4962" y="0"/>
                </a:moveTo>
                <a:lnTo>
                  <a:pt x="0" y="4961"/>
                </a:lnTo>
                <a:lnTo>
                  <a:pt x="1654" y="4961"/>
                </a:lnTo>
                <a:lnTo>
                  <a:pt x="4962" y="1653"/>
                </a:lnTo>
                <a:lnTo>
                  <a:pt x="4962" y="0"/>
                </a:lnTo>
                <a:close/>
              </a:path>
            </a:pathLst>
          </a:custGeom>
          <a:solidFill>
            <a:srgbClr val="13172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2" name=""/>
          <p:cNvSpPr/>
          <p:nvPr/>
        </p:nvSpPr>
        <p:spPr>
          <a:xfrm>
            <a:off x="11001240" y="5667120"/>
            <a:ext cx="1190880" cy="1190880"/>
          </a:xfrm>
          <a:custGeom>
            <a:avLst/>
            <a:gdLst/>
            <a:ahLst/>
            <a:rect l="0" t="0" r="r" b="b"/>
            <a:pathLst>
              <a:path w="3308" h="3308">
                <a:moveTo>
                  <a:pt x="3308" y="0"/>
                </a:moveTo>
                <a:lnTo>
                  <a:pt x="0" y="3308"/>
                </a:lnTo>
                <a:lnTo>
                  <a:pt x="1655" y="3308"/>
                </a:lnTo>
                <a:lnTo>
                  <a:pt x="3308" y="1654"/>
                </a:lnTo>
                <a:lnTo>
                  <a:pt x="3308" y="0"/>
                </a:lnTo>
                <a:close/>
              </a:path>
            </a:pathLst>
          </a:custGeom>
          <a:solidFill>
            <a:srgbClr val="14172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3" name=""/>
          <p:cNvSpPr/>
          <p:nvPr/>
        </p:nvSpPr>
        <p:spPr>
          <a:xfrm>
            <a:off x="11596680" y="6262560"/>
            <a:ext cx="595440" cy="595440"/>
          </a:xfrm>
          <a:custGeom>
            <a:avLst/>
            <a:gdLst/>
            <a:ahLst/>
            <a:rect l="0" t="0" r="r" b="b"/>
            <a:pathLst>
              <a:path w="1654" h="1654">
                <a:moveTo>
                  <a:pt x="1654" y="0"/>
                </a:moveTo>
                <a:lnTo>
                  <a:pt x="0" y="1654"/>
                </a:lnTo>
                <a:lnTo>
                  <a:pt x="1654" y="1654"/>
                </a:lnTo>
                <a:lnTo>
                  <a:pt x="1654" y="0"/>
                </a:lnTo>
                <a:close/>
              </a:path>
            </a:pathLst>
          </a:custGeom>
          <a:solidFill>
            <a:srgbClr val="14182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4" name=""/>
          <p:cNvSpPr/>
          <p:nvPr/>
        </p:nvSpPr>
        <p:spPr>
          <a:xfrm>
            <a:off x="914040" y="2543040"/>
            <a:ext cx="533880" cy="57600"/>
          </a:xfrm>
          <a:custGeom>
            <a:avLst/>
            <a:gdLst/>
            <a:ahLst/>
            <a:rect l="0" t="0" r="r" b="b"/>
            <a:pathLst>
              <a:path w="1483" h="160">
                <a:moveTo>
                  <a:pt x="0" y="79"/>
                </a:moveTo>
                <a:cubicBezTo>
                  <a:pt x="0" y="69"/>
                  <a:pt x="3" y="59"/>
                  <a:pt x="7" y="49"/>
                </a:cubicBezTo>
                <a:cubicBezTo>
                  <a:pt x="11" y="39"/>
                  <a:pt x="16" y="31"/>
                  <a:pt x="24" y="23"/>
                </a:cubicBezTo>
                <a:cubicBezTo>
                  <a:pt x="31" y="16"/>
                  <a:pt x="40" y="10"/>
                  <a:pt x="49" y="6"/>
                </a:cubicBezTo>
                <a:cubicBezTo>
                  <a:pt x="59" y="2"/>
                  <a:pt x="69" y="0"/>
                  <a:pt x="80" y="0"/>
                </a:cubicBezTo>
                <a:lnTo>
                  <a:pt x="1404" y="0"/>
                </a:lnTo>
                <a:cubicBezTo>
                  <a:pt x="1414" y="0"/>
                  <a:pt x="1424" y="2"/>
                  <a:pt x="1434" y="6"/>
                </a:cubicBezTo>
                <a:cubicBezTo>
                  <a:pt x="1444" y="10"/>
                  <a:pt x="1452" y="16"/>
                  <a:pt x="1460" y="23"/>
                </a:cubicBezTo>
                <a:cubicBezTo>
                  <a:pt x="1467" y="31"/>
                  <a:pt x="1473" y="39"/>
                  <a:pt x="1477" y="49"/>
                </a:cubicBezTo>
                <a:cubicBezTo>
                  <a:pt x="1481" y="59"/>
                  <a:pt x="1483" y="69"/>
                  <a:pt x="1483" y="79"/>
                </a:cubicBezTo>
                <a:cubicBezTo>
                  <a:pt x="1483" y="90"/>
                  <a:pt x="1481" y="100"/>
                  <a:pt x="1477" y="110"/>
                </a:cubicBezTo>
                <a:cubicBezTo>
                  <a:pt x="1473" y="119"/>
                  <a:pt x="1467" y="129"/>
                  <a:pt x="1460" y="136"/>
                </a:cubicBezTo>
                <a:cubicBezTo>
                  <a:pt x="1452" y="144"/>
                  <a:pt x="1444" y="150"/>
                  <a:pt x="1434" y="154"/>
                </a:cubicBezTo>
                <a:cubicBezTo>
                  <a:pt x="1424" y="158"/>
                  <a:pt x="1414" y="160"/>
                  <a:pt x="1404" y="160"/>
                </a:cubicBezTo>
                <a:lnTo>
                  <a:pt x="80" y="160"/>
                </a:lnTo>
                <a:cubicBezTo>
                  <a:pt x="69" y="160"/>
                  <a:pt x="59" y="158"/>
                  <a:pt x="49" y="154"/>
                </a:cubicBezTo>
                <a:cubicBezTo>
                  <a:pt x="40" y="150"/>
                  <a:pt x="31" y="144"/>
                  <a:pt x="24" y="136"/>
                </a:cubicBezTo>
                <a:cubicBezTo>
                  <a:pt x="16" y="129"/>
                  <a:pt x="11" y="119"/>
                  <a:pt x="7" y="110"/>
                </a:cubicBezTo>
                <a:cubicBezTo>
                  <a:pt x="3" y="100"/>
                  <a:pt x="0" y="90"/>
                  <a:pt x="0" y="7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5" name=""/>
          <p:cNvSpPr txBox="1"/>
          <p:nvPr/>
        </p:nvSpPr>
        <p:spPr>
          <a:xfrm>
            <a:off x="914400" y="2752920"/>
            <a:ext cx="7775640" cy="9666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1. </a:t>
            </a:r>
            <a:r>
              <a:rPr lang="ko-KR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왜 하이브리드 검색인가</a:t>
            </a:r>
            <a:endParaRPr lang="en-US" sz="5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6" name=""/>
          <p:cNvSpPr txBox="1"/>
          <p:nvPr/>
        </p:nvSpPr>
        <p:spPr>
          <a:xfrm>
            <a:off x="914400" y="3935880"/>
            <a:ext cx="4120560" cy="2487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키워드와 시맨틱은 서로의 결함을 메우는 관계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7" name=""/>
          <p:cNvSpPr txBox="1"/>
          <p:nvPr/>
        </p:nvSpPr>
        <p:spPr>
          <a:xfrm>
            <a:off x="914400" y="6314040"/>
            <a:ext cx="539856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Python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종합 쿡북 —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RRF·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인덱싱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메모리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보안까지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8" name=""/>
          <p:cNvSpPr txBox="1"/>
          <p:nvPr/>
        </p:nvSpPr>
        <p:spPr>
          <a:xfrm>
            <a:off x="11186640" y="6314040"/>
            <a:ext cx="153000" cy="1530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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4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15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16" name=""/>
          <p:cNvSpPr/>
          <p:nvPr/>
        </p:nvSpPr>
        <p:spPr>
          <a:xfrm>
            <a:off x="0" y="0"/>
            <a:ext cx="595440" cy="595440"/>
          </a:xfrm>
          <a:custGeom>
            <a:avLst/>
            <a:gdLst/>
            <a:ahLst/>
            <a:rect l="0" t="0" r="r" b="b"/>
            <a:pathLst>
              <a:path w="1654" h="1654">
                <a:moveTo>
                  <a:pt x="0" y="0"/>
                </a:moveTo>
                <a:lnTo>
                  <a:pt x="0" y="1654"/>
                </a:lnTo>
                <a:lnTo>
                  <a:pt x="1654" y="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17" name=""/>
          <p:cNvSpPr/>
          <p:nvPr/>
        </p:nvSpPr>
        <p:spPr>
          <a:xfrm>
            <a:off x="0" y="0"/>
            <a:ext cx="1190880" cy="1190880"/>
          </a:xfrm>
          <a:custGeom>
            <a:avLst/>
            <a:gdLst/>
            <a:ahLst/>
            <a:rect l="0" t="0" r="r" b="b"/>
            <a:pathLst>
              <a:path w="3308" h="3308">
                <a:moveTo>
                  <a:pt x="1653" y="0"/>
                </a:moveTo>
                <a:lnTo>
                  <a:pt x="0" y="1653"/>
                </a:lnTo>
                <a:lnTo>
                  <a:pt x="0" y="3308"/>
                </a:lnTo>
                <a:lnTo>
                  <a:pt x="3308" y="0"/>
                </a:lnTo>
                <a:lnTo>
                  <a:pt x="1653" y="0"/>
                </a:lnTo>
                <a:close/>
              </a:path>
            </a:pathLst>
          </a:custGeom>
          <a:solidFill>
            <a:srgbClr val="0B0E1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18" name=""/>
          <p:cNvSpPr/>
          <p:nvPr/>
        </p:nvSpPr>
        <p:spPr>
          <a:xfrm>
            <a:off x="0" y="0"/>
            <a:ext cx="1785960" cy="1785960"/>
          </a:xfrm>
          <a:custGeom>
            <a:avLst/>
            <a:gdLst/>
            <a:ahLst/>
            <a:rect l="0" t="0" r="r" b="b"/>
            <a:pathLst>
              <a:path w="4961" h="4961">
                <a:moveTo>
                  <a:pt x="3308" y="0"/>
                </a:moveTo>
                <a:lnTo>
                  <a:pt x="0" y="3308"/>
                </a:lnTo>
                <a:lnTo>
                  <a:pt x="0" y="4961"/>
                </a:lnTo>
                <a:lnTo>
                  <a:pt x="4961" y="0"/>
                </a:lnTo>
                <a:lnTo>
                  <a:pt x="3308" y="0"/>
                </a:lnTo>
                <a:close/>
              </a:path>
            </a:pathLst>
          </a:custGeom>
          <a:solidFill>
            <a:srgbClr val="0C0E1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19" name=""/>
          <p:cNvSpPr/>
          <p:nvPr/>
        </p:nvSpPr>
        <p:spPr>
          <a:xfrm>
            <a:off x="0" y="0"/>
            <a:ext cx="2381400" cy="2381400"/>
          </a:xfrm>
          <a:custGeom>
            <a:avLst/>
            <a:gdLst/>
            <a:ahLst/>
            <a:rect l="0" t="0" r="r" b="b"/>
            <a:pathLst>
              <a:path w="6615" h="6615">
                <a:moveTo>
                  <a:pt x="4961" y="0"/>
                </a:moveTo>
                <a:lnTo>
                  <a:pt x="0" y="4961"/>
                </a:lnTo>
                <a:lnTo>
                  <a:pt x="0" y="6615"/>
                </a:lnTo>
                <a:lnTo>
                  <a:pt x="6615" y="0"/>
                </a:lnTo>
                <a:lnTo>
                  <a:pt x="4961" y="0"/>
                </a:lnTo>
                <a:close/>
              </a:path>
            </a:pathLst>
          </a:custGeom>
          <a:solidFill>
            <a:srgbClr val="0C0E1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20" name=""/>
          <p:cNvSpPr/>
          <p:nvPr/>
        </p:nvSpPr>
        <p:spPr>
          <a:xfrm>
            <a:off x="0" y="0"/>
            <a:ext cx="2976840" cy="2976840"/>
          </a:xfrm>
          <a:custGeom>
            <a:avLst/>
            <a:gdLst/>
            <a:ahLst/>
            <a:rect l="0" t="0" r="r" b="b"/>
            <a:pathLst>
              <a:path w="8269" h="8269">
                <a:moveTo>
                  <a:pt x="6615" y="0"/>
                </a:moveTo>
                <a:lnTo>
                  <a:pt x="0" y="6615"/>
                </a:lnTo>
                <a:lnTo>
                  <a:pt x="0" y="8269"/>
                </a:lnTo>
                <a:lnTo>
                  <a:pt x="8269" y="0"/>
                </a:lnTo>
                <a:lnTo>
                  <a:pt x="6615" y="0"/>
                </a:lnTo>
                <a:close/>
              </a:path>
            </a:pathLst>
          </a:custGeom>
          <a:solidFill>
            <a:srgbClr val="0C0F1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21" name=""/>
          <p:cNvSpPr/>
          <p:nvPr/>
        </p:nvSpPr>
        <p:spPr>
          <a:xfrm>
            <a:off x="0" y="0"/>
            <a:ext cx="3571920" cy="3571920"/>
          </a:xfrm>
          <a:custGeom>
            <a:avLst/>
            <a:gdLst/>
            <a:ahLst/>
            <a:rect l="0" t="0" r="r" b="b"/>
            <a:pathLst>
              <a:path w="9922" h="9922">
                <a:moveTo>
                  <a:pt x="8269" y="0"/>
                </a:moveTo>
                <a:lnTo>
                  <a:pt x="0" y="8269"/>
                </a:lnTo>
                <a:lnTo>
                  <a:pt x="0" y="9922"/>
                </a:lnTo>
                <a:lnTo>
                  <a:pt x="9922" y="0"/>
                </a:lnTo>
                <a:lnTo>
                  <a:pt x="8269" y="0"/>
                </a:lnTo>
                <a:close/>
              </a:path>
            </a:pathLst>
          </a:custGeom>
          <a:solidFill>
            <a:srgbClr val="0D0F1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22" name=""/>
          <p:cNvSpPr/>
          <p:nvPr/>
        </p:nvSpPr>
        <p:spPr>
          <a:xfrm>
            <a:off x="0" y="0"/>
            <a:ext cx="4167360" cy="4167360"/>
          </a:xfrm>
          <a:custGeom>
            <a:avLst/>
            <a:gdLst/>
            <a:ahLst/>
            <a:rect l="0" t="0" r="r" b="b"/>
            <a:pathLst>
              <a:path w="11576" h="11576">
                <a:moveTo>
                  <a:pt x="9922" y="0"/>
                </a:moveTo>
                <a:lnTo>
                  <a:pt x="0" y="9922"/>
                </a:lnTo>
                <a:lnTo>
                  <a:pt x="0" y="11576"/>
                </a:lnTo>
                <a:lnTo>
                  <a:pt x="11576" y="0"/>
                </a:lnTo>
                <a:lnTo>
                  <a:pt x="9922" y="0"/>
                </a:lnTo>
                <a:close/>
              </a:path>
            </a:pathLst>
          </a:custGeom>
          <a:solidFill>
            <a:srgbClr val="0D0F1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23" name=""/>
          <p:cNvSpPr/>
          <p:nvPr/>
        </p:nvSpPr>
        <p:spPr>
          <a:xfrm>
            <a:off x="0" y="0"/>
            <a:ext cx="4762800" cy="4762800"/>
          </a:xfrm>
          <a:custGeom>
            <a:avLst/>
            <a:gdLst/>
            <a:ahLst/>
            <a:rect l="0" t="0" r="r" b="b"/>
            <a:pathLst>
              <a:path w="13230" h="13230">
                <a:moveTo>
                  <a:pt x="11576" y="0"/>
                </a:moveTo>
                <a:lnTo>
                  <a:pt x="0" y="11576"/>
                </a:lnTo>
                <a:lnTo>
                  <a:pt x="0" y="13230"/>
                </a:lnTo>
                <a:lnTo>
                  <a:pt x="13230" y="0"/>
                </a:lnTo>
                <a:lnTo>
                  <a:pt x="11576" y="0"/>
                </a:lnTo>
                <a:close/>
              </a:path>
            </a:pathLst>
          </a:custGeom>
          <a:solidFill>
            <a:srgbClr val="0D10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24" name=""/>
          <p:cNvSpPr/>
          <p:nvPr/>
        </p:nvSpPr>
        <p:spPr>
          <a:xfrm>
            <a:off x="0" y="0"/>
            <a:ext cx="5357880" cy="5357880"/>
          </a:xfrm>
          <a:custGeom>
            <a:avLst/>
            <a:gdLst/>
            <a:ahLst/>
            <a:rect l="0" t="0" r="r" b="b"/>
            <a:pathLst>
              <a:path w="14883" h="14883">
                <a:moveTo>
                  <a:pt x="13230" y="0"/>
                </a:moveTo>
                <a:lnTo>
                  <a:pt x="0" y="13230"/>
                </a:lnTo>
                <a:lnTo>
                  <a:pt x="0" y="14883"/>
                </a:lnTo>
                <a:lnTo>
                  <a:pt x="14883" y="0"/>
                </a:lnTo>
                <a:lnTo>
                  <a:pt x="13230" y="0"/>
                </a:lnTo>
                <a:close/>
              </a:path>
            </a:pathLst>
          </a:custGeom>
          <a:solidFill>
            <a:srgbClr val="0D10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25" name=""/>
          <p:cNvSpPr/>
          <p:nvPr/>
        </p:nvSpPr>
        <p:spPr>
          <a:xfrm>
            <a:off x="0" y="0"/>
            <a:ext cx="5953320" cy="5953320"/>
          </a:xfrm>
          <a:custGeom>
            <a:avLst/>
            <a:gdLst/>
            <a:ahLst/>
            <a:rect l="0" t="0" r="r" b="b"/>
            <a:pathLst>
              <a:path w="16537" h="16537">
                <a:moveTo>
                  <a:pt x="14883" y="0"/>
                </a:moveTo>
                <a:lnTo>
                  <a:pt x="0" y="14883"/>
                </a:lnTo>
                <a:lnTo>
                  <a:pt x="0" y="16537"/>
                </a:lnTo>
                <a:lnTo>
                  <a:pt x="16537" y="0"/>
                </a:lnTo>
                <a:lnTo>
                  <a:pt x="14883" y="0"/>
                </a:lnTo>
                <a:close/>
              </a:path>
            </a:pathLst>
          </a:custGeom>
          <a:solidFill>
            <a:srgbClr val="0E101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26" name=""/>
          <p:cNvSpPr/>
          <p:nvPr/>
        </p:nvSpPr>
        <p:spPr>
          <a:xfrm>
            <a:off x="0" y="0"/>
            <a:ext cx="6548760" cy="6548760"/>
          </a:xfrm>
          <a:custGeom>
            <a:avLst/>
            <a:gdLst/>
            <a:ahLst/>
            <a:rect l="0" t="0" r="r" b="b"/>
            <a:pathLst>
              <a:path w="18191" h="18191">
                <a:moveTo>
                  <a:pt x="16537" y="0"/>
                </a:moveTo>
                <a:lnTo>
                  <a:pt x="0" y="16537"/>
                </a:lnTo>
                <a:lnTo>
                  <a:pt x="0" y="18191"/>
                </a:lnTo>
                <a:lnTo>
                  <a:pt x="18191" y="0"/>
                </a:lnTo>
                <a:lnTo>
                  <a:pt x="16537" y="0"/>
                </a:lnTo>
                <a:close/>
              </a:path>
            </a:pathLst>
          </a:custGeom>
          <a:solidFill>
            <a:srgbClr val="0E111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27" name=""/>
          <p:cNvSpPr/>
          <p:nvPr/>
        </p:nvSpPr>
        <p:spPr>
          <a:xfrm>
            <a:off x="0" y="0"/>
            <a:ext cx="6858000" cy="6858000"/>
          </a:xfrm>
          <a:custGeom>
            <a:avLst/>
            <a:gdLst/>
            <a:ahLst/>
            <a:rect l="0" t="0" r="r" b="b"/>
            <a:pathLst>
              <a:path w="19050" h="19050">
                <a:moveTo>
                  <a:pt x="18191" y="0"/>
                </a:moveTo>
                <a:lnTo>
                  <a:pt x="0" y="18191"/>
                </a:lnTo>
                <a:lnTo>
                  <a:pt x="0" y="19050"/>
                </a:lnTo>
                <a:lnTo>
                  <a:pt x="19050" y="0"/>
                </a:lnTo>
                <a:lnTo>
                  <a:pt x="18191" y="0"/>
                </a:lnTo>
                <a:close/>
              </a:path>
            </a:pathLst>
          </a:custGeom>
          <a:solidFill>
            <a:srgbClr val="0E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28" name=""/>
          <p:cNvSpPr/>
          <p:nvPr/>
        </p:nvSpPr>
        <p:spPr>
          <a:xfrm>
            <a:off x="0" y="0"/>
            <a:ext cx="7143840" cy="6858000"/>
          </a:xfrm>
          <a:custGeom>
            <a:avLst/>
            <a:gdLst/>
            <a:ahLst/>
            <a:rect l="0" t="0" r="r" b="b"/>
            <a:pathLst>
              <a:path w="19844" h="19050">
                <a:moveTo>
                  <a:pt x="19050" y="0"/>
                </a:moveTo>
                <a:lnTo>
                  <a:pt x="0" y="19050"/>
                </a:lnTo>
                <a:lnTo>
                  <a:pt x="793" y="19050"/>
                </a:lnTo>
                <a:lnTo>
                  <a:pt x="19844" y="0"/>
                </a:lnTo>
                <a:lnTo>
                  <a:pt x="19050" y="0"/>
                </a:lnTo>
                <a:close/>
              </a:path>
            </a:pathLst>
          </a:custGeom>
          <a:solidFill>
            <a:srgbClr val="0E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29" name=""/>
          <p:cNvSpPr/>
          <p:nvPr/>
        </p:nvSpPr>
        <p:spPr>
          <a:xfrm>
            <a:off x="28548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30" name=""/>
          <p:cNvSpPr/>
          <p:nvPr/>
        </p:nvSpPr>
        <p:spPr>
          <a:xfrm>
            <a:off x="88092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31" name=""/>
          <p:cNvSpPr/>
          <p:nvPr/>
        </p:nvSpPr>
        <p:spPr>
          <a:xfrm>
            <a:off x="147636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32" name=""/>
          <p:cNvSpPr/>
          <p:nvPr/>
        </p:nvSpPr>
        <p:spPr>
          <a:xfrm>
            <a:off x="207144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33" name=""/>
          <p:cNvSpPr/>
          <p:nvPr/>
        </p:nvSpPr>
        <p:spPr>
          <a:xfrm>
            <a:off x="266688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31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34" name=""/>
          <p:cNvSpPr/>
          <p:nvPr/>
        </p:nvSpPr>
        <p:spPr>
          <a:xfrm>
            <a:off x="326196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5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31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35" name=""/>
          <p:cNvSpPr/>
          <p:nvPr/>
        </p:nvSpPr>
        <p:spPr>
          <a:xfrm>
            <a:off x="385740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0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0" y="0"/>
                </a:lnTo>
                <a:close/>
              </a:path>
            </a:pathLst>
          </a:custGeom>
          <a:solidFill>
            <a:srgbClr val="10132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36" name=""/>
          <p:cNvSpPr/>
          <p:nvPr/>
        </p:nvSpPr>
        <p:spPr>
          <a:xfrm>
            <a:off x="445284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42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37" name=""/>
          <p:cNvSpPr/>
          <p:nvPr/>
        </p:nvSpPr>
        <p:spPr>
          <a:xfrm>
            <a:off x="5047920" y="0"/>
            <a:ext cx="7144200" cy="6858000"/>
          </a:xfrm>
          <a:custGeom>
            <a:avLst/>
            <a:gdLst/>
            <a:ahLst/>
            <a:rect l="0" t="0" r="r" b="b"/>
            <a:pathLst>
              <a:path w="19845" h="19050">
                <a:moveTo>
                  <a:pt x="19051" y="0"/>
                </a:moveTo>
                <a:lnTo>
                  <a:pt x="0" y="19050"/>
                </a:lnTo>
                <a:lnTo>
                  <a:pt x="794" y="19050"/>
                </a:lnTo>
                <a:lnTo>
                  <a:pt x="1984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1142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38" name=""/>
          <p:cNvSpPr/>
          <p:nvPr/>
        </p:nvSpPr>
        <p:spPr>
          <a:xfrm>
            <a:off x="5333760" y="0"/>
            <a:ext cx="6858360" cy="6858000"/>
          </a:xfrm>
          <a:custGeom>
            <a:avLst/>
            <a:gdLst/>
            <a:ahLst/>
            <a:rect l="0" t="0" r="r" b="b"/>
            <a:pathLst>
              <a:path w="19051" h="19050">
                <a:moveTo>
                  <a:pt x="19051" y="0"/>
                </a:moveTo>
                <a:lnTo>
                  <a:pt x="0" y="19050"/>
                </a:lnTo>
                <a:lnTo>
                  <a:pt x="860" y="19050"/>
                </a:lnTo>
                <a:lnTo>
                  <a:pt x="19051" y="859"/>
                </a:lnTo>
                <a:lnTo>
                  <a:pt x="19051" y="0"/>
                </a:lnTo>
                <a:close/>
              </a:path>
            </a:pathLst>
          </a:custGeom>
          <a:solidFill>
            <a:srgbClr val="11142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39" name=""/>
          <p:cNvSpPr/>
          <p:nvPr/>
        </p:nvSpPr>
        <p:spPr>
          <a:xfrm>
            <a:off x="5643360" y="309240"/>
            <a:ext cx="6548760" cy="6548760"/>
          </a:xfrm>
          <a:custGeom>
            <a:avLst/>
            <a:gdLst/>
            <a:ahLst/>
            <a:rect l="0" t="0" r="r" b="b"/>
            <a:pathLst>
              <a:path w="18191" h="18191">
                <a:moveTo>
                  <a:pt x="18191" y="0"/>
                </a:moveTo>
                <a:lnTo>
                  <a:pt x="0" y="18191"/>
                </a:lnTo>
                <a:lnTo>
                  <a:pt x="1654" y="18191"/>
                </a:lnTo>
                <a:lnTo>
                  <a:pt x="18191" y="1654"/>
                </a:lnTo>
                <a:lnTo>
                  <a:pt x="18191" y="0"/>
                </a:lnTo>
                <a:close/>
              </a:path>
            </a:pathLst>
          </a:custGeom>
          <a:solidFill>
            <a:srgbClr val="11142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40" name=""/>
          <p:cNvSpPr/>
          <p:nvPr/>
        </p:nvSpPr>
        <p:spPr>
          <a:xfrm>
            <a:off x="6238800" y="904680"/>
            <a:ext cx="5953320" cy="5953320"/>
          </a:xfrm>
          <a:custGeom>
            <a:avLst/>
            <a:gdLst/>
            <a:ahLst/>
            <a:rect l="0" t="0" r="r" b="b"/>
            <a:pathLst>
              <a:path w="16537" h="16537">
                <a:moveTo>
                  <a:pt x="16537" y="0"/>
                </a:moveTo>
                <a:lnTo>
                  <a:pt x="0" y="16537"/>
                </a:lnTo>
                <a:lnTo>
                  <a:pt x="1653" y="16537"/>
                </a:lnTo>
                <a:lnTo>
                  <a:pt x="16537" y="1654"/>
                </a:lnTo>
                <a:lnTo>
                  <a:pt x="16537" y="0"/>
                </a:lnTo>
                <a:close/>
              </a:path>
            </a:pathLst>
          </a:custGeom>
          <a:solidFill>
            <a:srgbClr val="11152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41" name=""/>
          <p:cNvSpPr/>
          <p:nvPr/>
        </p:nvSpPr>
        <p:spPr>
          <a:xfrm>
            <a:off x="6833880" y="1500120"/>
            <a:ext cx="5358240" cy="5357880"/>
          </a:xfrm>
          <a:custGeom>
            <a:avLst/>
            <a:gdLst/>
            <a:ahLst/>
            <a:rect l="0" t="0" r="r" b="b"/>
            <a:pathLst>
              <a:path w="14884" h="14883">
                <a:moveTo>
                  <a:pt x="14884" y="0"/>
                </a:moveTo>
                <a:lnTo>
                  <a:pt x="0" y="14883"/>
                </a:lnTo>
                <a:lnTo>
                  <a:pt x="1654" y="14883"/>
                </a:lnTo>
                <a:lnTo>
                  <a:pt x="14884" y="1653"/>
                </a:lnTo>
                <a:lnTo>
                  <a:pt x="14884" y="0"/>
                </a:lnTo>
                <a:close/>
              </a:path>
            </a:pathLst>
          </a:custGeom>
          <a:solidFill>
            <a:srgbClr val="12152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42" name=""/>
          <p:cNvSpPr/>
          <p:nvPr/>
        </p:nvSpPr>
        <p:spPr>
          <a:xfrm>
            <a:off x="7429320" y="2095200"/>
            <a:ext cx="4762800" cy="4762800"/>
          </a:xfrm>
          <a:custGeom>
            <a:avLst/>
            <a:gdLst/>
            <a:ahLst/>
            <a:rect l="0" t="0" r="r" b="b"/>
            <a:pathLst>
              <a:path w="13230" h="13230">
                <a:moveTo>
                  <a:pt x="13230" y="0"/>
                </a:moveTo>
                <a:lnTo>
                  <a:pt x="0" y="13230"/>
                </a:lnTo>
                <a:lnTo>
                  <a:pt x="1654" y="13230"/>
                </a:lnTo>
                <a:lnTo>
                  <a:pt x="13230" y="1655"/>
                </a:lnTo>
                <a:lnTo>
                  <a:pt x="13230" y="0"/>
                </a:lnTo>
                <a:close/>
              </a:path>
            </a:pathLst>
          </a:custGeom>
          <a:solidFill>
            <a:srgbClr val="12152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43" name=""/>
          <p:cNvSpPr/>
          <p:nvPr/>
        </p:nvSpPr>
        <p:spPr>
          <a:xfrm>
            <a:off x="8024760" y="2690640"/>
            <a:ext cx="4167360" cy="4167360"/>
          </a:xfrm>
          <a:custGeom>
            <a:avLst/>
            <a:gdLst/>
            <a:ahLst/>
            <a:rect l="0" t="0" r="r" b="b"/>
            <a:pathLst>
              <a:path w="11576" h="11576">
                <a:moveTo>
                  <a:pt x="11576" y="0"/>
                </a:moveTo>
                <a:lnTo>
                  <a:pt x="0" y="11576"/>
                </a:lnTo>
                <a:lnTo>
                  <a:pt x="1653" y="11576"/>
                </a:lnTo>
                <a:lnTo>
                  <a:pt x="11576" y="1654"/>
                </a:lnTo>
                <a:lnTo>
                  <a:pt x="11576" y="0"/>
                </a:lnTo>
                <a:close/>
              </a:path>
            </a:pathLst>
          </a:custGeom>
          <a:solidFill>
            <a:srgbClr val="12162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44" name=""/>
          <p:cNvSpPr/>
          <p:nvPr/>
        </p:nvSpPr>
        <p:spPr>
          <a:xfrm>
            <a:off x="8619840" y="3286080"/>
            <a:ext cx="3572280" cy="3571920"/>
          </a:xfrm>
          <a:custGeom>
            <a:avLst/>
            <a:gdLst/>
            <a:ahLst/>
            <a:rect l="0" t="0" r="r" b="b"/>
            <a:pathLst>
              <a:path w="9923" h="9922">
                <a:moveTo>
                  <a:pt x="9923" y="0"/>
                </a:moveTo>
                <a:lnTo>
                  <a:pt x="0" y="9922"/>
                </a:lnTo>
                <a:lnTo>
                  <a:pt x="1655" y="9922"/>
                </a:lnTo>
                <a:lnTo>
                  <a:pt x="9923" y="1653"/>
                </a:lnTo>
                <a:lnTo>
                  <a:pt x="9923" y="0"/>
                </a:lnTo>
                <a:close/>
              </a:path>
            </a:pathLst>
          </a:custGeom>
          <a:solidFill>
            <a:srgbClr val="12162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45" name=""/>
          <p:cNvSpPr/>
          <p:nvPr/>
        </p:nvSpPr>
        <p:spPr>
          <a:xfrm>
            <a:off x="9215280" y="3881160"/>
            <a:ext cx="2976840" cy="2976840"/>
          </a:xfrm>
          <a:custGeom>
            <a:avLst/>
            <a:gdLst/>
            <a:ahLst/>
            <a:rect l="0" t="0" r="r" b="b"/>
            <a:pathLst>
              <a:path w="8269" h="8269">
                <a:moveTo>
                  <a:pt x="8269" y="0"/>
                </a:moveTo>
                <a:lnTo>
                  <a:pt x="0" y="8269"/>
                </a:lnTo>
                <a:lnTo>
                  <a:pt x="1654" y="8269"/>
                </a:lnTo>
                <a:lnTo>
                  <a:pt x="8269" y="1655"/>
                </a:lnTo>
                <a:lnTo>
                  <a:pt x="8269" y="0"/>
                </a:lnTo>
                <a:close/>
              </a:path>
            </a:pathLst>
          </a:custGeom>
          <a:solidFill>
            <a:srgbClr val="13162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46" name=""/>
          <p:cNvSpPr/>
          <p:nvPr/>
        </p:nvSpPr>
        <p:spPr>
          <a:xfrm>
            <a:off x="9810720" y="4476600"/>
            <a:ext cx="2381400" cy="2381400"/>
          </a:xfrm>
          <a:custGeom>
            <a:avLst/>
            <a:gdLst/>
            <a:ahLst/>
            <a:rect l="0" t="0" r="r" b="b"/>
            <a:pathLst>
              <a:path w="6615" h="6615">
                <a:moveTo>
                  <a:pt x="6615" y="0"/>
                </a:moveTo>
                <a:lnTo>
                  <a:pt x="0" y="6615"/>
                </a:lnTo>
                <a:lnTo>
                  <a:pt x="1653" y="6615"/>
                </a:lnTo>
                <a:lnTo>
                  <a:pt x="6615" y="1654"/>
                </a:lnTo>
                <a:lnTo>
                  <a:pt x="6615" y="0"/>
                </a:lnTo>
                <a:close/>
              </a:path>
            </a:pathLst>
          </a:custGeom>
          <a:solidFill>
            <a:srgbClr val="13172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47" name=""/>
          <p:cNvSpPr/>
          <p:nvPr/>
        </p:nvSpPr>
        <p:spPr>
          <a:xfrm>
            <a:off x="10405800" y="5072040"/>
            <a:ext cx="1786320" cy="1785960"/>
          </a:xfrm>
          <a:custGeom>
            <a:avLst/>
            <a:gdLst/>
            <a:ahLst/>
            <a:rect l="0" t="0" r="r" b="b"/>
            <a:pathLst>
              <a:path w="4962" h="4961">
                <a:moveTo>
                  <a:pt x="4962" y="0"/>
                </a:moveTo>
                <a:lnTo>
                  <a:pt x="0" y="4961"/>
                </a:lnTo>
                <a:lnTo>
                  <a:pt x="1654" y="4961"/>
                </a:lnTo>
                <a:lnTo>
                  <a:pt x="4962" y="1653"/>
                </a:lnTo>
                <a:lnTo>
                  <a:pt x="4962" y="0"/>
                </a:lnTo>
                <a:close/>
              </a:path>
            </a:pathLst>
          </a:custGeom>
          <a:solidFill>
            <a:srgbClr val="13172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48" name=""/>
          <p:cNvSpPr/>
          <p:nvPr/>
        </p:nvSpPr>
        <p:spPr>
          <a:xfrm>
            <a:off x="11001240" y="5667120"/>
            <a:ext cx="1190880" cy="1190880"/>
          </a:xfrm>
          <a:custGeom>
            <a:avLst/>
            <a:gdLst/>
            <a:ahLst/>
            <a:rect l="0" t="0" r="r" b="b"/>
            <a:pathLst>
              <a:path w="3308" h="3308">
                <a:moveTo>
                  <a:pt x="3308" y="0"/>
                </a:moveTo>
                <a:lnTo>
                  <a:pt x="0" y="3308"/>
                </a:lnTo>
                <a:lnTo>
                  <a:pt x="1655" y="3308"/>
                </a:lnTo>
                <a:lnTo>
                  <a:pt x="3308" y="1654"/>
                </a:lnTo>
                <a:lnTo>
                  <a:pt x="3308" y="0"/>
                </a:lnTo>
                <a:close/>
              </a:path>
            </a:pathLst>
          </a:custGeom>
          <a:solidFill>
            <a:srgbClr val="14172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49" name=""/>
          <p:cNvSpPr/>
          <p:nvPr/>
        </p:nvSpPr>
        <p:spPr>
          <a:xfrm>
            <a:off x="11596680" y="6262560"/>
            <a:ext cx="595440" cy="595440"/>
          </a:xfrm>
          <a:custGeom>
            <a:avLst/>
            <a:gdLst/>
            <a:ahLst/>
            <a:rect l="0" t="0" r="r" b="b"/>
            <a:pathLst>
              <a:path w="1654" h="1654">
                <a:moveTo>
                  <a:pt x="1654" y="0"/>
                </a:moveTo>
                <a:lnTo>
                  <a:pt x="0" y="1654"/>
                </a:lnTo>
                <a:lnTo>
                  <a:pt x="1654" y="1654"/>
                </a:lnTo>
                <a:lnTo>
                  <a:pt x="1654" y="0"/>
                </a:lnTo>
                <a:close/>
              </a:path>
            </a:pathLst>
          </a:custGeom>
          <a:solidFill>
            <a:srgbClr val="14182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50" name=""/>
          <p:cNvSpPr/>
          <p:nvPr/>
        </p:nvSpPr>
        <p:spPr>
          <a:xfrm>
            <a:off x="914040" y="2543040"/>
            <a:ext cx="533880" cy="57600"/>
          </a:xfrm>
          <a:custGeom>
            <a:avLst/>
            <a:gdLst/>
            <a:ahLst/>
            <a:rect l="0" t="0" r="r" b="b"/>
            <a:pathLst>
              <a:path w="1483" h="160">
                <a:moveTo>
                  <a:pt x="0" y="79"/>
                </a:moveTo>
                <a:cubicBezTo>
                  <a:pt x="0" y="69"/>
                  <a:pt x="3" y="59"/>
                  <a:pt x="7" y="49"/>
                </a:cubicBezTo>
                <a:cubicBezTo>
                  <a:pt x="11" y="39"/>
                  <a:pt x="16" y="31"/>
                  <a:pt x="24" y="23"/>
                </a:cubicBezTo>
                <a:cubicBezTo>
                  <a:pt x="31" y="16"/>
                  <a:pt x="40" y="10"/>
                  <a:pt x="49" y="6"/>
                </a:cubicBezTo>
                <a:cubicBezTo>
                  <a:pt x="59" y="2"/>
                  <a:pt x="69" y="0"/>
                  <a:pt x="80" y="0"/>
                </a:cubicBezTo>
                <a:lnTo>
                  <a:pt x="1404" y="0"/>
                </a:lnTo>
                <a:cubicBezTo>
                  <a:pt x="1414" y="0"/>
                  <a:pt x="1424" y="2"/>
                  <a:pt x="1434" y="6"/>
                </a:cubicBezTo>
                <a:cubicBezTo>
                  <a:pt x="1444" y="10"/>
                  <a:pt x="1452" y="16"/>
                  <a:pt x="1460" y="23"/>
                </a:cubicBezTo>
                <a:cubicBezTo>
                  <a:pt x="1467" y="31"/>
                  <a:pt x="1473" y="39"/>
                  <a:pt x="1477" y="49"/>
                </a:cubicBezTo>
                <a:cubicBezTo>
                  <a:pt x="1481" y="59"/>
                  <a:pt x="1483" y="69"/>
                  <a:pt x="1483" y="79"/>
                </a:cubicBezTo>
                <a:cubicBezTo>
                  <a:pt x="1483" y="90"/>
                  <a:pt x="1481" y="100"/>
                  <a:pt x="1477" y="110"/>
                </a:cubicBezTo>
                <a:cubicBezTo>
                  <a:pt x="1473" y="119"/>
                  <a:pt x="1467" y="129"/>
                  <a:pt x="1460" y="136"/>
                </a:cubicBezTo>
                <a:cubicBezTo>
                  <a:pt x="1452" y="144"/>
                  <a:pt x="1444" y="150"/>
                  <a:pt x="1434" y="154"/>
                </a:cubicBezTo>
                <a:cubicBezTo>
                  <a:pt x="1424" y="158"/>
                  <a:pt x="1414" y="160"/>
                  <a:pt x="1404" y="160"/>
                </a:cubicBezTo>
                <a:lnTo>
                  <a:pt x="80" y="160"/>
                </a:lnTo>
                <a:cubicBezTo>
                  <a:pt x="69" y="160"/>
                  <a:pt x="59" y="158"/>
                  <a:pt x="49" y="154"/>
                </a:cubicBezTo>
                <a:cubicBezTo>
                  <a:pt x="40" y="150"/>
                  <a:pt x="31" y="144"/>
                  <a:pt x="24" y="136"/>
                </a:cubicBezTo>
                <a:cubicBezTo>
                  <a:pt x="16" y="129"/>
                  <a:pt x="11" y="119"/>
                  <a:pt x="7" y="110"/>
                </a:cubicBezTo>
                <a:cubicBezTo>
                  <a:pt x="3" y="100"/>
                  <a:pt x="0" y="90"/>
                  <a:pt x="0" y="7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51" name=""/>
          <p:cNvSpPr txBox="1"/>
          <p:nvPr/>
        </p:nvSpPr>
        <p:spPr>
          <a:xfrm>
            <a:off x="914400" y="2752920"/>
            <a:ext cx="7577640" cy="9666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5. </a:t>
            </a:r>
            <a:r>
              <a:rPr lang="ko-KR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영속성 </a:t>
            </a:r>
            <a:r>
              <a:rPr lang="en-US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/ </a:t>
            </a:r>
            <a:r>
              <a:rPr lang="ko-KR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인메모리 모드</a:t>
            </a:r>
            <a:endParaRPr lang="en-US" sz="5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52" name=""/>
          <p:cNvSpPr txBox="1"/>
          <p:nvPr/>
        </p:nvSpPr>
        <p:spPr>
          <a:xfrm>
            <a:off x="914400" y="3935880"/>
            <a:ext cx="3324960" cy="2487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프로덕션 운영 전 반드시 확인할 항목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53" name=""/>
          <p:cNvSpPr txBox="1"/>
          <p:nvPr/>
        </p:nvSpPr>
        <p:spPr>
          <a:xfrm>
            <a:off x="914400" y="6314040"/>
            <a:ext cx="539856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Python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종합 쿡북 —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RRF·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인덱싱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메모리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보안까지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54" name=""/>
          <p:cNvSpPr txBox="1"/>
          <p:nvPr/>
        </p:nvSpPr>
        <p:spPr>
          <a:xfrm>
            <a:off x="11095560" y="6314040"/>
            <a:ext cx="305640" cy="1530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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55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56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57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58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59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60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61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62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63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64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65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66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67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68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69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70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71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72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73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74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75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76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77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78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79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80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81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82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83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84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85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86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87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88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89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90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91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92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93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94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95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96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197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98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199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00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01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02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03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04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05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06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07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08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09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10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11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12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13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14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15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16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17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18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19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20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21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22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23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24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25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26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27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28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29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30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31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32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33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34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35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36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37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38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39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40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41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42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43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44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45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46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47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48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49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50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51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52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53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54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55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56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57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58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59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60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61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62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63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64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65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66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67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68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69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70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71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72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73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74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75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76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77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78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279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80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81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82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83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84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85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86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87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88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89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90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91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92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93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94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95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96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97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98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299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00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01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02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03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04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05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06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07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08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09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10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11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12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13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14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15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16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17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18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19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20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21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22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23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24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25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26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27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28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29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30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31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32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33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34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35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36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37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38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39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40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41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42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43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44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45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46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47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348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49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50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51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52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53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54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55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56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57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58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59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60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61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62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63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64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65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66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67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68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69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70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71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72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73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74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75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76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77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78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79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80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81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82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83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84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85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86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87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88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89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90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91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92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93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94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95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96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97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98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399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00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01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02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03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04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05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06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07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08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09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10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11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12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13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14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15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16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17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18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19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20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21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22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23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24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25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26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27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28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29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30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31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32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33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34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35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36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37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38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39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40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41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42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43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44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45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46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47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48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49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50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51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52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53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54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55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56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57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58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59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60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61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62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63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64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65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66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67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68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69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70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71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72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73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74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75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76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77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78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79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80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81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82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83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84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85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86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87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88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89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90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91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92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93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94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95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96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97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98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499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00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01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02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03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04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05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06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07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08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09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10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11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12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13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14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15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16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17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18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19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20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21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522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23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24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25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26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27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28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29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30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31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32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33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34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35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36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37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38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39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40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41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42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43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44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45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46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47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48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49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50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51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52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53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54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55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56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57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58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59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60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61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62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63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64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65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66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67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68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69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70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71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72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73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74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75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76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77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78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79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80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81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82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83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84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85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86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87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88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89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90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91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92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93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94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95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96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97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98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599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00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01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02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03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04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05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06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07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08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09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10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11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12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13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14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15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16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17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18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19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20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21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22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23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24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25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26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27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28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29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30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31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32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33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34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35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36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37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38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39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40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41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42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43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44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45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46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47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48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49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50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51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52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53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54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55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56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57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58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59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60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61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62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63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64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65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66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67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68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69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70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71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72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73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74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75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76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77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78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79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80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81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82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83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84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85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86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87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88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89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90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91" name=""/>
          <p:cNvSpPr/>
          <p:nvPr/>
        </p:nvSpPr>
        <p:spPr>
          <a:xfrm>
            <a:off x="914040" y="218088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92" name=""/>
          <p:cNvSpPr/>
          <p:nvPr/>
        </p:nvSpPr>
        <p:spPr>
          <a:xfrm>
            <a:off x="914040" y="172368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4"/>
                </a:lnTo>
                <a:cubicBezTo>
                  <a:pt x="0" y="47"/>
                  <a:pt x="2" y="41"/>
                  <a:pt x="5" y="34"/>
                </a:cubicBezTo>
                <a:cubicBezTo>
                  <a:pt x="7" y="28"/>
                  <a:pt x="11" y="21"/>
                  <a:pt x="16" y="16"/>
                </a:cubicBezTo>
                <a:cubicBezTo>
                  <a:pt x="21" y="11"/>
                  <a:pt x="27" y="7"/>
                  <a:pt x="33" y="4"/>
                </a:cubicBezTo>
                <a:cubicBezTo>
                  <a:pt x="40" y="2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2"/>
                  <a:pt x="180" y="4"/>
                </a:cubicBezTo>
                <a:cubicBezTo>
                  <a:pt x="187" y="7"/>
                  <a:pt x="193" y="11"/>
                  <a:pt x="198" y="16"/>
                </a:cubicBezTo>
                <a:cubicBezTo>
                  <a:pt x="203" y="21"/>
                  <a:pt x="206" y="28"/>
                  <a:pt x="209" y="34"/>
                </a:cubicBezTo>
                <a:cubicBezTo>
                  <a:pt x="212" y="41"/>
                  <a:pt x="213" y="47"/>
                  <a:pt x="213" y="54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10"/>
                </a:cubicBezTo>
                <a:cubicBezTo>
                  <a:pt x="206" y="716"/>
                  <a:pt x="203" y="722"/>
                  <a:pt x="198" y="727"/>
                </a:cubicBezTo>
                <a:cubicBezTo>
                  <a:pt x="193" y="732"/>
                  <a:pt x="187" y="736"/>
                  <a:pt x="180" y="738"/>
                </a:cubicBezTo>
                <a:cubicBezTo>
                  <a:pt x="174" y="741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1"/>
                  <a:pt x="33" y="738"/>
                </a:cubicBezTo>
                <a:cubicBezTo>
                  <a:pt x="27" y="736"/>
                  <a:pt x="21" y="732"/>
                  <a:pt x="16" y="727"/>
                </a:cubicBezTo>
                <a:cubicBezTo>
                  <a:pt x="11" y="722"/>
                  <a:pt x="7" y="716"/>
                  <a:pt x="5" y="710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93" name=""/>
          <p:cNvSpPr/>
          <p:nvPr/>
        </p:nvSpPr>
        <p:spPr>
          <a:xfrm>
            <a:off x="1019160" y="263808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6"/>
                </a:moveTo>
                <a:cubicBezTo>
                  <a:pt x="212" y="120"/>
                  <a:pt x="210" y="134"/>
                  <a:pt x="204" y="147"/>
                </a:cubicBezTo>
                <a:cubicBezTo>
                  <a:pt x="199" y="160"/>
                  <a:pt x="191" y="172"/>
                  <a:pt x="181" y="182"/>
                </a:cubicBezTo>
                <a:cubicBezTo>
                  <a:pt x="171" y="192"/>
                  <a:pt x="160" y="200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200"/>
                  <a:pt x="41" y="192"/>
                  <a:pt x="32" y="182"/>
                </a:cubicBezTo>
                <a:cubicBezTo>
                  <a:pt x="22" y="172"/>
                  <a:pt x="13" y="160"/>
                  <a:pt x="8" y="147"/>
                </a:cubicBezTo>
                <a:cubicBezTo>
                  <a:pt x="2" y="134"/>
                  <a:pt x="0" y="120"/>
                  <a:pt x="0" y="106"/>
                </a:cubicBezTo>
                <a:cubicBezTo>
                  <a:pt x="0" y="92"/>
                  <a:pt x="2" y="79"/>
                  <a:pt x="8" y="66"/>
                </a:cubicBezTo>
                <a:cubicBezTo>
                  <a:pt x="13" y="53"/>
                  <a:pt x="22" y="41"/>
                  <a:pt x="32" y="31"/>
                </a:cubicBezTo>
                <a:cubicBezTo>
                  <a:pt x="41" y="22"/>
                  <a:pt x="53" y="14"/>
                  <a:pt x="66" y="9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9"/>
                </a:cubicBezTo>
                <a:cubicBezTo>
                  <a:pt x="160" y="14"/>
                  <a:pt x="171" y="22"/>
                  <a:pt x="181" y="31"/>
                </a:cubicBezTo>
                <a:cubicBezTo>
                  <a:pt x="191" y="41"/>
                  <a:pt x="199" y="53"/>
                  <a:pt x="204" y="66"/>
                </a:cubicBezTo>
                <a:cubicBezTo>
                  <a:pt x="210" y="79"/>
                  <a:pt x="212" y="92"/>
                  <a:pt x="212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94" name=""/>
          <p:cNvSpPr txBox="1"/>
          <p:nvPr/>
        </p:nvSpPr>
        <p:spPr>
          <a:xfrm>
            <a:off x="1143000" y="1504440"/>
            <a:ext cx="3764520" cy="591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영속성 비교표 </a:t>
            </a:r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(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요약</a:t>
            </a:r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)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95" name=""/>
          <p:cNvSpPr/>
          <p:nvPr/>
        </p:nvSpPr>
        <p:spPr>
          <a:xfrm>
            <a:off x="1019160" y="310500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6"/>
                </a:moveTo>
                <a:cubicBezTo>
                  <a:pt x="212" y="120"/>
                  <a:pt x="210" y="134"/>
                  <a:pt x="204" y="147"/>
                </a:cubicBezTo>
                <a:cubicBezTo>
                  <a:pt x="199" y="160"/>
                  <a:pt x="191" y="172"/>
                  <a:pt x="181" y="182"/>
                </a:cubicBezTo>
                <a:cubicBezTo>
                  <a:pt x="171" y="192"/>
                  <a:pt x="160" y="199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199"/>
                  <a:pt x="41" y="192"/>
                  <a:pt x="32" y="182"/>
                </a:cubicBezTo>
                <a:cubicBezTo>
                  <a:pt x="22" y="172"/>
                  <a:pt x="13" y="160"/>
                  <a:pt x="8" y="147"/>
                </a:cubicBezTo>
                <a:cubicBezTo>
                  <a:pt x="2" y="134"/>
                  <a:pt x="0" y="120"/>
                  <a:pt x="0" y="106"/>
                </a:cubicBezTo>
                <a:cubicBezTo>
                  <a:pt x="0" y="92"/>
                  <a:pt x="2" y="78"/>
                  <a:pt x="8" y="65"/>
                </a:cubicBezTo>
                <a:cubicBezTo>
                  <a:pt x="13" y="52"/>
                  <a:pt x="22" y="41"/>
                  <a:pt x="32" y="31"/>
                </a:cubicBezTo>
                <a:cubicBezTo>
                  <a:pt x="41" y="21"/>
                  <a:pt x="53" y="13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3"/>
                  <a:pt x="171" y="21"/>
                  <a:pt x="181" y="31"/>
                </a:cubicBezTo>
                <a:cubicBezTo>
                  <a:pt x="191" y="41"/>
                  <a:pt x="199" y="52"/>
                  <a:pt x="204" y="65"/>
                </a:cubicBezTo>
                <a:cubicBezTo>
                  <a:pt x="210" y="78"/>
                  <a:pt x="212" y="92"/>
                  <a:pt x="212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96" name=""/>
          <p:cNvSpPr txBox="1"/>
          <p:nvPr/>
        </p:nvSpPr>
        <p:spPr>
          <a:xfrm>
            <a:off x="1234440" y="2487960"/>
            <a:ext cx="99036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pgvector: Postgres heap + WAL + PITR + ACID.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인메모리 전용 모드 없음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(Postgres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자체가 영속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)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97" name=""/>
          <p:cNvSpPr/>
          <p:nvPr/>
        </p:nvSpPr>
        <p:spPr>
          <a:xfrm>
            <a:off x="1019160" y="3581280"/>
            <a:ext cx="76320" cy="76320"/>
          </a:xfrm>
          <a:custGeom>
            <a:avLst/>
            <a:gdLst/>
            <a:ahLst/>
            <a:rect l="0" t="0" r="r" b="b"/>
            <a:pathLst>
              <a:path w="212" h="212">
                <a:moveTo>
                  <a:pt x="212" y="107"/>
                </a:moveTo>
                <a:cubicBezTo>
                  <a:pt x="212" y="121"/>
                  <a:pt x="210" y="134"/>
                  <a:pt x="204" y="147"/>
                </a:cubicBezTo>
                <a:cubicBezTo>
                  <a:pt x="199" y="160"/>
                  <a:pt x="191" y="172"/>
                  <a:pt x="181" y="182"/>
                </a:cubicBezTo>
                <a:cubicBezTo>
                  <a:pt x="171" y="191"/>
                  <a:pt x="160" y="199"/>
                  <a:pt x="147" y="204"/>
                </a:cubicBezTo>
                <a:cubicBezTo>
                  <a:pt x="134" y="210"/>
                  <a:pt x="120" y="212"/>
                  <a:pt x="106" y="212"/>
                </a:cubicBezTo>
                <a:cubicBezTo>
                  <a:pt x="92" y="212"/>
                  <a:pt x="79" y="210"/>
                  <a:pt x="66" y="204"/>
                </a:cubicBezTo>
                <a:cubicBezTo>
                  <a:pt x="53" y="199"/>
                  <a:pt x="41" y="191"/>
                  <a:pt x="32" y="182"/>
                </a:cubicBezTo>
                <a:cubicBezTo>
                  <a:pt x="22" y="172"/>
                  <a:pt x="13" y="160"/>
                  <a:pt x="8" y="147"/>
                </a:cubicBezTo>
                <a:cubicBezTo>
                  <a:pt x="2" y="134"/>
                  <a:pt x="0" y="121"/>
                  <a:pt x="0" y="107"/>
                </a:cubicBezTo>
                <a:cubicBezTo>
                  <a:pt x="0" y="93"/>
                  <a:pt x="2" y="79"/>
                  <a:pt x="8" y="65"/>
                </a:cubicBezTo>
                <a:cubicBezTo>
                  <a:pt x="13" y="52"/>
                  <a:pt x="22" y="41"/>
                  <a:pt x="32" y="31"/>
                </a:cubicBezTo>
                <a:cubicBezTo>
                  <a:pt x="41" y="21"/>
                  <a:pt x="53" y="13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3"/>
                  <a:pt x="171" y="21"/>
                  <a:pt x="181" y="31"/>
                </a:cubicBezTo>
                <a:cubicBezTo>
                  <a:pt x="191" y="41"/>
                  <a:pt x="199" y="52"/>
                  <a:pt x="204" y="65"/>
                </a:cubicBezTo>
                <a:cubicBezTo>
                  <a:pt x="210" y="79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698" name=""/>
          <p:cNvSpPr txBox="1"/>
          <p:nvPr/>
        </p:nvSpPr>
        <p:spPr>
          <a:xfrm>
            <a:off x="1234440" y="2954880"/>
            <a:ext cx="79232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Qdrant: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디스크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mmap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기본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,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컬렉션 단위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on_disk:true/false. snapshot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으로 백업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699" name=""/>
          <p:cNvSpPr/>
          <p:nvPr/>
        </p:nvSpPr>
        <p:spPr>
          <a:xfrm>
            <a:off x="1019160" y="404784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7"/>
                </a:moveTo>
                <a:cubicBezTo>
                  <a:pt x="212" y="121"/>
                  <a:pt x="210" y="135"/>
                  <a:pt x="204" y="148"/>
                </a:cubicBezTo>
                <a:cubicBezTo>
                  <a:pt x="199" y="161"/>
                  <a:pt x="191" y="172"/>
                  <a:pt x="181" y="182"/>
                </a:cubicBezTo>
                <a:cubicBezTo>
                  <a:pt x="171" y="192"/>
                  <a:pt x="160" y="200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200"/>
                  <a:pt x="41" y="192"/>
                  <a:pt x="32" y="182"/>
                </a:cubicBezTo>
                <a:cubicBezTo>
                  <a:pt x="22" y="172"/>
                  <a:pt x="13" y="161"/>
                  <a:pt x="8" y="148"/>
                </a:cubicBezTo>
                <a:cubicBezTo>
                  <a:pt x="2" y="135"/>
                  <a:pt x="0" y="121"/>
                  <a:pt x="0" y="107"/>
                </a:cubicBezTo>
                <a:cubicBezTo>
                  <a:pt x="0" y="93"/>
                  <a:pt x="2" y="80"/>
                  <a:pt x="8" y="67"/>
                </a:cubicBezTo>
                <a:cubicBezTo>
                  <a:pt x="13" y="54"/>
                  <a:pt x="22" y="41"/>
                  <a:pt x="32" y="31"/>
                </a:cubicBezTo>
                <a:cubicBezTo>
                  <a:pt x="41" y="21"/>
                  <a:pt x="53" y="14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4"/>
                  <a:pt x="171" y="21"/>
                  <a:pt x="181" y="31"/>
                </a:cubicBezTo>
                <a:cubicBezTo>
                  <a:pt x="191" y="41"/>
                  <a:pt x="199" y="54"/>
                  <a:pt x="204" y="67"/>
                </a:cubicBezTo>
                <a:cubicBezTo>
                  <a:pt x="210" y="80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00" name=""/>
          <p:cNvSpPr txBox="1"/>
          <p:nvPr/>
        </p:nvSpPr>
        <p:spPr>
          <a:xfrm>
            <a:off x="1234440" y="3430800"/>
            <a:ext cx="86986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Weaviate: LSM-tree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디스크 영속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,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인메모리 전용 모드 없음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 embedded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모드도 디스크 사용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01" name=""/>
          <p:cNvSpPr/>
          <p:nvPr/>
        </p:nvSpPr>
        <p:spPr>
          <a:xfrm>
            <a:off x="1019160" y="452412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6"/>
                </a:moveTo>
                <a:cubicBezTo>
                  <a:pt x="212" y="120"/>
                  <a:pt x="210" y="134"/>
                  <a:pt x="204" y="147"/>
                </a:cubicBezTo>
                <a:cubicBezTo>
                  <a:pt x="199" y="160"/>
                  <a:pt x="191" y="171"/>
                  <a:pt x="181" y="181"/>
                </a:cubicBezTo>
                <a:cubicBezTo>
                  <a:pt x="171" y="191"/>
                  <a:pt x="160" y="198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198"/>
                  <a:pt x="41" y="191"/>
                  <a:pt x="32" y="181"/>
                </a:cubicBezTo>
                <a:cubicBezTo>
                  <a:pt x="22" y="171"/>
                  <a:pt x="13" y="160"/>
                  <a:pt x="8" y="147"/>
                </a:cubicBezTo>
                <a:cubicBezTo>
                  <a:pt x="2" y="134"/>
                  <a:pt x="0" y="120"/>
                  <a:pt x="0" y="106"/>
                </a:cubicBezTo>
                <a:cubicBezTo>
                  <a:pt x="0" y="92"/>
                  <a:pt x="2" y="79"/>
                  <a:pt x="8" y="66"/>
                </a:cubicBezTo>
                <a:cubicBezTo>
                  <a:pt x="13" y="53"/>
                  <a:pt x="22" y="41"/>
                  <a:pt x="32" y="31"/>
                </a:cubicBezTo>
                <a:cubicBezTo>
                  <a:pt x="41" y="21"/>
                  <a:pt x="53" y="14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4"/>
                  <a:pt x="171" y="21"/>
                  <a:pt x="181" y="31"/>
                </a:cubicBezTo>
                <a:cubicBezTo>
                  <a:pt x="191" y="41"/>
                  <a:pt x="199" y="53"/>
                  <a:pt x="204" y="66"/>
                </a:cubicBezTo>
                <a:cubicBezTo>
                  <a:pt x="210" y="79"/>
                  <a:pt x="212" y="92"/>
                  <a:pt x="212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02" name=""/>
          <p:cNvSpPr txBox="1"/>
          <p:nvPr/>
        </p:nvSpPr>
        <p:spPr>
          <a:xfrm>
            <a:off x="1234440" y="3897720"/>
            <a:ext cx="93002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Milvus: Standalone(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파일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+etcd) / Distributed(MinIO·S3 + Pulsar + etcd) / Lite(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단일 파일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)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03" name=""/>
          <p:cNvSpPr/>
          <p:nvPr/>
        </p:nvSpPr>
        <p:spPr>
          <a:xfrm>
            <a:off x="1019160" y="500040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6"/>
                </a:moveTo>
                <a:cubicBezTo>
                  <a:pt x="212" y="120"/>
                  <a:pt x="210" y="133"/>
                  <a:pt x="204" y="147"/>
                </a:cubicBezTo>
                <a:cubicBezTo>
                  <a:pt x="199" y="160"/>
                  <a:pt x="191" y="172"/>
                  <a:pt x="181" y="182"/>
                </a:cubicBezTo>
                <a:cubicBezTo>
                  <a:pt x="171" y="192"/>
                  <a:pt x="160" y="199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199"/>
                  <a:pt x="41" y="192"/>
                  <a:pt x="32" y="182"/>
                </a:cubicBezTo>
                <a:cubicBezTo>
                  <a:pt x="22" y="172"/>
                  <a:pt x="13" y="160"/>
                  <a:pt x="8" y="147"/>
                </a:cubicBezTo>
                <a:cubicBezTo>
                  <a:pt x="2" y="133"/>
                  <a:pt x="0" y="120"/>
                  <a:pt x="0" y="106"/>
                </a:cubicBezTo>
                <a:cubicBezTo>
                  <a:pt x="0" y="92"/>
                  <a:pt x="2" y="78"/>
                  <a:pt x="8" y="65"/>
                </a:cubicBezTo>
                <a:cubicBezTo>
                  <a:pt x="13" y="52"/>
                  <a:pt x="22" y="41"/>
                  <a:pt x="32" y="31"/>
                </a:cubicBezTo>
                <a:cubicBezTo>
                  <a:pt x="41" y="21"/>
                  <a:pt x="53" y="14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4"/>
                  <a:pt x="171" y="21"/>
                  <a:pt x="181" y="31"/>
                </a:cubicBezTo>
                <a:cubicBezTo>
                  <a:pt x="191" y="41"/>
                  <a:pt x="199" y="52"/>
                  <a:pt x="204" y="65"/>
                </a:cubicBezTo>
                <a:cubicBezTo>
                  <a:pt x="210" y="78"/>
                  <a:pt x="212" y="92"/>
                  <a:pt x="212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04" name=""/>
          <p:cNvSpPr txBox="1"/>
          <p:nvPr/>
        </p:nvSpPr>
        <p:spPr>
          <a:xfrm>
            <a:off x="1234440" y="4374000"/>
            <a:ext cx="97912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Chroma: PersistentClient(SQLite+parquet) / EphemeralClient(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메모리 전용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) / HttpClient(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서버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)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05" name=""/>
          <p:cNvSpPr txBox="1"/>
          <p:nvPr/>
        </p:nvSpPr>
        <p:spPr>
          <a:xfrm>
            <a:off x="1234440" y="4850280"/>
            <a:ext cx="90374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FAISS: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본질적으로 인메모리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, faiss.write_index/read_index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로 직렬화 — 트랜잭션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동시성 없음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06" name=""/>
          <p:cNvSpPr txBox="1"/>
          <p:nvPr/>
        </p:nvSpPr>
        <p:spPr>
          <a:xfrm>
            <a:off x="914400" y="6314040"/>
            <a:ext cx="539856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Python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종합 쿡북 —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RRF·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인덱싱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메모리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보안까지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07" name=""/>
          <p:cNvSpPr txBox="1"/>
          <p:nvPr/>
        </p:nvSpPr>
        <p:spPr>
          <a:xfrm>
            <a:off x="11095560" y="6314040"/>
            <a:ext cx="305640" cy="1530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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8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09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10" name=""/>
          <p:cNvSpPr/>
          <p:nvPr/>
        </p:nvSpPr>
        <p:spPr>
          <a:xfrm>
            <a:off x="0" y="0"/>
            <a:ext cx="595440" cy="595440"/>
          </a:xfrm>
          <a:custGeom>
            <a:avLst/>
            <a:gdLst/>
            <a:ahLst/>
            <a:rect l="0" t="0" r="r" b="b"/>
            <a:pathLst>
              <a:path w="1654" h="1654">
                <a:moveTo>
                  <a:pt x="0" y="0"/>
                </a:moveTo>
                <a:lnTo>
                  <a:pt x="0" y="1654"/>
                </a:lnTo>
                <a:lnTo>
                  <a:pt x="1654" y="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11" name=""/>
          <p:cNvSpPr/>
          <p:nvPr/>
        </p:nvSpPr>
        <p:spPr>
          <a:xfrm>
            <a:off x="0" y="0"/>
            <a:ext cx="1190880" cy="1190880"/>
          </a:xfrm>
          <a:custGeom>
            <a:avLst/>
            <a:gdLst/>
            <a:ahLst/>
            <a:rect l="0" t="0" r="r" b="b"/>
            <a:pathLst>
              <a:path w="3308" h="3308">
                <a:moveTo>
                  <a:pt x="1653" y="0"/>
                </a:moveTo>
                <a:lnTo>
                  <a:pt x="0" y="1653"/>
                </a:lnTo>
                <a:lnTo>
                  <a:pt x="0" y="3308"/>
                </a:lnTo>
                <a:lnTo>
                  <a:pt x="3308" y="0"/>
                </a:lnTo>
                <a:lnTo>
                  <a:pt x="1653" y="0"/>
                </a:lnTo>
                <a:close/>
              </a:path>
            </a:pathLst>
          </a:custGeom>
          <a:solidFill>
            <a:srgbClr val="0B0E1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12" name=""/>
          <p:cNvSpPr/>
          <p:nvPr/>
        </p:nvSpPr>
        <p:spPr>
          <a:xfrm>
            <a:off x="0" y="0"/>
            <a:ext cx="1785960" cy="1785960"/>
          </a:xfrm>
          <a:custGeom>
            <a:avLst/>
            <a:gdLst/>
            <a:ahLst/>
            <a:rect l="0" t="0" r="r" b="b"/>
            <a:pathLst>
              <a:path w="4961" h="4961">
                <a:moveTo>
                  <a:pt x="3308" y="0"/>
                </a:moveTo>
                <a:lnTo>
                  <a:pt x="0" y="3308"/>
                </a:lnTo>
                <a:lnTo>
                  <a:pt x="0" y="4961"/>
                </a:lnTo>
                <a:lnTo>
                  <a:pt x="4961" y="0"/>
                </a:lnTo>
                <a:lnTo>
                  <a:pt x="3308" y="0"/>
                </a:lnTo>
                <a:close/>
              </a:path>
            </a:pathLst>
          </a:custGeom>
          <a:solidFill>
            <a:srgbClr val="0C0E1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13" name=""/>
          <p:cNvSpPr/>
          <p:nvPr/>
        </p:nvSpPr>
        <p:spPr>
          <a:xfrm>
            <a:off x="0" y="0"/>
            <a:ext cx="2381400" cy="2381400"/>
          </a:xfrm>
          <a:custGeom>
            <a:avLst/>
            <a:gdLst/>
            <a:ahLst/>
            <a:rect l="0" t="0" r="r" b="b"/>
            <a:pathLst>
              <a:path w="6615" h="6615">
                <a:moveTo>
                  <a:pt x="4961" y="0"/>
                </a:moveTo>
                <a:lnTo>
                  <a:pt x="0" y="4961"/>
                </a:lnTo>
                <a:lnTo>
                  <a:pt x="0" y="6615"/>
                </a:lnTo>
                <a:lnTo>
                  <a:pt x="6615" y="0"/>
                </a:lnTo>
                <a:lnTo>
                  <a:pt x="4961" y="0"/>
                </a:lnTo>
                <a:close/>
              </a:path>
            </a:pathLst>
          </a:custGeom>
          <a:solidFill>
            <a:srgbClr val="0C0E1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14" name=""/>
          <p:cNvSpPr/>
          <p:nvPr/>
        </p:nvSpPr>
        <p:spPr>
          <a:xfrm>
            <a:off x="0" y="0"/>
            <a:ext cx="2976840" cy="2976840"/>
          </a:xfrm>
          <a:custGeom>
            <a:avLst/>
            <a:gdLst/>
            <a:ahLst/>
            <a:rect l="0" t="0" r="r" b="b"/>
            <a:pathLst>
              <a:path w="8269" h="8269">
                <a:moveTo>
                  <a:pt x="6615" y="0"/>
                </a:moveTo>
                <a:lnTo>
                  <a:pt x="0" y="6615"/>
                </a:lnTo>
                <a:lnTo>
                  <a:pt x="0" y="8269"/>
                </a:lnTo>
                <a:lnTo>
                  <a:pt x="8269" y="0"/>
                </a:lnTo>
                <a:lnTo>
                  <a:pt x="6615" y="0"/>
                </a:lnTo>
                <a:close/>
              </a:path>
            </a:pathLst>
          </a:custGeom>
          <a:solidFill>
            <a:srgbClr val="0C0F1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15" name=""/>
          <p:cNvSpPr/>
          <p:nvPr/>
        </p:nvSpPr>
        <p:spPr>
          <a:xfrm>
            <a:off x="0" y="0"/>
            <a:ext cx="3571920" cy="3571920"/>
          </a:xfrm>
          <a:custGeom>
            <a:avLst/>
            <a:gdLst/>
            <a:ahLst/>
            <a:rect l="0" t="0" r="r" b="b"/>
            <a:pathLst>
              <a:path w="9922" h="9922">
                <a:moveTo>
                  <a:pt x="8269" y="0"/>
                </a:moveTo>
                <a:lnTo>
                  <a:pt x="0" y="8269"/>
                </a:lnTo>
                <a:lnTo>
                  <a:pt x="0" y="9922"/>
                </a:lnTo>
                <a:lnTo>
                  <a:pt x="9922" y="0"/>
                </a:lnTo>
                <a:lnTo>
                  <a:pt x="8269" y="0"/>
                </a:lnTo>
                <a:close/>
              </a:path>
            </a:pathLst>
          </a:custGeom>
          <a:solidFill>
            <a:srgbClr val="0D0F1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16" name=""/>
          <p:cNvSpPr/>
          <p:nvPr/>
        </p:nvSpPr>
        <p:spPr>
          <a:xfrm>
            <a:off x="0" y="0"/>
            <a:ext cx="4167360" cy="4167360"/>
          </a:xfrm>
          <a:custGeom>
            <a:avLst/>
            <a:gdLst/>
            <a:ahLst/>
            <a:rect l="0" t="0" r="r" b="b"/>
            <a:pathLst>
              <a:path w="11576" h="11576">
                <a:moveTo>
                  <a:pt x="9922" y="0"/>
                </a:moveTo>
                <a:lnTo>
                  <a:pt x="0" y="9922"/>
                </a:lnTo>
                <a:lnTo>
                  <a:pt x="0" y="11576"/>
                </a:lnTo>
                <a:lnTo>
                  <a:pt x="11576" y="0"/>
                </a:lnTo>
                <a:lnTo>
                  <a:pt x="9922" y="0"/>
                </a:lnTo>
                <a:close/>
              </a:path>
            </a:pathLst>
          </a:custGeom>
          <a:solidFill>
            <a:srgbClr val="0D0F1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17" name=""/>
          <p:cNvSpPr/>
          <p:nvPr/>
        </p:nvSpPr>
        <p:spPr>
          <a:xfrm>
            <a:off x="0" y="0"/>
            <a:ext cx="4762800" cy="4762800"/>
          </a:xfrm>
          <a:custGeom>
            <a:avLst/>
            <a:gdLst/>
            <a:ahLst/>
            <a:rect l="0" t="0" r="r" b="b"/>
            <a:pathLst>
              <a:path w="13230" h="13230">
                <a:moveTo>
                  <a:pt x="11576" y="0"/>
                </a:moveTo>
                <a:lnTo>
                  <a:pt x="0" y="11576"/>
                </a:lnTo>
                <a:lnTo>
                  <a:pt x="0" y="13230"/>
                </a:lnTo>
                <a:lnTo>
                  <a:pt x="13230" y="0"/>
                </a:lnTo>
                <a:lnTo>
                  <a:pt x="11576" y="0"/>
                </a:lnTo>
                <a:close/>
              </a:path>
            </a:pathLst>
          </a:custGeom>
          <a:solidFill>
            <a:srgbClr val="0D10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18" name=""/>
          <p:cNvSpPr/>
          <p:nvPr/>
        </p:nvSpPr>
        <p:spPr>
          <a:xfrm>
            <a:off x="0" y="0"/>
            <a:ext cx="5357880" cy="5357880"/>
          </a:xfrm>
          <a:custGeom>
            <a:avLst/>
            <a:gdLst/>
            <a:ahLst/>
            <a:rect l="0" t="0" r="r" b="b"/>
            <a:pathLst>
              <a:path w="14883" h="14883">
                <a:moveTo>
                  <a:pt x="13230" y="0"/>
                </a:moveTo>
                <a:lnTo>
                  <a:pt x="0" y="13230"/>
                </a:lnTo>
                <a:lnTo>
                  <a:pt x="0" y="14883"/>
                </a:lnTo>
                <a:lnTo>
                  <a:pt x="14883" y="0"/>
                </a:lnTo>
                <a:lnTo>
                  <a:pt x="13230" y="0"/>
                </a:lnTo>
                <a:close/>
              </a:path>
            </a:pathLst>
          </a:custGeom>
          <a:solidFill>
            <a:srgbClr val="0D10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19" name=""/>
          <p:cNvSpPr/>
          <p:nvPr/>
        </p:nvSpPr>
        <p:spPr>
          <a:xfrm>
            <a:off x="0" y="0"/>
            <a:ext cx="5953320" cy="5953320"/>
          </a:xfrm>
          <a:custGeom>
            <a:avLst/>
            <a:gdLst/>
            <a:ahLst/>
            <a:rect l="0" t="0" r="r" b="b"/>
            <a:pathLst>
              <a:path w="16537" h="16537">
                <a:moveTo>
                  <a:pt x="14883" y="0"/>
                </a:moveTo>
                <a:lnTo>
                  <a:pt x="0" y="14883"/>
                </a:lnTo>
                <a:lnTo>
                  <a:pt x="0" y="16537"/>
                </a:lnTo>
                <a:lnTo>
                  <a:pt x="16537" y="0"/>
                </a:lnTo>
                <a:lnTo>
                  <a:pt x="14883" y="0"/>
                </a:lnTo>
                <a:close/>
              </a:path>
            </a:pathLst>
          </a:custGeom>
          <a:solidFill>
            <a:srgbClr val="0E101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20" name=""/>
          <p:cNvSpPr/>
          <p:nvPr/>
        </p:nvSpPr>
        <p:spPr>
          <a:xfrm>
            <a:off x="0" y="0"/>
            <a:ext cx="6548760" cy="6548760"/>
          </a:xfrm>
          <a:custGeom>
            <a:avLst/>
            <a:gdLst/>
            <a:ahLst/>
            <a:rect l="0" t="0" r="r" b="b"/>
            <a:pathLst>
              <a:path w="18191" h="18191">
                <a:moveTo>
                  <a:pt x="16537" y="0"/>
                </a:moveTo>
                <a:lnTo>
                  <a:pt x="0" y="16537"/>
                </a:lnTo>
                <a:lnTo>
                  <a:pt x="0" y="18191"/>
                </a:lnTo>
                <a:lnTo>
                  <a:pt x="18191" y="0"/>
                </a:lnTo>
                <a:lnTo>
                  <a:pt x="16537" y="0"/>
                </a:lnTo>
                <a:close/>
              </a:path>
            </a:pathLst>
          </a:custGeom>
          <a:solidFill>
            <a:srgbClr val="0E111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21" name=""/>
          <p:cNvSpPr/>
          <p:nvPr/>
        </p:nvSpPr>
        <p:spPr>
          <a:xfrm>
            <a:off x="0" y="0"/>
            <a:ext cx="6858000" cy="6858000"/>
          </a:xfrm>
          <a:custGeom>
            <a:avLst/>
            <a:gdLst/>
            <a:ahLst/>
            <a:rect l="0" t="0" r="r" b="b"/>
            <a:pathLst>
              <a:path w="19050" h="19050">
                <a:moveTo>
                  <a:pt x="18191" y="0"/>
                </a:moveTo>
                <a:lnTo>
                  <a:pt x="0" y="18191"/>
                </a:lnTo>
                <a:lnTo>
                  <a:pt x="0" y="19050"/>
                </a:lnTo>
                <a:lnTo>
                  <a:pt x="19050" y="0"/>
                </a:lnTo>
                <a:lnTo>
                  <a:pt x="18191" y="0"/>
                </a:lnTo>
                <a:close/>
              </a:path>
            </a:pathLst>
          </a:custGeom>
          <a:solidFill>
            <a:srgbClr val="0E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22" name=""/>
          <p:cNvSpPr/>
          <p:nvPr/>
        </p:nvSpPr>
        <p:spPr>
          <a:xfrm>
            <a:off x="0" y="0"/>
            <a:ext cx="7143840" cy="6858000"/>
          </a:xfrm>
          <a:custGeom>
            <a:avLst/>
            <a:gdLst/>
            <a:ahLst/>
            <a:rect l="0" t="0" r="r" b="b"/>
            <a:pathLst>
              <a:path w="19844" h="19050">
                <a:moveTo>
                  <a:pt x="19050" y="0"/>
                </a:moveTo>
                <a:lnTo>
                  <a:pt x="0" y="19050"/>
                </a:lnTo>
                <a:lnTo>
                  <a:pt x="793" y="19050"/>
                </a:lnTo>
                <a:lnTo>
                  <a:pt x="19844" y="0"/>
                </a:lnTo>
                <a:lnTo>
                  <a:pt x="19050" y="0"/>
                </a:lnTo>
                <a:close/>
              </a:path>
            </a:pathLst>
          </a:custGeom>
          <a:solidFill>
            <a:srgbClr val="0E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23" name=""/>
          <p:cNvSpPr/>
          <p:nvPr/>
        </p:nvSpPr>
        <p:spPr>
          <a:xfrm>
            <a:off x="28548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24" name=""/>
          <p:cNvSpPr/>
          <p:nvPr/>
        </p:nvSpPr>
        <p:spPr>
          <a:xfrm>
            <a:off x="88092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25" name=""/>
          <p:cNvSpPr/>
          <p:nvPr/>
        </p:nvSpPr>
        <p:spPr>
          <a:xfrm>
            <a:off x="147636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26" name=""/>
          <p:cNvSpPr/>
          <p:nvPr/>
        </p:nvSpPr>
        <p:spPr>
          <a:xfrm>
            <a:off x="207144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27" name=""/>
          <p:cNvSpPr/>
          <p:nvPr/>
        </p:nvSpPr>
        <p:spPr>
          <a:xfrm>
            <a:off x="266688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31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28" name=""/>
          <p:cNvSpPr/>
          <p:nvPr/>
        </p:nvSpPr>
        <p:spPr>
          <a:xfrm>
            <a:off x="326196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5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31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29" name=""/>
          <p:cNvSpPr/>
          <p:nvPr/>
        </p:nvSpPr>
        <p:spPr>
          <a:xfrm>
            <a:off x="385740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0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0" y="0"/>
                </a:lnTo>
                <a:close/>
              </a:path>
            </a:pathLst>
          </a:custGeom>
          <a:solidFill>
            <a:srgbClr val="10132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30" name=""/>
          <p:cNvSpPr/>
          <p:nvPr/>
        </p:nvSpPr>
        <p:spPr>
          <a:xfrm>
            <a:off x="445284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42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31" name=""/>
          <p:cNvSpPr/>
          <p:nvPr/>
        </p:nvSpPr>
        <p:spPr>
          <a:xfrm>
            <a:off x="5047920" y="0"/>
            <a:ext cx="7144200" cy="6858000"/>
          </a:xfrm>
          <a:custGeom>
            <a:avLst/>
            <a:gdLst/>
            <a:ahLst/>
            <a:rect l="0" t="0" r="r" b="b"/>
            <a:pathLst>
              <a:path w="19845" h="19050">
                <a:moveTo>
                  <a:pt x="19051" y="0"/>
                </a:moveTo>
                <a:lnTo>
                  <a:pt x="0" y="19050"/>
                </a:lnTo>
                <a:lnTo>
                  <a:pt x="794" y="19050"/>
                </a:lnTo>
                <a:lnTo>
                  <a:pt x="1984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1142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32" name=""/>
          <p:cNvSpPr/>
          <p:nvPr/>
        </p:nvSpPr>
        <p:spPr>
          <a:xfrm>
            <a:off x="5333760" y="0"/>
            <a:ext cx="6858360" cy="6858000"/>
          </a:xfrm>
          <a:custGeom>
            <a:avLst/>
            <a:gdLst/>
            <a:ahLst/>
            <a:rect l="0" t="0" r="r" b="b"/>
            <a:pathLst>
              <a:path w="19051" h="19050">
                <a:moveTo>
                  <a:pt x="19051" y="0"/>
                </a:moveTo>
                <a:lnTo>
                  <a:pt x="0" y="19050"/>
                </a:lnTo>
                <a:lnTo>
                  <a:pt x="860" y="19050"/>
                </a:lnTo>
                <a:lnTo>
                  <a:pt x="19051" y="859"/>
                </a:lnTo>
                <a:lnTo>
                  <a:pt x="19051" y="0"/>
                </a:lnTo>
                <a:close/>
              </a:path>
            </a:pathLst>
          </a:custGeom>
          <a:solidFill>
            <a:srgbClr val="11142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33" name=""/>
          <p:cNvSpPr/>
          <p:nvPr/>
        </p:nvSpPr>
        <p:spPr>
          <a:xfrm>
            <a:off x="5643360" y="309240"/>
            <a:ext cx="6548760" cy="6548760"/>
          </a:xfrm>
          <a:custGeom>
            <a:avLst/>
            <a:gdLst/>
            <a:ahLst/>
            <a:rect l="0" t="0" r="r" b="b"/>
            <a:pathLst>
              <a:path w="18191" h="18191">
                <a:moveTo>
                  <a:pt x="18191" y="0"/>
                </a:moveTo>
                <a:lnTo>
                  <a:pt x="0" y="18191"/>
                </a:lnTo>
                <a:lnTo>
                  <a:pt x="1654" y="18191"/>
                </a:lnTo>
                <a:lnTo>
                  <a:pt x="18191" y="1654"/>
                </a:lnTo>
                <a:lnTo>
                  <a:pt x="18191" y="0"/>
                </a:lnTo>
                <a:close/>
              </a:path>
            </a:pathLst>
          </a:custGeom>
          <a:solidFill>
            <a:srgbClr val="11142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34" name=""/>
          <p:cNvSpPr/>
          <p:nvPr/>
        </p:nvSpPr>
        <p:spPr>
          <a:xfrm>
            <a:off x="6238800" y="904680"/>
            <a:ext cx="5953320" cy="5953320"/>
          </a:xfrm>
          <a:custGeom>
            <a:avLst/>
            <a:gdLst/>
            <a:ahLst/>
            <a:rect l="0" t="0" r="r" b="b"/>
            <a:pathLst>
              <a:path w="16537" h="16537">
                <a:moveTo>
                  <a:pt x="16537" y="0"/>
                </a:moveTo>
                <a:lnTo>
                  <a:pt x="0" y="16537"/>
                </a:lnTo>
                <a:lnTo>
                  <a:pt x="1653" y="16537"/>
                </a:lnTo>
                <a:lnTo>
                  <a:pt x="16537" y="1654"/>
                </a:lnTo>
                <a:lnTo>
                  <a:pt x="16537" y="0"/>
                </a:lnTo>
                <a:close/>
              </a:path>
            </a:pathLst>
          </a:custGeom>
          <a:solidFill>
            <a:srgbClr val="11152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35" name=""/>
          <p:cNvSpPr/>
          <p:nvPr/>
        </p:nvSpPr>
        <p:spPr>
          <a:xfrm>
            <a:off x="6833880" y="1500120"/>
            <a:ext cx="5358240" cy="5357880"/>
          </a:xfrm>
          <a:custGeom>
            <a:avLst/>
            <a:gdLst/>
            <a:ahLst/>
            <a:rect l="0" t="0" r="r" b="b"/>
            <a:pathLst>
              <a:path w="14884" h="14883">
                <a:moveTo>
                  <a:pt x="14884" y="0"/>
                </a:moveTo>
                <a:lnTo>
                  <a:pt x="0" y="14883"/>
                </a:lnTo>
                <a:lnTo>
                  <a:pt x="1654" y="14883"/>
                </a:lnTo>
                <a:lnTo>
                  <a:pt x="14884" y="1653"/>
                </a:lnTo>
                <a:lnTo>
                  <a:pt x="14884" y="0"/>
                </a:lnTo>
                <a:close/>
              </a:path>
            </a:pathLst>
          </a:custGeom>
          <a:solidFill>
            <a:srgbClr val="12152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36" name=""/>
          <p:cNvSpPr/>
          <p:nvPr/>
        </p:nvSpPr>
        <p:spPr>
          <a:xfrm>
            <a:off x="7429320" y="2095200"/>
            <a:ext cx="4762800" cy="4762800"/>
          </a:xfrm>
          <a:custGeom>
            <a:avLst/>
            <a:gdLst/>
            <a:ahLst/>
            <a:rect l="0" t="0" r="r" b="b"/>
            <a:pathLst>
              <a:path w="13230" h="13230">
                <a:moveTo>
                  <a:pt x="13230" y="0"/>
                </a:moveTo>
                <a:lnTo>
                  <a:pt x="0" y="13230"/>
                </a:lnTo>
                <a:lnTo>
                  <a:pt x="1654" y="13230"/>
                </a:lnTo>
                <a:lnTo>
                  <a:pt x="13230" y="1655"/>
                </a:lnTo>
                <a:lnTo>
                  <a:pt x="13230" y="0"/>
                </a:lnTo>
                <a:close/>
              </a:path>
            </a:pathLst>
          </a:custGeom>
          <a:solidFill>
            <a:srgbClr val="12152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37" name=""/>
          <p:cNvSpPr/>
          <p:nvPr/>
        </p:nvSpPr>
        <p:spPr>
          <a:xfrm>
            <a:off x="8024760" y="2690640"/>
            <a:ext cx="4167360" cy="4167360"/>
          </a:xfrm>
          <a:custGeom>
            <a:avLst/>
            <a:gdLst/>
            <a:ahLst/>
            <a:rect l="0" t="0" r="r" b="b"/>
            <a:pathLst>
              <a:path w="11576" h="11576">
                <a:moveTo>
                  <a:pt x="11576" y="0"/>
                </a:moveTo>
                <a:lnTo>
                  <a:pt x="0" y="11576"/>
                </a:lnTo>
                <a:lnTo>
                  <a:pt x="1653" y="11576"/>
                </a:lnTo>
                <a:lnTo>
                  <a:pt x="11576" y="1654"/>
                </a:lnTo>
                <a:lnTo>
                  <a:pt x="11576" y="0"/>
                </a:lnTo>
                <a:close/>
              </a:path>
            </a:pathLst>
          </a:custGeom>
          <a:solidFill>
            <a:srgbClr val="12162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38" name=""/>
          <p:cNvSpPr/>
          <p:nvPr/>
        </p:nvSpPr>
        <p:spPr>
          <a:xfrm>
            <a:off x="8619840" y="3286080"/>
            <a:ext cx="3572280" cy="3571920"/>
          </a:xfrm>
          <a:custGeom>
            <a:avLst/>
            <a:gdLst/>
            <a:ahLst/>
            <a:rect l="0" t="0" r="r" b="b"/>
            <a:pathLst>
              <a:path w="9923" h="9922">
                <a:moveTo>
                  <a:pt x="9923" y="0"/>
                </a:moveTo>
                <a:lnTo>
                  <a:pt x="0" y="9922"/>
                </a:lnTo>
                <a:lnTo>
                  <a:pt x="1655" y="9922"/>
                </a:lnTo>
                <a:lnTo>
                  <a:pt x="9923" y="1653"/>
                </a:lnTo>
                <a:lnTo>
                  <a:pt x="9923" y="0"/>
                </a:lnTo>
                <a:close/>
              </a:path>
            </a:pathLst>
          </a:custGeom>
          <a:solidFill>
            <a:srgbClr val="12162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39" name=""/>
          <p:cNvSpPr/>
          <p:nvPr/>
        </p:nvSpPr>
        <p:spPr>
          <a:xfrm>
            <a:off x="9215280" y="3881160"/>
            <a:ext cx="2976840" cy="2976840"/>
          </a:xfrm>
          <a:custGeom>
            <a:avLst/>
            <a:gdLst/>
            <a:ahLst/>
            <a:rect l="0" t="0" r="r" b="b"/>
            <a:pathLst>
              <a:path w="8269" h="8269">
                <a:moveTo>
                  <a:pt x="8269" y="0"/>
                </a:moveTo>
                <a:lnTo>
                  <a:pt x="0" y="8269"/>
                </a:lnTo>
                <a:lnTo>
                  <a:pt x="1654" y="8269"/>
                </a:lnTo>
                <a:lnTo>
                  <a:pt x="8269" y="1655"/>
                </a:lnTo>
                <a:lnTo>
                  <a:pt x="8269" y="0"/>
                </a:lnTo>
                <a:close/>
              </a:path>
            </a:pathLst>
          </a:custGeom>
          <a:solidFill>
            <a:srgbClr val="13162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40" name=""/>
          <p:cNvSpPr/>
          <p:nvPr/>
        </p:nvSpPr>
        <p:spPr>
          <a:xfrm>
            <a:off x="9810720" y="4476600"/>
            <a:ext cx="2381400" cy="2381400"/>
          </a:xfrm>
          <a:custGeom>
            <a:avLst/>
            <a:gdLst/>
            <a:ahLst/>
            <a:rect l="0" t="0" r="r" b="b"/>
            <a:pathLst>
              <a:path w="6615" h="6615">
                <a:moveTo>
                  <a:pt x="6615" y="0"/>
                </a:moveTo>
                <a:lnTo>
                  <a:pt x="0" y="6615"/>
                </a:lnTo>
                <a:lnTo>
                  <a:pt x="1653" y="6615"/>
                </a:lnTo>
                <a:lnTo>
                  <a:pt x="6615" y="1654"/>
                </a:lnTo>
                <a:lnTo>
                  <a:pt x="6615" y="0"/>
                </a:lnTo>
                <a:close/>
              </a:path>
            </a:pathLst>
          </a:custGeom>
          <a:solidFill>
            <a:srgbClr val="13172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41" name=""/>
          <p:cNvSpPr/>
          <p:nvPr/>
        </p:nvSpPr>
        <p:spPr>
          <a:xfrm>
            <a:off x="10405800" y="5072040"/>
            <a:ext cx="1786320" cy="1785960"/>
          </a:xfrm>
          <a:custGeom>
            <a:avLst/>
            <a:gdLst/>
            <a:ahLst/>
            <a:rect l="0" t="0" r="r" b="b"/>
            <a:pathLst>
              <a:path w="4962" h="4961">
                <a:moveTo>
                  <a:pt x="4962" y="0"/>
                </a:moveTo>
                <a:lnTo>
                  <a:pt x="0" y="4961"/>
                </a:lnTo>
                <a:lnTo>
                  <a:pt x="1654" y="4961"/>
                </a:lnTo>
                <a:lnTo>
                  <a:pt x="4962" y="1653"/>
                </a:lnTo>
                <a:lnTo>
                  <a:pt x="4962" y="0"/>
                </a:lnTo>
                <a:close/>
              </a:path>
            </a:pathLst>
          </a:custGeom>
          <a:solidFill>
            <a:srgbClr val="13172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42" name=""/>
          <p:cNvSpPr/>
          <p:nvPr/>
        </p:nvSpPr>
        <p:spPr>
          <a:xfrm>
            <a:off x="11001240" y="5667120"/>
            <a:ext cx="1190880" cy="1190880"/>
          </a:xfrm>
          <a:custGeom>
            <a:avLst/>
            <a:gdLst/>
            <a:ahLst/>
            <a:rect l="0" t="0" r="r" b="b"/>
            <a:pathLst>
              <a:path w="3308" h="3308">
                <a:moveTo>
                  <a:pt x="3308" y="0"/>
                </a:moveTo>
                <a:lnTo>
                  <a:pt x="0" y="3308"/>
                </a:lnTo>
                <a:lnTo>
                  <a:pt x="1655" y="3308"/>
                </a:lnTo>
                <a:lnTo>
                  <a:pt x="3308" y="1654"/>
                </a:lnTo>
                <a:lnTo>
                  <a:pt x="3308" y="0"/>
                </a:lnTo>
                <a:close/>
              </a:path>
            </a:pathLst>
          </a:custGeom>
          <a:solidFill>
            <a:srgbClr val="14172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43" name=""/>
          <p:cNvSpPr/>
          <p:nvPr/>
        </p:nvSpPr>
        <p:spPr>
          <a:xfrm>
            <a:off x="11596680" y="6262560"/>
            <a:ext cx="595440" cy="595440"/>
          </a:xfrm>
          <a:custGeom>
            <a:avLst/>
            <a:gdLst/>
            <a:ahLst/>
            <a:rect l="0" t="0" r="r" b="b"/>
            <a:pathLst>
              <a:path w="1654" h="1654">
                <a:moveTo>
                  <a:pt x="1654" y="0"/>
                </a:moveTo>
                <a:lnTo>
                  <a:pt x="0" y="1654"/>
                </a:lnTo>
                <a:lnTo>
                  <a:pt x="1654" y="1654"/>
                </a:lnTo>
                <a:lnTo>
                  <a:pt x="1654" y="0"/>
                </a:lnTo>
                <a:close/>
              </a:path>
            </a:pathLst>
          </a:custGeom>
          <a:solidFill>
            <a:srgbClr val="14182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44" name=""/>
          <p:cNvSpPr/>
          <p:nvPr/>
        </p:nvSpPr>
        <p:spPr>
          <a:xfrm>
            <a:off x="914040" y="2543040"/>
            <a:ext cx="533880" cy="57600"/>
          </a:xfrm>
          <a:custGeom>
            <a:avLst/>
            <a:gdLst/>
            <a:ahLst/>
            <a:rect l="0" t="0" r="r" b="b"/>
            <a:pathLst>
              <a:path w="1483" h="160">
                <a:moveTo>
                  <a:pt x="0" y="79"/>
                </a:moveTo>
                <a:cubicBezTo>
                  <a:pt x="0" y="69"/>
                  <a:pt x="3" y="59"/>
                  <a:pt x="7" y="49"/>
                </a:cubicBezTo>
                <a:cubicBezTo>
                  <a:pt x="11" y="39"/>
                  <a:pt x="16" y="31"/>
                  <a:pt x="24" y="23"/>
                </a:cubicBezTo>
                <a:cubicBezTo>
                  <a:pt x="31" y="16"/>
                  <a:pt x="40" y="10"/>
                  <a:pt x="49" y="6"/>
                </a:cubicBezTo>
                <a:cubicBezTo>
                  <a:pt x="59" y="2"/>
                  <a:pt x="69" y="0"/>
                  <a:pt x="80" y="0"/>
                </a:cubicBezTo>
                <a:lnTo>
                  <a:pt x="1404" y="0"/>
                </a:lnTo>
                <a:cubicBezTo>
                  <a:pt x="1414" y="0"/>
                  <a:pt x="1424" y="2"/>
                  <a:pt x="1434" y="6"/>
                </a:cubicBezTo>
                <a:cubicBezTo>
                  <a:pt x="1444" y="10"/>
                  <a:pt x="1452" y="16"/>
                  <a:pt x="1460" y="23"/>
                </a:cubicBezTo>
                <a:cubicBezTo>
                  <a:pt x="1467" y="31"/>
                  <a:pt x="1473" y="39"/>
                  <a:pt x="1477" y="49"/>
                </a:cubicBezTo>
                <a:cubicBezTo>
                  <a:pt x="1481" y="59"/>
                  <a:pt x="1483" y="69"/>
                  <a:pt x="1483" y="79"/>
                </a:cubicBezTo>
                <a:cubicBezTo>
                  <a:pt x="1483" y="90"/>
                  <a:pt x="1481" y="100"/>
                  <a:pt x="1477" y="110"/>
                </a:cubicBezTo>
                <a:cubicBezTo>
                  <a:pt x="1473" y="119"/>
                  <a:pt x="1467" y="129"/>
                  <a:pt x="1460" y="136"/>
                </a:cubicBezTo>
                <a:cubicBezTo>
                  <a:pt x="1452" y="144"/>
                  <a:pt x="1444" y="150"/>
                  <a:pt x="1434" y="154"/>
                </a:cubicBezTo>
                <a:cubicBezTo>
                  <a:pt x="1424" y="158"/>
                  <a:pt x="1414" y="160"/>
                  <a:pt x="1404" y="160"/>
                </a:cubicBezTo>
                <a:lnTo>
                  <a:pt x="80" y="160"/>
                </a:lnTo>
                <a:cubicBezTo>
                  <a:pt x="69" y="160"/>
                  <a:pt x="59" y="158"/>
                  <a:pt x="49" y="154"/>
                </a:cubicBezTo>
                <a:cubicBezTo>
                  <a:pt x="40" y="150"/>
                  <a:pt x="31" y="144"/>
                  <a:pt x="24" y="136"/>
                </a:cubicBezTo>
                <a:cubicBezTo>
                  <a:pt x="16" y="129"/>
                  <a:pt x="11" y="119"/>
                  <a:pt x="7" y="110"/>
                </a:cubicBezTo>
                <a:cubicBezTo>
                  <a:pt x="3" y="100"/>
                  <a:pt x="0" y="90"/>
                  <a:pt x="0" y="7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45" name=""/>
          <p:cNvSpPr txBox="1"/>
          <p:nvPr/>
        </p:nvSpPr>
        <p:spPr>
          <a:xfrm>
            <a:off x="914400" y="2752920"/>
            <a:ext cx="9353520" cy="9666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6. </a:t>
            </a:r>
            <a:r>
              <a:rPr lang="ko-KR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인메모리 메모리 사용량 추정</a:t>
            </a:r>
            <a:endParaRPr lang="en-US" sz="5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46" name=""/>
          <p:cNvSpPr txBox="1"/>
          <p:nvPr/>
        </p:nvSpPr>
        <p:spPr>
          <a:xfrm>
            <a:off x="914400" y="3935880"/>
            <a:ext cx="323136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1M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× 768 / 1536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차원 기준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47" name=""/>
          <p:cNvSpPr txBox="1"/>
          <p:nvPr/>
        </p:nvSpPr>
        <p:spPr>
          <a:xfrm>
            <a:off x="914400" y="6314040"/>
            <a:ext cx="539856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Python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종합 쿡북 —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RRF·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인덱싱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메모리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보안까지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48" name=""/>
          <p:cNvSpPr txBox="1"/>
          <p:nvPr/>
        </p:nvSpPr>
        <p:spPr>
          <a:xfrm>
            <a:off x="11095560" y="6314040"/>
            <a:ext cx="305640" cy="1530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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49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50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51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52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53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54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55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56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57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58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59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60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61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62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63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64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65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66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67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68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69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70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71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72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73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74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75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76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77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78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79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80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81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82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83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84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85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86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87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88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89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90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91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92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93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94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95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96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97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798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799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00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01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02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03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04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05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06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07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08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09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10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11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12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13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14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15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16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17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18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19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20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21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22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23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24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25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26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27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28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29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30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31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32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33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34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35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36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37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38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39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40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41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42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43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44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45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46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47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48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49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50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51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52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53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54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55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56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57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58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59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60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61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62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63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64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65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66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67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68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69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70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71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72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73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74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75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76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77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78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79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80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81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82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83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84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85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86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87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88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89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90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91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92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93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94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95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896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97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98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899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900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01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02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903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904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05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06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07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08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09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10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911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912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913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914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915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916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917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918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19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20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21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22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923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924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25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26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927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928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929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930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931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932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933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934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935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936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37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938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939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940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941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9942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43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44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45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46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47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48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49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50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51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52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53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54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55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56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57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58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59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60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61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62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63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64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65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66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67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68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69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70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71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72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73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74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75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76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77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78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79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80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81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82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83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84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85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86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87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88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89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90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91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92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93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94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95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96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97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98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9999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00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01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02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03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04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05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06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07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08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09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10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11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12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13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14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15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16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17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18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19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20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21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22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23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24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25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26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27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28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29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30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31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32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33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34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35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36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37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38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39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40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41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42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43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44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45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46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47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48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49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50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51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52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53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54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55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56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57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58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59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60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61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62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63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64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65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66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67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68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69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70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71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72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73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74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75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76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77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78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79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80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81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82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83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84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85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86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87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88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89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90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91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92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93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94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95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96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97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98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099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00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01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02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03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04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05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06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07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08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09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10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11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12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13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14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15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116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17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18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19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20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21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22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23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24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25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26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27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28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29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30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31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32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33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34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35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36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37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38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39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40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41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42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43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44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45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46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47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48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49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50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51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52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53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54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55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56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57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58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59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60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61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62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63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64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65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66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67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68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69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70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71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72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73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74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75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76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77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78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79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80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81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82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83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84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85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86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87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88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89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90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91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92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93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94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95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96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97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98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199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00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01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02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03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04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05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06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07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08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09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10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11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12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13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14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15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16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17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18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19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20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21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22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23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24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25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26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27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28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29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30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31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32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33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34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35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36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37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38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39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40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41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42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43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44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45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46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47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48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49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50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51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52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53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54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55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56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57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58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59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60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61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62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63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64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65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66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67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68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69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70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71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72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73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74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75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76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77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78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79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80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81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82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83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84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85" name=""/>
          <p:cNvSpPr/>
          <p:nvPr/>
        </p:nvSpPr>
        <p:spPr>
          <a:xfrm>
            <a:off x="914040" y="159048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86" name=""/>
          <p:cNvSpPr/>
          <p:nvPr/>
        </p:nvSpPr>
        <p:spPr>
          <a:xfrm>
            <a:off x="914040" y="113328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3"/>
                </a:lnTo>
                <a:cubicBezTo>
                  <a:pt x="0" y="46"/>
                  <a:pt x="2" y="39"/>
                  <a:pt x="5" y="33"/>
                </a:cubicBezTo>
                <a:cubicBezTo>
                  <a:pt x="7" y="26"/>
                  <a:pt x="11" y="21"/>
                  <a:pt x="16" y="16"/>
                </a:cubicBezTo>
                <a:cubicBezTo>
                  <a:pt x="21" y="11"/>
                  <a:pt x="27" y="7"/>
                  <a:pt x="33" y="4"/>
                </a:cubicBezTo>
                <a:cubicBezTo>
                  <a:pt x="40" y="1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1"/>
                  <a:pt x="180" y="4"/>
                </a:cubicBezTo>
                <a:cubicBezTo>
                  <a:pt x="187" y="7"/>
                  <a:pt x="193" y="11"/>
                  <a:pt x="198" y="16"/>
                </a:cubicBezTo>
                <a:cubicBezTo>
                  <a:pt x="203" y="21"/>
                  <a:pt x="206" y="26"/>
                  <a:pt x="209" y="33"/>
                </a:cubicBezTo>
                <a:cubicBezTo>
                  <a:pt x="212" y="39"/>
                  <a:pt x="213" y="46"/>
                  <a:pt x="213" y="53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09"/>
                </a:cubicBezTo>
                <a:cubicBezTo>
                  <a:pt x="206" y="716"/>
                  <a:pt x="203" y="721"/>
                  <a:pt x="198" y="726"/>
                </a:cubicBezTo>
                <a:cubicBezTo>
                  <a:pt x="193" y="731"/>
                  <a:pt x="187" y="735"/>
                  <a:pt x="180" y="738"/>
                </a:cubicBezTo>
                <a:cubicBezTo>
                  <a:pt x="174" y="741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1"/>
                  <a:pt x="33" y="738"/>
                </a:cubicBezTo>
                <a:cubicBezTo>
                  <a:pt x="27" y="735"/>
                  <a:pt x="21" y="731"/>
                  <a:pt x="16" y="726"/>
                </a:cubicBezTo>
                <a:cubicBezTo>
                  <a:pt x="11" y="721"/>
                  <a:pt x="7" y="716"/>
                  <a:pt x="5" y="709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87" name=""/>
          <p:cNvSpPr/>
          <p:nvPr/>
        </p:nvSpPr>
        <p:spPr>
          <a:xfrm>
            <a:off x="919080" y="1881000"/>
            <a:ext cx="4943880" cy="4001040"/>
          </a:xfrm>
          <a:custGeom>
            <a:avLst/>
            <a:gdLst/>
            <a:ahLst/>
            <a:rect l="0" t="0" r="r" b="b"/>
            <a:pathLst>
              <a:path w="13733" h="11114">
                <a:moveTo>
                  <a:pt x="0" y="10703"/>
                </a:moveTo>
                <a:lnTo>
                  <a:pt x="0" y="411"/>
                </a:lnTo>
                <a:cubicBezTo>
                  <a:pt x="0" y="384"/>
                  <a:pt x="2" y="358"/>
                  <a:pt x="8" y="330"/>
                </a:cubicBezTo>
                <a:cubicBezTo>
                  <a:pt x="13" y="304"/>
                  <a:pt x="21" y="278"/>
                  <a:pt x="31" y="253"/>
                </a:cubicBezTo>
                <a:cubicBezTo>
                  <a:pt x="41" y="228"/>
                  <a:pt x="54" y="205"/>
                  <a:pt x="69" y="182"/>
                </a:cubicBezTo>
                <a:cubicBezTo>
                  <a:pt x="84" y="160"/>
                  <a:pt x="101" y="139"/>
                  <a:pt x="120" y="120"/>
                </a:cubicBezTo>
                <a:cubicBezTo>
                  <a:pt x="139" y="101"/>
                  <a:pt x="160" y="84"/>
                  <a:pt x="182" y="69"/>
                </a:cubicBezTo>
                <a:cubicBezTo>
                  <a:pt x="204" y="54"/>
                  <a:pt x="228" y="42"/>
                  <a:pt x="253" y="31"/>
                </a:cubicBezTo>
                <a:cubicBezTo>
                  <a:pt x="278" y="21"/>
                  <a:pt x="303" y="13"/>
                  <a:pt x="330" y="8"/>
                </a:cubicBezTo>
                <a:cubicBezTo>
                  <a:pt x="356" y="3"/>
                  <a:pt x="383" y="0"/>
                  <a:pt x="410" y="0"/>
                </a:cubicBezTo>
                <a:lnTo>
                  <a:pt x="13322" y="0"/>
                </a:lnTo>
                <a:cubicBezTo>
                  <a:pt x="13349" y="0"/>
                  <a:pt x="13376" y="3"/>
                  <a:pt x="13403" y="8"/>
                </a:cubicBezTo>
                <a:cubicBezTo>
                  <a:pt x="13429" y="13"/>
                  <a:pt x="13455" y="21"/>
                  <a:pt x="13479" y="31"/>
                </a:cubicBezTo>
                <a:cubicBezTo>
                  <a:pt x="13504" y="42"/>
                  <a:pt x="13528" y="54"/>
                  <a:pt x="13550" y="69"/>
                </a:cubicBezTo>
                <a:cubicBezTo>
                  <a:pt x="13573" y="84"/>
                  <a:pt x="13593" y="101"/>
                  <a:pt x="13612" y="120"/>
                </a:cubicBezTo>
                <a:cubicBezTo>
                  <a:pt x="13632" y="139"/>
                  <a:pt x="13649" y="160"/>
                  <a:pt x="13663" y="182"/>
                </a:cubicBezTo>
                <a:cubicBezTo>
                  <a:pt x="13678" y="205"/>
                  <a:pt x="13691" y="228"/>
                  <a:pt x="13701" y="253"/>
                </a:cubicBezTo>
                <a:cubicBezTo>
                  <a:pt x="13712" y="278"/>
                  <a:pt x="13719" y="304"/>
                  <a:pt x="13725" y="330"/>
                </a:cubicBezTo>
                <a:cubicBezTo>
                  <a:pt x="13730" y="358"/>
                  <a:pt x="13733" y="384"/>
                  <a:pt x="13733" y="411"/>
                </a:cubicBezTo>
                <a:lnTo>
                  <a:pt x="13733" y="10703"/>
                </a:lnTo>
                <a:cubicBezTo>
                  <a:pt x="13733" y="10730"/>
                  <a:pt x="13730" y="10757"/>
                  <a:pt x="13725" y="10783"/>
                </a:cubicBezTo>
                <a:cubicBezTo>
                  <a:pt x="13719" y="10810"/>
                  <a:pt x="13712" y="10835"/>
                  <a:pt x="13701" y="10860"/>
                </a:cubicBezTo>
                <a:cubicBezTo>
                  <a:pt x="13691" y="10885"/>
                  <a:pt x="13678" y="10909"/>
                  <a:pt x="13663" y="10931"/>
                </a:cubicBezTo>
                <a:cubicBezTo>
                  <a:pt x="13649" y="10954"/>
                  <a:pt x="13632" y="10974"/>
                  <a:pt x="13612" y="10993"/>
                </a:cubicBezTo>
                <a:cubicBezTo>
                  <a:pt x="13593" y="11012"/>
                  <a:pt x="13573" y="11029"/>
                  <a:pt x="13550" y="11044"/>
                </a:cubicBezTo>
                <a:cubicBezTo>
                  <a:pt x="13528" y="11059"/>
                  <a:pt x="13504" y="11072"/>
                  <a:pt x="13479" y="11082"/>
                </a:cubicBezTo>
                <a:cubicBezTo>
                  <a:pt x="13455" y="11093"/>
                  <a:pt x="13429" y="11100"/>
                  <a:pt x="13403" y="11106"/>
                </a:cubicBezTo>
                <a:cubicBezTo>
                  <a:pt x="13376" y="11111"/>
                  <a:pt x="13349" y="11114"/>
                  <a:pt x="13322" y="11114"/>
                </a:cubicBezTo>
                <a:lnTo>
                  <a:pt x="410" y="11114"/>
                </a:lnTo>
                <a:cubicBezTo>
                  <a:pt x="383" y="11114"/>
                  <a:pt x="356" y="11111"/>
                  <a:pt x="330" y="11106"/>
                </a:cubicBezTo>
                <a:cubicBezTo>
                  <a:pt x="303" y="11100"/>
                  <a:pt x="278" y="11093"/>
                  <a:pt x="253" y="11082"/>
                </a:cubicBezTo>
                <a:cubicBezTo>
                  <a:pt x="228" y="11072"/>
                  <a:pt x="204" y="11059"/>
                  <a:pt x="182" y="11044"/>
                </a:cubicBezTo>
                <a:cubicBezTo>
                  <a:pt x="160" y="11029"/>
                  <a:pt x="139" y="11012"/>
                  <a:pt x="120" y="10993"/>
                </a:cubicBezTo>
                <a:cubicBezTo>
                  <a:pt x="101" y="10974"/>
                  <a:pt x="84" y="10954"/>
                  <a:pt x="69" y="10931"/>
                </a:cubicBezTo>
                <a:cubicBezTo>
                  <a:pt x="54" y="10909"/>
                  <a:pt x="41" y="10885"/>
                  <a:pt x="31" y="10860"/>
                </a:cubicBezTo>
                <a:cubicBezTo>
                  <a:pt x="21" y="10835"/>
                  <a:pt x="13" y="10810"/>
                  <a:pt x="8" y="10783"/>
                </a:cubicBezTo>
                <a:cubicBezTo>
                  <a:pt x="2" y="10757"/>
                  <a:pt x="0" y="10730"/>
                  <a:pt x="0" y="10703"/>
                </a:cubicBezTo>
                <a:close/>
              </a:path>
            </a:pathLst>
          </a:custGeom>
          <a:solidFill>
            <a:srgbClr val="11141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88" name=""/>
          <p:cNvSpPr/>
          <p:nvPr/>
        </p:nvSpPr>
        <p:spPr>
          <a:xfrm>
            <a:off x="919080" y="1881000"/>
            <a:ext cx="4943880" cy="4001040"/>
          </a:xfrm>
          <a:custGeom>
            <a:avLst/>
            <a:gdLst/>
            <a:ahLst/>
            <a:rect l="0" t="0" r="r" b="b"/>
            <a:pathLst>
              <a:path w="13733" h="11114">
                <a:moveTo>
                  <a:pt x="0" y="10703"/>
                </a:moveTo>
                <a:lnTo>
                  <a:pt x="0" y="411"/>
                </a:lnTo>
                <a:cubicBezTo>
                  <a:pt x="0" y="384"/>
                  <a:pt x="2" y="358"/>
                  <a:pt x="8" y="330"/>
                </a:cubicBezTo>
                <a:cubicBezTo>
                  <a:pt x="13" y="304"/>
                  <a:pt x="21" y="278"/>
                  <a:pt x="31" y="253"/>
                </a:cubicBezTo>
                <a:cubicBezTo>
                  <a:pt x="41" y="228"/>
                  <a:pt x="54" y="205"/>
                  <a:pt x="69" y="182"/>
                </a:cubicBezTo>
                <a:cubicBezTo>
                  <a:pt x="84" y="160"/>
                  <a:pt x="101" y="139"/>
                  <a:pt x="120" y="120"/>
                </a:cubicBezTo>
                <a:cubicBezTo>
                  <a:pt x="139" y="101"/>
                  <a:pt x="160" y="84"/>
                  <a:pt x="182" y="69"/>
                </a:cubicBezTo>
                <a:cubicBezTo>
                  <a:pt x="204" y="54"/>
                  <a:pt x="228" y="42"/>
                  <a:pt x="253" y="31"/>
                </a:cubicBezTo>
                <a:cubicBezTo>
                  <a:pt x="278" y="21"/>
                  <a:pt x="303" y="13"/>
                  <a:pt x="330" y="8"/>
                </a:cubicBezTo>
                <a:cubicBezTo>
                  <a:pt x="356" y="3"/>
                  <a:pt x="383" y="0"/>
                  <a:pt x="410" y="0"/>
                </a:cubicBezTo>
                <a:lnTo>
                  <a:pt x="13322" y="0"/>
                </a:lnTo>
                <a:cubicBezTo>
                  <a:pt x="13349" y="0"/>
                  <a:pt x="13376" y="3"/>
                  <a:pt x="13403" y="8"/>
                </a:cubicBezTo>
                <a:cubicBezTo>
                  <a:pt x="13429" y="13"/>
                  <a:pt x="13455" y="21"/>
                  <a:pt x="13479" y="31"/>
                </a:cubicBezTo>
                <a:cubicBezTo>
                  <a:pt x="13504" y="42"/>
                  <a:pt x="13528" y="54"/>
                  <a:pt x="13550" y="69"/>
                </a:cubicBezTo>
                <a:cubicBezTo>
                  <a:pt x="13573" y="84"/>
                  <a:pt x="13593" y="101"/>
                  <a:pt x="13612" y="120"/>
                </a:cubicBezTo>
                <a:cubicBezTo>
                  <a:pt x="13632" y="139"/>
                  <a:pt x="13649" y="160"/>
                  <a:pt x="13663" y="182"/>
                </a:cubicBezTo>
                <a:cubicBezTo>
                  <a:pt x="13678" y="205"/>
                  <a:pt x="13691" y="228"/>
                  <a:pt x="13701" y="253"/>
                </a:cubicBezTo>
                <a:cubicBezTo>
                  <a:pt x="13712" y="278"/>
                  <a:pt x="13719" y="304"/>
                  <a:pt x="13725" y="330"/>
                </a:cubicBezTo>
                <a:cubicBezTo>
                  <a:pt x="13730" y="358"/>
                  <a:pt x="13733" y="384"/>
                  <a:pt x="13733" y="411"/>
                </a:cubicBezTo>
                <a:lnTo>
                  <a:pt x="13733" y="10703"/>
                </a:lnTo>
                <a:cubicBezTo>
                  <a:pt x="13733" y="10730"/>
                  <a:pt x="13730" y="10757"/>
                  <a:pt x="13725" y="10783"/>
                </a:cubicBezTo>
                <a:cubicBezTo>
                  <a:pt x="13719" y="10810"/>
                  <a:pt x="13712" y="10835"/>
                  <a:pt x="13701" y="10860"/>
                </a:cubicBezTo>
                <a:cubicBezTo>
                  <a:pt x="13691" y="10885"/>
                  <a:pt x="13678" y="10909"/>
                  <a:pt x="13663" y="10931"/>
                </a:cubicBezTo>
                <a:cubicBezTo>
                  <a:pt x="13649" y="10954"/>
                  <a:pt x="13632" y="10974"/>
                  <a:pt x="13612" y="10993"/>
                </a:cubicBezTo>
                <a:cubicBezTo>
                  <a:pt x="13593" y="11012"/>
                  <a:pt x="13573" y="11029"/>
                  <a:pt x="13550" y="11044"/>
                </a:cubicBezTo>
                <a:cubicBezTo>
                  <a:pt x="13528" y="11059"/>
                  <a:pt x="13504" y="11072"/>
                  <a:pt x="13479" y="11082"/>
                </a:cubicBezTo>
                <a:cubicBezTo>
                  <a:pt x="13455" y="11093"/>
                  <a:pt x="13429" y="11100"/>
                  <a:pt x="13403" y="11106"/>
                </a:cubicBezTo>
                <a:cubicBezTo>
                  <a:pt x="13376" y="11111"/>
                  <a:pt x="13349" y="11114"/>
                  <a:pt x="13322" y="11114"/>
                </a:cubicBezTo>
                <a:lnTo>
                  <a:pt x="410" y="11114"/>
                </a:lnTo>
                <a:cubicBezTo>
                  <a:pt x="383" y="11114"/>
                  <a:pt x="356" y="11111"/>
                  <a:pt x="330" y="11106"/>
                </a:cubicBezTo>
                <a:cubicBezTo>
                  <a:pt x="303" y="11100"/>
                  <a:pt x="278" y="11093"/>
                  <a:pt x="253" y="11082"/>
                </a:cubicBezTo>
                <a:cubicBezTo>
                  <a:pt x="228" y="11072"/>
                  <a:pt x="204" y="11059"/>
                  <a:pt x="182" y="11044"/>
                </a:cubicBezTo>
                <a:cubicBezTo>
                  <a:pt x="160" y="11029"/>
                  <a:pt x="139" y="11012"/>
                  <a:pt x="120" y="10993"/>
                </a:cubicBezTo>
                <a:cubicBezTo>
                  <a:pt x="101" y="10974"/>
                  <a:pt x="84" y="10954"/>
                  <a:pt x="69" y="10931"/>
                </a:cubicBezTo>
                <a:cubicBezTo>
                  <a:pt x="54" y="10909"/>
                  <a:pt x="41" y="10885"/>
                  <a:pt x="31" y="10860"/>
                </a:cubicBezTo>
                <a:cubicBezTo>
                  <a:pt x="21" y="10835"/>
                  <a:pt x="13" y="10810"/>
                  <a:pt x="8" y="10783"/>
                </a:cubicBezTo>
                <a:cubicBezTo>
                  <a:pt x="2" y="10757"/>
                  <a:pt x="0" y="10730"/>
                  <a:pt x="0" y="10703"/>
                </a:cubicBezTo>
                <a:close/>
              </a:path>
            </a:pathLst>
          </a:custGeom>
          <a:noFill/>
          <a:ln w="9360">
            <a:solidFill>
              <a:srgbClr val="1F2533"/>
            </a:solidFill>
            <a:miter/>
          </a:ln>
        </p:spPr>
        <p:txBody>
          <a:bodyPr lIns="4680" tIns="4680" rIns="4680" bIns="468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89" name=""/>
          <p:cNvSpPr txBox="1"/>
          <p:nvPr/>
        </p:nvSpPr>
        <p:spPr>
          <a:xfrm>
            <a:off x="1143000" y="914040"/>
            <a:ext cx="7531920" cy="591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1M × 768d / 1536d — Raw + 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양자화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90" name=""/>
          <p:cNvSpPr/>
          <p:nvPr/>
        </p:nvSpPr>
        <p:spPr>
          <a:xfrm>
            <a:off x="1333440" y="286668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6"/>
                </a:moveTo>
                <a:cubicBezTo>
                  <a:pt x="212" y="120"/>
                  <a:pt x="210" y="134"/>
                  <a:pt x="204" y="147"/>
                </a:cubicBezTo>
                <a:cubicBezTo>
                  <a:pt x="198" y="160"/>
                  <a:pt x="190" y="172"/>
                  <a:pt x="180" y="182"/>
                </a:cubicBezTo>
                <a:cubicBezTo>
                  <a:pt x="170" y="192"/>
                  <a:pt x="159" y="200"/>
                  <a:pt x="146" y="205"/>
                </a:cubicBezTo>
                <a:cubicBezTo>
                  <a:pt x="133" y="210"/>
                  <a:pt x="120" y="213"/>
                  <a:pt x="105" y="213"/>
                </a:cubicBezTo>
                <a:cubicBezTo>
                  <a:pt x="91" y="213"/>
                  <a:pt x="78" y="210"/>
                  <a:pt x="65" y="205"/>
                </a:cubicBezTo>
                <a:cubicBezTo>
                  <a:pt x="52" y="200"/>
                  <a:pt x="41" y="192"/>
                  <a:pt x="31" y="182"/>
                </a:cubicBezTo>
                <a:cubicBezTo>
                  <a:pt x="21" y="172"/>
                  <a:pt x="13" y="160"/>
                  <a:pt x="8" y="147"/>
                </a:cubicBezTo>
                <a:cubicBezTo>
                  <a:pt x="2" y="134"/>
                  <a:pt x="0" y="120"/>
                  <a:pt x="0" y="106"/>
                </a:cubicBezTo>
                <a:cubicBezTo>
                  <a:pt x="0" y="92"/>
                  <a:pt x="2" y="79"/>
                  <a:pt x="8" y="66"/>
                </a:cubicBezTo>
                <a:cubicBezTo>
                  <a:pt x="13" y="53"/>
                  <a:pt x="21" y="41"/>
                  <a:pt x="31" y="31"/>
                </a:cubicBezTo>
                <a:cubicBezTo>
                  <a:pt x="41" y="22"/>
                  <a:pt x="52" y="14"/>
                  <a:pt x="65" y="9"/>
                </a:cubicBezTo>
                <a:cubicBezTo>
                  <a:pt x="78" y="3"/>
                  <a:pt x="91" y="0"/>
                  <a:pt x="105" y="0"/>
                </a:cubicBezTo>
                <a:cubicBezTo>
                  <a:pt x="120" y="0"/>
                  <a:pt x="133" y="3"/>
                  <a:pt x="146" y="9"/>
                </a:cubicBezTo>
                <a:cubicBezTo>
                  <a:pt x="159" y="14"/>
                  <a:pt x="170" y="22"/>
                  <a:pt x="180" y="31"/>
                </a:cubicBezTo>
                <a:cubicBezTo>
                  <a:pt x="190" y="41"/>
                  <a:pt x="198" y="53"/>
                  <a:pt x="204" y="66"/>
                </a:cubicBezTo>
                <a:cubicBezTo>
                  <a:pt x="210" y="79"/>
                  <a:pt x="212" y="92"/>
                  <a:pt x="212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91" name=""/>
          <p:cNvSpPr txBox="1"/>
          <p:nvPr/>
        </p:nvSpPr>
        <p:spPr>
          <a:xfrm>
            <a:off x="1228680" y="2173680"/>
            <a:ext cx="118152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1M × 768d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92" name=""/>
          <p:cNvSpPr/>
          <p:nvPr/>
        </p:nvSpPr>
        <p:spPr>
          <a:xfrm>
            <a:off x="1333440" y="334296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7"/>
                </a:moveTo>
                <a:cubicBezTo>
                  <a:pt x="212" y="121"/>
                  <a:pt x="210" y="135"/>
                  <a:pt x="204" y="148"/>
                </a:cubicBezTo>
                <a:cubicBezTo>
                  <a:pt x="198" y="161"/>
                  <a:pt x="190" y="172"/>
                  <a:pt x="180" y="182"/>
                </a:cubicBezTo>
                <a:cubicBezTo>
                  <a:pt x="170" y="192"/>
                  <a:pt x="159" y="200"/>
                  <a:pt x="146" y="205"/>
                </a:cubicBezTo>
                <a:cubicBezTo>
                  <a:pt x="133" y="210"/>
                  <a:pt x="120" y="213"/>
                  <a:pt x="105" y="213"/>
                </a:cubicBezTo>
                <a:cubicBezTo>
                  <a:pt x="91" y="213"/>
                  <a:pt x="78" y="210"/>
                  <a:pt x="65" y="205"/>
                </a:cubicBezTo>
                <a:cubicBezTo>
                  <a:pt x="52" y="200"/>
                  <a:pt x="41" y="192"/>
                  <a:pt x="31" y="182"/>
                </a:cubicBezTo>
                <a:cubicBezTo>
                  <a:pt x="21" y="172"/>
                  <a:pt x="13" y="161"/>
                  <a:pt x="8" y="148"/>
                </a:cubicBezTo>
                <a:cubicBezTo>
                  <a:pt x="2" y="135"/>
                  <a:pt x="0" y="121"/>
                  <a:pt x="0" y="107"/>
                </a:cubicBezTo>
                <a:cubicBezTo>
                  <a:pt x="0" y="92"/>
                  <a:pt x="2" y="79"/>
                  <a:pt x="8" y="66"/>
                </a:cubicBezTo>
                <a:cubicBezTo>
                  <a:pt x="13" y="53"/>
                  <a:pt x="21" y="41"/>
                  <a:pt x="31" y="31"/>
                </a:cubicBezTo>
                <a:cubicBezTo>
                  <a:pt x="41" y="21"/>
                  <a:pt x="52" y="14"/>
                  <a:pt x="65" y="8"/>
                </a:cubicBezTo>
                <a:cubicBezTo>
                  <a:pt x="78" y="3"/>
                  <a:pt x="91" y="0"/>
                  <a:pt x="105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59" y="14"/>
                  <a:pt x="170" y="21"/>
                  <a:pt x="180" y="31"/>
                </a:cubicBezTo>
                <a:cubicBezTo>
                  <a:pt x="190" y="41"/>
                  <a:pt x="198" y="53"/>
                  <a:pt x="204" y="66"/>
                </a:cubicBezTo>
                <a:cubicBezTo>
                  <a:pt x="210" y="79"/>
                  <a:pt x="212" y="92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93" name=""/>
          <p:cNvSpPr txBox="1"/>
          <p:nvPr/>
        </p:nvSpPr>
        <p:spPr>
          <a:xfrm>
            <a:off x="1548720" y="2716560"/>
            <a:ext cx="17960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float32: 2.93 GB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94" name=""/>
          <p:cNvSpPr/>
          <p:nvPr/>
        </p:nvSpPr>
        <p:spPr>
          <a:xfrm>
            <a:off x="1333440" y="381924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7"/>
                </a:moveTo>
                <a:cubicBezTo>
                  <a:pt x="212" y="121"/>
                  <a:pt x="210" y="135"/>
                  <a:pt x="204" y="148"/>
                </a:cubicBezTo>
                <a:cubicBezTo>
                  <a:pt x="198" y="161"/>
                  <a:pt x="190" y="172"/>
                  <a:pt x="180" y="182"/>
                </a:cubicBezTo>
                <a:cubicBezTo>
                  <a:pt x="170" y="192"/>
                  <a:pt x="159" y="200"/>
                  <a:pt x="146" y="205"/>
                </a:cubicBezTo>
                <a:cubicBezTo>
                  <a:pt x="133" y="210"/>
                  <a:pt x="120" y="213"/>
                  <a:pt x="105" y="213"/>
                </a:cubicBezTo>
                <a:cubicBezTo>
                  <a:pt x="91" y="213"/>
                  <a:pt x="78" y="210"/>
                  <a:pt x="65" y="205"/>
                </a:cubicBezTo>
                <a:cubicBezTo>
                  <a:pt x="52" y="200"/>
                  <a:pt x="41" y="192"/>
                  <a:pt x="31" y="182"/>
                </a:cubicBezTo>
                <a:cubicBezTo>
                  <a:pt x="21" y="172"/>
                  <a:pt x="13" y="161"/>
                  <a:pt x="8" y="148"/>
                </a:cubicBezTo>
                <a:cubicBezTo>
                  <a:pt x="2" y="135"/>
                  <a:pt x="0" y="121"/>
                  <a:pt x="0" y="107"/>
                </a:cubicBezTo>
                <a:cubicBezTo>
                  <a:pt x="0" y="93"/>
                  <a:pt x="2" y="80"/>
                  <a:pt x="8" y="67"/>
                </a:cubicBezTo>
                <a:cubicBezTo>
                  <a:pt x="13" y="54"/>
                  <a:pt x="21" y="41"/>
                  <a:pt x="31" y="31"/>
                </a:cubicBezTo>
                <a:cubicBezTo>
                  <a:pt x="41" y="21"/>
                  <a:pt x="52" y="14"/>
                  <a:pt x="65" y="8"/>
                </a:cubicBezTo>
                <a:cubicBezTo>
                  <a:pt x="78" y="3"/>
                  <a:pt x="91" y="0"/>
                  <a:pt x="105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59" y="14"/>
                  <a:pt x="170" y="21"/>
                  <a:pt x="180" y="31"/>
                </a:cubicBezTo>
                <a:cubicBezTo>
                  <a:pt x="190" y="41"/>
                  <a:pt x="198" y="54"/>
                  <a:pt x="204" y="67"/>
                </a:cubicBezTo>
                <a:cubicBezTo>
                  <a:pt x="210" y="80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95" name=""/>
          <p:cNvSpPr txBox="1"/>
          <p:nvPr/>
        </p:nvSpPr>
        <p:spPr>
          <a:xfrm>
            <a:off x="1548720" y="3192840"/>
            <a:ext cx="15336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fp16: 1.46 GB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96" name=""/>
          <p:cNvSpPr/>
          <p:nvPr/>
        </p:nvSpPr>
        <p:spPr>
          <a:xfrm>
            <a:off x="1333440" y="4286160"/>
            <a:ext cx="76320" cy="76320"/>
          </a:xfrm>
          <a:custGeom>
            <a:avLst/>
            <a:gdLst/>
            <a:ahLst/>
            <a:rect l="0" t="0" r="r" b="b"/>
            <a:pathLst>
              <a:path w="212" h="212">
                <a:moveTo>
                  <a:pt x="212" y="107"/>
                </a:moveTo>
                <a:cubicBezTo>
                  <a:pt x="212" y="121"/>
                  <a:pt x="210" y="134"/>
                  <a:pt x="204" y="147"/>
                </a:cubicBezTo>
                <a:cubicBezTo>
                  <a:pt x="198" y="160"/>
                  <a:pt x="190" y="171"/>
                  <a:pt x="180" y="181"/>
                </a:cubicBezTo>
                <a:cubicBezTo>
                  <a:pt x="170" y="191"/>
                  <a:pt x="159" y="199"/>
                  <a:pt x="146" y="204"/>
                </a:cubicBezTo>
                <a:cubicBezTo>
                  <a:pt x="133" y="210"/>
                  <a:pt x="120" y="212"/>
                  <a:pt x="105" y="212"/>
                </a:cubicBezTo>
                <a:cubicBezTo>
                  <a:pt x="91" y="212"/>
                  <a:pt x="78" y="210"/>
                  <a:pt x="65" y="204"/>
                </a:cubicBezTo>
                <a:cubicBezTo>
                  <a:pt x="52" y="199"/>
                  <a:pt x="41" y="191"/>
                  <a:pt x="31" y="181"/>
                </a:cubicBezTo>
                <a:cubicBezTo>
                  <a:pt x="21" y="171"/>
                  <a:pt x="13" y="160"/>
                  <a:pt x="8" y="147"/>
                </a:cubicBezTo>
                <a:cubicBezTo>
                  <a:pt x="2" y="134"/>
                  <a:pt x="0" y="121"/>
                  <a:pt x="0" y="107"/>
                </a:cubicBezTo>
                <a:cubicBezTo>
                  <a:pt x="0" y="93"/>
                  <a:pt x="2" y="79"/>
                  <a:pt x="8" y="66"/>
                </a:cubicBezTo>
                <a:cubicBezTo>
                  <a:pt x="13" y="53"/>
                  <a:pt x="21" y="42"/>
                  <a:pt x="31" y="32"/>
                </a:cubicBezTo>
                <a:cubicBezTo>
                  <a:pt x="41" y="22"/>
                  <a:pt x="52" y="13"/>
                  <a:pt x="65" y="8"/>
                </a:cubicBezTo>
                <a:cubicBezTo>
                  <a:pt x="78" y="2"/>
                  <a:pt x="91" y="0"/>
                  <a:pt x="105" y="0"/>
                </a:cubicBezTo>
                <a:cubicBezTo>
                  <a:pt x="120" y="0"/>
                  <a:pt x="133" y="2"/>
                  <a:pt x="146" y="8"/>
                </a:cubicBezTo>
                <a:cubicBezTo>
                  <a:pt x="159" y="13"/>
                  <a:pt x="170" y="22"/>
                  <a:pt x="180" y="32"/>
                </a:cubicBezTo>
                <a:cubicBezTo>
                  <a:pt x="190" y="42"/>
                  <a:pt x="198" y="53"/>
                  <a:pt x="204" y="66"/>
                </a:cubicBezTo>
                <a:cubicBezTo>
                  <a:pt x="210" y="79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97" name=""/>
          <p:cNvSpPr txBox="1"/>
          <p:nvPr/>
        </p:nvSpPr>
        <p:spPr>
          <a:xfrm>
            <a:off x="1548720" y="3669120"/>
            <a:ext cx="218232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int8 (SQ8): 0.73 GB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298" name=""/>
          <p:cNvSpPr/>
          <p:nvPr/>
        </p:nvSpPr>
        <p:spPr>
          <a:xfrm>
            <a:off x="1333440" y="4762440"/>
            <a:ext cx="76320" cy="76320"/>
          </a:xfrm>
          <a:custGeom>
            <a:avLst/>
            <a:gdLst/>
            <a:ahLst/>
            <a:rect l="0" t="0" r="r" b="b"/>
            <a:pathLst>
              <a:path w="212" h="212">
                <a:moveTo>
                  <a:pt x="212" y="105"/>
                </a:moveTo>
                <a:cubicBezTo>
                  <a:pt x="212" y="120"/>
                  <a:pt x="210" y="133"/>
                  <a:pt x="204" y="146"/>
                </a:cubicBezTo>
                <a:cubicBezTo>
                  <a:pt x="198" y="159"/>
                  <a:pt x="190" y="171"/>
                  <a:pt x="180" y="181"/>
                </a:cubicBezTo>
                <a:cubicBezTo>
                  <a:pt x="170" y="191"/>
                  <a:pt x="159" y="199"/>
                  <a:pt x="146" y="204"/>
                </a:cubicBezTo>
                <a:cubicBezTo>
                  <a:pt x="133" y="210"/>
                  <a:pt x="120" y="212"/>
                  <a:pt x="105" y="212"/>
                </a:cubicBezTo>
                <a:cubicBezTo>
                  <a:pt x="91" y="212"/>
                  <a:pt x="78" y="210"/>
                  <a:pt x="65" y="204"/>
                </a:cubicBezTo>
                <a:cubicBezTo>
                  <a:pt x="52" y="199"/>
                  <a:pt x="41" y="191"/>
                  <a:pt x="31" y="181"/>
                </a:cubicBezTo>
                <a:cubicBezTo>
                  <a:pt x="21" y="171"/>
                  <a:pt x="13" y="159"/>
                  <a:pt x="8" y="146"/>
                </a:cubicBezTo>
                <a:cubicBezTo>
                  <a:pt x="2" y="133"/>
                  <a:pt x="0" y="120"/>
                  <a:pt x="0" y="105"/>
                </a:cubicBezTo>
                <a:cubicBezTo>
                  <a:pt x="0" y="91"/>
                  <a:pt x="2" y="78"/>
                  <a:pt x="8" y="65"/>
                </a:cubicBezTo>
                <a:cubicBezTo>
                  <a:pt x="13" y="52"/>
                  <a:pt x="21" y="41"/>
                  <a:pt x="31" y="31"/>
                </a:cubicBezTo>
                <a:cubicBezTo>
                  <a:pt x="41" y="21"/>
                  <a:pt x="52" y="13"/>
                  <a:pt x="65" y="8"/>
                </a:cubicBezTo>
                <a:cubicBezTo>
                  <a:pt x="78" y="2"/>
                  <a:pt x="91" y="0"/>
                  <a:pt x="105" y="0"/>
                </a:cubicBezTo>
                <a:cubicBezTo>
                  <a:pt x="120" y="0"/>
                  <a:pt x="133" y="2"/>
                  <a:pt x="146" y="8"/>
                </a:cubicBezTo>
                <a:cubicBezTo>
                  <a:pt x="159" y="13"/>
                  <a:pt x="170" y="21"/>
                  <a:pt x="180" y="31"/>
                </a:cubicBezTo>
                <a:cubicBezTo>
                  <a:pt x="190" y="41"/>
                  <a:pt x="198" y="52"/>
                  <a:pt x="204" y="65"/>
                </a:cubicBezTo>
                <a:cubicBezTo>
                  <a:pt x="210" y="78"/>
                  <a:pt x="212" y="91"/>
                  <a:pt x="212" y="105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299" name=""/>
          <p:cNvSpPr txBox="1"/>
          <p:nvPr/>
        </p:nvSpPr>
        <p:spPr>
          <a:xfrm>
            <a:off x="1548720" y="4135680"/>
            <a:ext cx="276192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PQ (M=96, 8bit): ~96 MB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00" name=""/>
          <p:cNvSpPr/>
          <p:nvPr/>
        </p:nvSpPr>
        <p:spPr>
          <a:xfrm>
            <a:off x="1333440" y="522900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6"/>
                </a:moveTo>
                <a:cubicBezTo>
                  <a:pt x="212" y="120"/>
                  <a:pt x="210" y="133"/>
                  <a:pt x="204" y="147"/>
                </a:cubicBezTo>
                <a:cubicBezTo>
                  <a:pt x="198" y="160"/>
                  <a:pt x="190" y="172"/>
                  <a:pt x="180" y="182"/>
                </a:cubicBezTo>
                <a:cubicBezTo>
                  <a:pt x="170" y="192"/>
                  <a:pt x="159" y="199"/>
                  <a:pt x="146" y="205"/>
                </a:cubicBezTo>
                <a:cubicBezTo>
                  <a:pt x="133" y="210"/>
                  <a:pt x="120" y="213"/>
                  <a:pt x="105" y="213"/>
                </a:cubicBezTo>
                <a:cubicBezTo>
                  <a:pt x="91" y="213"/>
                  <a:pt x="78" y="210"/>
                  <a:pt x="65" y="205"/>
                </a:cubicBezTo>
                <a:cubicBezTo>
                  <a:pt x="52" y="199"/>
                  <a:pt x="41" y="192"/>
                  <a:pt x="31" y="182"/>
                </a:cubicBezTo>
                <a:cubicBezTo>
                  <a:pt x="21" y="172"/>
                  <a:pt x="13" y="160"/>
                  <a:pt x="8" y="147"/>
                </a:cubicBezTo>
                <a:cubicBezTo>
                  <a:pt x="2" y="133"/>
                  <a:pt x="0" y="120"/>
                  <a:pt x="0" y="106"/>
                </a:cubicBezTo>
                <a:cubicBezTo>
                  <a:pt x="0" y="92"/>
                  <a:pt x="2" y="78"/>
                  <a:pt x="8" y="65"/>
                </a:cubicBezTo>
                <a:cubicBezTo>
                  <a:pt x="13" y="52"/>
                  <a:pt x="21" y="41"/>
                  <a:pt x="31" y="31"/>
                </a:cubicBezTo>
                <a:cubicBezTo>
                  <a:pt x="41" y="21"/>
                  <a:pt x="52" y="14"/>
                  <a:pt x="65" y="8"/>
                </a:cubicBezTo>
                <a:cubicBezTo>
                  <a:pt x="78" y="3"/>
                  <a:pt x="91" y="0"/>
                  <a:pt x="105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59" y="14"/>
                  <a:pt x="170" y="21"/>
                  <a:pt x="180" y="31"/>
                </a:cubicBezTo>
                <a:cubicBezTo>
                  <a:pt x="190" y="41"/>
                  <a:pt x="198" y="52"/>
                  <a:pt x="204" y="65"/>
                </a:cubicBezTo>
                <a:cubicBezTo>
                  <a:pt x="210" y="78"/>
                  <a:pt x="212" y="92"/>
                  <a:pt x="212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01" name=""/>
          <p:cNvSpPr txBox="1"/>
          <p:nvPr/>
        </p:nvSpPr>
        <p:spPr>
          <a:xfrm>
            <a:off x="1548720" y="4611960"/>
            <a:ext cx="234072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Binary (1bit): ~96 MB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02" name=""/>
          <p:cNvSpPr/>
          <p:nvPr/>
        </p:nvSpPr>
        <p:spPr>
          <a:xfrm>
            <a:off x="6329160" y="1881000"/>
            <a:ext cx="4943880" cy="4001040"/>
          </a:xfrm>
          <a:custGeom>
            <a:avLst/>
            <a:gdLst/>
            <a:ahLst/>
            <a:rect l="0" t="0" r="r" b="b"/>
            <a:pathLst>
              <a:path w="13733" h="11114">
                <a:moveTo>
                  <a:pt x="0" y="10703"/>
                </a:moveTo>
                <a:lnTo>
                  <a:pt x="0" y="411"/>
                </a:lnTo>
                <a:cubicBezTo>
                  <a:pt x="0" y="384"/>
                  <a:pt x="3" y="358"/>
                  <a:pt x="8" y="330"/>
                </a:cubicBezTo>
                <a:cubicBezTo>
                  <a:pt x="13" y="304"/>
                  <a:pt x="21" y="278"/>
                  <a:pt x="31" y="253"/>
                </a:cubicBezTo>
                <a:cubicBezTo>
                  <a:pt x="42" y="228"/>
                  <a:pt x="54" y="205"/>
                  <a:pt x="69" y="182"/>
                </a:cubicBezTo>
                <a:cubicBezTo>
                  <a:pt x="84" y="160"/>
                  <a:pt x="101" y="139"/>
                  <a:pt x="120" y="120"/>
                </a:cubicBezTo>
                <a:cubicBezTo>
                  <a:pt x="139" y="101"/>
                  <a:pt x="160" y="84"/>
                  <a:pt x="182" y="69"/>
                </a:cubicBezTo>
                <a:cubicBezTo>
                  <a:pt x="205" y="54"/>
                  <a:pt x="228" y="42"/>
                  <a:pt x="253" y="31"/>
                </a:cubicBezTo>
                <a:cubicBezTo>
                  <a:pt x="278" y="21"/>
                  <a:pt x="304" y="13"/>
                  <a:pt x="330" y="8"/>
                </a:cubicBezTo>
                <a:cubicBezTo>
                  <a:pt x="357" y="3"/>
                  <a:pt x="383" y="0"/>
                  <a:pt x="410" y="0"/>
                </a:cubicBezTo>
                <a:lnTo>
                  <a:pt x="13323" y="0"/>
                </a:lnTo>
                <a:cubicBezTo>
                  <a:pt x="13350" y="0"/>
                  <a:pt x="13376" y="3"/>
                  <a:pt x="13403" y="8"/>
                </a:cubicBezTo>
                <a:cubicBezTo>
                  <a:pt x="13429" y="13"/>
                  <a:pt x="13455" y="21"/>
                  <a:pt x="13480" y="31"/>
                </a:cubicBezTo>
                <a:cubicBezTo>
                  <a:pt x="13505" y="42"/>
                  <a:pt x="13528" y="54"/>
                  <a:pt x="13551" y="69"/>
                </a:cubicBezTo>
                <a:cubicBezTo>
                  <a:pt x="13573" y="84"/>
                  <a:pt x="13594" y="101"/>
                  <a:pt x="13613" y="120"/>
                </a:cubicBezTo>
                <a:cubicBezTo>
                  <a:pt x="13632" y="139"/>
                  <a:pt x="13649" y="160"/>
                  <a:pt x="13664" y="182"/>
                </a:cubicBezTo>
                <a:cubicBezTo>
                  <a:pt x="13679" y="205"/>
                  <a:pt x="13691" y="228"/>
                  <a:pt x="13702" y="253"/>
                </a:cubicBezTo>
                <a:cubicBezTo>
                  <a:pt x="13712" y="278"/>
                  <a:pt x="13720" y="304"/>
                  <a:pt x="13725" y="330"/>
                </a:cubicBezTo>
                <a:cubicBezTo>
                  <a:pt x="13730" y="358"/>
                  <a:pt x="13733" y="384"/>
                  <a:pt x="13733" y="411"/>
                </a:cubicBezTo>
                <a:lnTo>
                  <a:pt x="13733" y="10703"/>
                </a:lnTo>
                <a:cubicBezTo>
                  <a:pt x="13733" y="10730"/>
                  <a:pt x="13730" y="10757"/>
                  <a:pt x="13725" y="10783"/>
                </a:cubicBezTo>
                <a:cubicBezTo>
                  <a:pt x="13720" y="10810"/>
                  <a:pt x="13712" y="10835"/>
                  <a:pt x="13702" y="10860"/>
                </a:cubicBezTo>
                <a:cubicBezTo>
                  <a:pt x="13691" y="10885"/>
                  <a:pt x="13679" y="10909"/>
                  <a:pt x="13664" y="10931"/>
                </a:cubicBezTo>
                <a:cubicBezTo>
                  <a:pt x="13649" y="10954"/>
                  <a:pt x="13632" y="10974"/>
                  <a:pt x="13613" y="10993"/>
                </a:cubicBezTo>
                <a:cubicBezTo>
                  <a:pt x="13594" y="11012"/>
                  <a:pt x="13573" y="11029"/>
                  <a:pt x="13551" y="11044"/>
                </a:cubicBezTo>
                <a:cubicBezTo>
                  <a:pt x="13528" y="11059"/>
                  <a:pt x="13505" y="11072"/>
                  <a:pt x="13480" y="11082"/>
                </a:cubicBezTo>
                <a:cubicBezTo>
                  <a:pt x="13455" y="11093"/>
                  <a:pt x="13429" y="11100"/>
                  <a:pt x="13403" y="11106"/>
                </a:cubicBezTo>
                <a:cubicBezTo>
                  <a:pt x="13376" y="11111"/>
                  <a:pt x="13350" y="11114"/>
                  <a:pt x="13323" y="11114"/>
                </a:cubicBezTo>
                <a:lnTo>
                  <a:pt x="410" y="11114"/>
                </a:lnTo>
                <a:cubicBezTo>
                  <a:pt x="383" y="11114"/>
                  <a:pt x="357" y="11111"/>
                  <a:pt x="330" y="11106"/>
                </a:cubicBezTo>
                <a:cubicBezTo>
                  <a:pt x="304" y="11100"/>
                  <a:pt x="278" y="11093"/>
                  <a:pt x="253" y="11082"/>
                </a:cubicBezTo>
                <a:cubicBezTo>
                  <a:pt x="228" y="11072"/>
                  <a:pt x="205" y="11059"/>
                  <a:pt x="182" y="11044"/>
                </a:cubicBezTo>
                <a:cubicBezTo>
                  <a:pt x="160" y="11029"/>
                  <a:pt x="139" y="11012"/>
                  <a:pt x="120" y="10993"/>
                </a:cubicBezTo>
                <a:cubicBezTo>
                  <a:pt x="101" y="10974"/>
                  <a:pt x="84" y="10954"/>
                  <a:pt x="69" y="10931"/>
                </a:cubicBezTo>
                <a:cubicBezTo>
                  <a:pt x="54" y="10909"/>
                  <a:pt x="42" y="10885"/>
                  <a:pt x="31" y="10860"/>
                </a:cubicBezTo>
                <a:cubicBezTo>
                  <a:pt x="21" y="10835"/>
                  <a:pt x="13" y="10810"/>
                  <a:pt x="8" y="10783"/>
                </a:cubicBezTo>
                <a:cubicBezTo>
                  <a:pt x="3" y="10757"/>
                  <a:pt x="0" y="10730"/>
                  <a:pt x="0" y="10703"/>
                </a:cubicBezTo>
                <a:close/>
              </a:path>
            </a:pathLst>
          </a:custGeom>
          <a:solidFill>
            <a:srgbClr val="11141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03" name=""/>
          <p:cNvSpPr/>
          <p:nvPr/>
        </p:nvSpPr>
        <p:spPr>
          <a:xfrm>
            <a:off x="6329160" y="1881000"/>
            <a:ext cx="4943880" cy="4001040"/>
          </a:xfrm>
          <a:custGeom>
            <a:avLst/>
            <a:gdLst/>
            <a:ahLst/>
            <a:rect l="0" t="0" r="r" b="b"/>
            <a:pathLst>
              <a:path w="13733" h="11114">
                <a:moveTo>
                  <a:pt x="0" y="10703"/>
                </a:moveTo>
                <a:lnTo>
                  <a:pt x="0" y="411"/>
                </a:lnTo>
                <a:cubicBezTo>
                  <a:pt x="0" y="384"/>
                  <a:pt x="3" y="358"/>
                  <a:pt x="8" y="330"/>
                </a:cubicBezTo>
                <a:cubicBezTo>
                  <a:pt x="13" y="304"/>
                  <a:pt x="21" y="278"/>
                  <a:pt x="31" y="253"/>
                </a:cubicBezTo>
                <a:cubicBezTo>
                  <a:pt x="42" y="228"/>
                  <a:pt x="54" y="205"/>
                  <a:pt x="69" y="182"/>
                </a:cubicBezTo>
                <a:cubicBezTo>
                  <a:pt x="84" y="160"/>
                  <a:pt x="101" y="139"/>
                  <a:pt x="120" y="120"/>
                </a:cubicBezTo>
                <a:cubicBezTo>
                  <a:pt x="139" y="101"/>
                  <a:pt x="160" y="84"/>
                  <a:pt x="182" y="69"/>
                </a:cubicBezTo>
                <a:cubicBezTo>
                  <a:pt x="205" y="54"/>
                  <a:pt x="228" y="42"/>
                  <a:pt x="253" y="31"/>
                </a:cubicBezTo>
                <a:cubicBezTo>
                  <a:pt x="278" y="21"/>
                  <a:pt x="304" y="13"/>
                  <a:pt x="330" y="8"/>
                </a:cubicBezTo>
                <a:cubicBezTo>
                  <a:pt x="357" y="3"/>
                  <a:pt x="383" y="0"/>
                  <a:pt x="410" y="0"/>
                </a:cubicBezTo>
                <a:lnTo>
                  <a:pt x="13323" y="0"/>
                </a:lnTo>
                <a:cubicBezTo>
                  <a:pt x="13350" y="0"/>
                  <a:pt x="13376" y="3"/>
                  <a:pt x="13403" y="8"/>
                </a:cubicBezTo>
                <a:cubicBezTo>
                  <a:pt x="13429" y="13"/>
                  <a:pt x="13455" y="21"/>
                  <a:pt x="13480" y="31"/>
                </a:cubicBezTo>
                <a:cubicBezTo>
                  <a:pt x="13505" y="42"/>
                  <a:pt x="13528" y="54"/>
                  <a:pt x="13551" y="69"/>
                </a:cubicBezTo>
                <a:cubicBezTo>
                  <a:pt x="13573" y="84"/>
                  <a:pt x="13594" y="101"/>
                  <a:pt x="13613" y="120"/>
                </a:cubicBezTo>
                <a:cubicBezTo>
                  <a:pt x="13632" y="139"/>
                  <a:pt x="13649" y="160"/>
                  <a:pt x="13664" y="182"/>
                </a:cubicBezTo>
                <a:cubicBezTo>
                  <a:pt x="13679" y="205"/>
                  <a:pt x="13691" y="228"/>
                  <a:pt x="13702" y="253"/>
                </a:cubicBezTo>
                <a:cubicBezTo>
                  <a:pt x="13712" y="278"/>
                  <a:pt x="13720" y="304"/>
                  <a:pt x="13725" y="330"/>
                </a:cubicBezTo>
                <a:cubicBezTo>
                  <a:pt x="13730" y="358"/>
                  <a:pt x="13733" y="384"/>
                  <a:pt x="13733" y="411"/>
                </a:cubicBezTo>
                <a:lnTo>
                  <a:pt x="13733" y="10703"/>
                </a:lnTo>
                <a:cubicBezTo>
                  <a:pt x="13733" y="10730"/>
                  <a:pt x="13730" y="10757"/>
                  <a:pt x="13725" y="10783"/>
                </a:cubicBezTo>
                <a:cubicBezTo>
                  <a:pt x="13720" y="10810"/>
                  <a:pt x="13712" y="10835"/>
                  <a:pt x="13702" y="10860"/>
                </a:cubicBezTo>
                <a:cubicBezTo>
                  <a:pt x="13691" y="10885"/>
                  <a:pt x="13679" y="10909"/>
                  <a:pt x="13664" y="10931"/>
                </a:cubicBezTo>
                <a:cubicBezTo>
                  <a:pt x="13649" y="10954"/>
                  <a:pt x="13632" y="10974"/>
                  <a:pt x="13613" y="10993"/>
                </a:cubicBezTo>
                <a:cubicBezTo>
                  <a:pt x="13594" y="11012"/>
                  <a:pt x="13573" y="11029"/>
                  <a:pt x="13551" y="11044"/>
                </a:cubicBezTo>
                <a:cubicBezTo>
                  <a:pt x="13528" y="11059"/>
                  <a:pt x="13505" y="11072"/>
                  <a:pt x="13480" y="11082"/>
                </a:cubicBezTo>
                <a:cubicBezTo>
                  <a:pt x="13455" y="11093"/>
                  <a:pt x="13429" y="11100"/>
                  <a:pt x="13403" y="11106"/>
                </a:cubicBezTo>
                <a:cubicBezTo>
                  <a:pt x="13376" y="11111"/>
                  <a:pt x="13350" y="11114"/>
                  <a:pt x="13323" y="11114"/>
                </a:cubicBezTo>
                <a:lnTo>
                  <a:pt x="410" y="11114"/>
                </a:lnTo>
                <a:cubicBezTo>
                  <a:pt x="383" y="11114"/>
                  <a:pt x="357" y="11111"/>
                  <a:pt x="330" y="11106"/>
                </a:cubicBezTo>
                <a:cubicBezTo>
                  <a:pt x="304" y="11100"/>
                  <a:pt x="278" y="11093"/>
                  <a:pt x="253" y="11082"/>
                </a:cubicBezTo>
                <a:cubicBezTo>
                  <a:pt x="228" y="11072"/>
                  <a:pt x="205" y="11059"/>
                  <a:pt x="182" y="11044"/>
                </a:cubicBezTo>
                <a:cubicBezTo>
                  <a:pt x="160" y="11029"/>
                  <a:pt x="139" y="11012"/>
                  <a:pt x="120" y="10993"/>
                </a:cubicBezTo>
                <a:cubicBezTo>
                  <a:pt x="101" y="10974"/>
                  <a:pt x="84" y="10954"/>
                  <a:pt x="69" y="10931"/>
                </a:cubicBezTo>
                <a:cubicBezTo>
                  <a:pt x="54" y="10909"/>
                  <a:pt x="42" y="10885"/>
                  <a:pt x="31" y="10860"/>
                </a:cubicBezTo>
                <a:cubicBezTo>
                  <a:pt x="21" y="10835"/>
                  <a:pt x="13" y="10810"/>
                  <a:pt x="8" y="10783"/>
                </a:cubicBezTo>
                <a:cubicBezTo>
                  <a:pt x="3" y="10757"/>
                  <a:pt x="0" y="10730"/>
                  <a:pt x="0" y="10703"/>
                </a:cubicBezTo>
                <a:close/>
              </a:path>
            </a:pathLst>
          </a:custGeom>
          <a:noFill/>
          <a:ln w="9360">
            <a:solidFill>
              <a:srgbClr val="1F2533"/>
            </a:solidFill>
            <a:miter/>
          </a:ln>
        </p:spPr>
        <p:txBody>
          <a:bodyPr lIns="4680" tIns="4680" rIns="4680" bIns="468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04" name=""/>
          <p:cNvSpPr txBox="1"/>
          <p:nvPr/>
        </p:nvSpPr>
        <p:spPr>
          <a:xfrm>
            <a:off x="1548720" y="5078880"/>
            <a:ext cx="34938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RaBitQ: ~99 MB (d/8 + 8 B/vec)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05" name=""/>
          <p:cNvSpPr/>
          <p:nvPr/>
        </p:nvSpPr>
        <p:spPr>
          <a:xfrm>
            <a:off x="6743520" y="2866680"/>
            <a:ext cx="76680" cy="76680"/>
          </a:xfrm>
          <a:custGeom>
            <a:avLst/>
            <a:gdLst/>
            <a:ahLst/>
            <a:rect l="0" t="0" r="r" b="b"/>
            <a:pathLst>
              <a:path w="213" h="213">
                <a:moveTo>
                  <a:pt x="213" y="106"/>
                </a:moveTo>
                <a:cubicBezTo>
                  <a:pt x="213" y="120"/>
                  <a:pt x="210" y="134"/>
                  <a:pt x="205" y="147"/>
                </a:cubicBezTo>
                <a:cubicBezTo>
                  <a:pt x="199" y="160"/>
                  <a:pt x="192" y="172"/>
                  <a:pt x="182" y="182"/>
                </a:cubicBezTo>
                <a:cubicBezTo>
                  <a:pt x="172" y="192"/>
                  <a:pt x="160" y="200"/>
                  <a:pt x="146" y="205"/>
                </a:cubicBezTo>
                <a:cubicBezTo>
                  <a:pt x="133" y="210"/>
                  <a:pt x="120" y="213"/>
                  <a:pt x="106" y="213"/>
                </a:cubicBezTo>
                <a:cubicBezTo>
                  <a:pt x="92" y="213"/>
                  <a:pt x="78" y="210"/>
                  <a:pt x="65" y="205"/>
                </a:cubicBezTo>
                <a:cubicBezTo>
                  <a:pt x="52" y="200"/>
                  <a:pt x="41" y="192"/>
                  <a:pt x="31" y="182"/>
                </a:cubicBezTo>
                <a:cubicBezTo>
                  <a:pt x="21" y="172"/>
                  <a:pt x="13" y="160"/>
                  <a:pt x="8" y="147"/>
                </a:cubicBezTo>
                <a:cubicBezTo>
                  <a:pt x="3" y="134"/>
                  <a:pt x="0" y="120"/>
                  <a:pt x="0" y="106"/>
                </a:cubicBezTo>
                <a:cubicBezTo>
                  <a:pt x="0" y="92"/>
                  <a:pt x="3" y="79"/>
                  <a:pt x="8" y="66"/>
                </a:cubicBezTo>
                <a:cubicBezTo>
                  <a:pt x="13" y="53"/>
                  <a:pt x="21" y="41"/>
                  <a:pt x="31" y="31"/>
                </a:cubicBezTo>
                <a:cubicBezTo>
                  <a:pt x="41" y="22"/>
                  <a:pt x="52" y="14"/>
                  <a:pt x="65" y="9"/>
                </a:cubicBezTo>
                <a:cubicBezTo>
                  <a:pt x="78" y="3"/>
                  <a:pt x="92" y="0"/>
                  <a:pt x="106" y="0"/>
                </a:cubicBezTo>
                <a:cubicBezTo>
                  <a:pt x="120" y="0"/>
                  <a:pt x="133" y="3"/>
                  <a:pt x="146" y="9"/>
                </a:cubicBezTo>
                <a:cubicBezTo>
                  <a:pt x="160" y="14"/>
                  <a:pt x="172" y="22"/>
                  <a:pt x="182" y="31"/>
                </a:cubicBezTo>
                <a:cubicBezTo>
                  <a:pt x="192" y="41"/>
                  <a:pt x="199" y="53"/>
                  <a:pt x="205" y="66"/>
                </a:cubicBezTo>
                <a:cubicBezTo>
                  <a:pt x="210" y="79"/>
                  <a:pt x="213" y="92"/>
                  <a:pt x="213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06" name=""/>
          <p:cNvSpPr txBox="1"/>
          <p:nvPr/>
        </p:nvSpPr>
        <p:spPr>
          <a:xfrm>
            <a:off x="6638760" y="2173680"/>
            <a:ext cx="131976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1M × 1536d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07" name=""/>
          <p:cNvSpPr/>
          <p:nvPr/>
        </p:nvSpPr>
        <p:spPr>
          <a:xfrm>
            <a:off x="6743520" y="3342960"/>
            <a:ext cx="76680" cy="76680"/>
          </a:xfrm>
          <a:custGeom>
            <a:avLst/>
            <a:gdLst/>
            <a:ahLst/>
            <a:rect l="0" t="0" r="r" b="b"/>
            <a:pathLst>
              <a:path w="213" h="213">
                <a:moveTo>
                  <a:pt x="213" y="107"/>
                </a:moveTo>
                <a:cubicBezTo>
                  <a:pt x="213" y="121"/>
                  <a:pt x="210" y="135"/>
                  <a:pt x="205" y="148"/>
                </a:cubicBezTo>
                <a:cubicBezTo>
                  <a:pt x="199" y="161"/>
                  <a:pt x="192" y="172"/>
                  <a:pt x="182" y="182"/>
                </a:cubicBezTo>
                <a:cubicBezTo>
                  <a:pt x="172" y="192"/>
                  <a:pt x="160" y="200"/>
                  <a:pt x="146" y="205"/>
                </a:cubicBezTo>
                <a:cubicBezTo>
                  <a:pt x="133" y="210"/>
                  <a:pt x="120" y="213"/>
                  <a:pt x="106" y="213"/>
                </a:cubicBezTo>
                <a:cubicBezTo>
                  <a:pt x="92" y="213"/>
                  <a:pt x="78" y="210"/>
                  <a:pt x="65" y="205"/>
                </a:cubicBezTo>
                <a:cubicBezTo>
                  <a:pt x="52" y="200"/>
                  <a:pt x="41" y="192"/>
                  <a:pt x="31" y="182"/>
                </a:cubicBezTo>
                <a:cubicBezTo>
                  <a:pt x="21" y="172"/>
                  <a:pt x="13" y="161"/>
                  <a:pt x="8" y="148"/>
                </a:cubicBezTo>
                <a:cubicBezTo>
                  <a:pt x="3" y="135"/>
                  <a:pt x="0" y="121"/>
                  <a:pt x="0" y="107"/>
                </a:cubicBezTo>
                <a:cubicBezTo>
                  <a:pt x="0" y="92"/>
                  <a:pt x="3" y="79"/>
                  <a:pt x="8" y="66"/>
                </a:cubicBezTo>
                <a:cubicBezTo>
                  <a:pt x="13" y="53"/>
                  <a:pt x="21" y="41"/>
                  <a:pt x="31" y="31"/>
                </a:cubicBezTo>
                <a:cubicBezTo>
                  <a:pt x="41" y="21"/>
                  <a:pt x="52" y="14"/>
                  <a:pt x="65" y="8"/>
                </a:cubicBezTo>
                <a:cubicBezTo>
                  <a:pt x="78" y="3"/>
                  <a:pt x="92" y="0"/>
                  <a:pt x="106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60" y="14"/>
                  <a:pt x="172" y="21"/>
                  <a:pt x="182" y="31"/>
                </a:cubicBezTo>
                <a:cubicBezTo>
                  <a:pt x="192" y="41"/>
                  <a:pt x="199" y="53"/>
                  <a:pt x="205" y="66"/>
                </a:cubicBezTo>
                <a:cubicBezTo>
                  <a:pt x="210" y="79"/>
                  <a:pt x="213" y="92"/>
                  <a:pt x="213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08" name=""/>
          <p:cNvSpPr txBox="1"/>
          <p:nvPr/>
        </p:nvSpPr>
        <p:spPr>
          <a:xfrm>
            <a:off x="6958800" y="2716560"/>
            <a:ext cx="17960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float32: 5.86 GB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09" name=""/>
          <p:cNvSpPr/>
          <p:nvPr/>
        </p:nvSpPr>
        <p:spPr>
          <a:xfrm>
            <a:off x="6743520" y="3819240"/>
            <a:ext cx="76680" cy="76680"/>
          </a:xfrm>
          <a:custGeom>
            <a:avLst/>
            <a:gdLst/>
            <a:ahLst/>
            <a:rect l="0" t="0" r="r" b="b"/>
            <a:pathLst>
              <a:path w="213" h="213">
                <a:moveTo>
                  <a:pt x="213" y="107"/>
                </a:moveTo>
                <a:cubicBezTo>
                  <a:pt x="213" y="121"/>
                  <a:pt x="210" y="135"/>
                  <a:pt x="205" y="148"/>
                </a:cubicBezTo>
                <a:cubicBezTo>
                  <a:pt x="199" y="161"/>
                  <a:pt x="192" y="172"/>
                  <a:pt x="182" y="182"/>
                </a:cubicBezTo>
                <a:cubicBezTo>
                  <a:pt x="172" y="192"/>
                  <a:pt x="160" y="200"/>
                  <a:pt x="146" y="205"/>
                </a:cubicBezTo>
                <a:cubicBezTo>
                  <a:pt x="133" y="210"/>
                  <a:pt x="120" y="213"/>
                  <a:pt x="106" y="213"/>
                </a:cubicBezTo>
                <a:cubicBezTo>
                  <a:pt x="92" y="213"/>
                  <a:pt x="78" y="210"/>
                  <a:pt x="65" y="205"/>
                </a:cubicBezTo>
                <a:cubicBezTo>
                  <a:pt x="52" y="200"/>
                  <a:pt x="41" y="192"/>
                  <a:pt x="31" y="182"/>
                </a:cubicBezTo>
                <a:cubicBezTo>
                  <a:pt x="21" y="172"/>
                  <a:pt x="13" y="161"/>
                  <a:pt x="8" y="148"/>
                </a:cubicBezTo>
                <a:cubicBezTo>
                  <a:pt x="3" y="135"/>
                  <a:pt x="0" y="121"/>
                  <a:pt x="0" y="107"/>
                </a:cubicBezTo>
                <a:cubicBezTo>
                  <a:pt x="0" y="93"/>
                  <a:pt x="3" y="80"/>
                  <a:pt x="8" y="67"/>
                </a:cubicBezTo>
                <a:cubicBezTo>
                  <a:pt x="13" y="54"/>
                  <a:pt x="21" y="41"/>
                  <a:pt x="31" y="31"/>
                </a:cubicBezTo>
                <a:cubicBezTo>
                  <a:pt x="41" y="21"/>
                  <a:pt x="52" y="14"/>
                  <a:pt x="65" y="8"/>
                </a:cubicBezTo>
                <a:cubicBezTo>
                  <a:pt x="78" y="3"/>
                  <a:pt x="92" y="0"/>
                  <a:pt x="106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60" y="14"/>
                  <a:pt x="172" y="21"/>
                  <a:pt x="182" y="31"/>
                </a:cubicBezTo>
                <a:cubicBezTo>
                  <a:pt x="192" y="41"/>
                  <a:pt x="199" y="54"/>
                  <a:pt x="205" y="67"/>
                </a:cubicBezTo>
                <a:cubicBezTo>
                  <a:pt x="210" y="80"/>
                  <a:pt x="213" y="93"/>
                  <a:pt x="213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10" name=""/>
          <p:cNvSpPr txBox="1"/>
          <p:nvPr/>
        </p:nvSpPr>
        <p:spPr>
          <a:xfrm>
            <a:off x="6958800" y="3192840"/>
            <a:ext cx="15336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fp16: 2.93 GB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11" name=""/>
          <p:cNvSpPr/>
          <p:nvPr/>
        </p:nvSpPr>
        <p:spPr>
          <a:xfrm>
            <a:off x="6743520" y="4286160"/>
            <a:ext cx="76680" cy="76320"/>
          </a:xfrm>
          <a:custGeom>
            <a:avLst/>
            <a:gdLst/>
            <a:ahLst/>
            <a:rect l="0" t="0" r="r" b="b"/>
            <a:pathLst>
              <a:path w="213" h="212">
                <a:moveTo>
                  <a:pt x="213" y="107"/>
                </a:moveTo>
                <a:cubicBezTo>
                  <a:pt x="213" y="121"/>
                  <a:pt x="210" y="134"/>
                  <a:pt x="205" y="147"/>
                </a:cubicBezTo>
                <a:cubicBezTo>
                  <a:pt x="199" y="160"/>
                  <a:pt x="192" y="171"/>
                  <a:pt x="182" y="181"/>
                </a:cubicBezTo>
                <a:cubicBezTo>
                  <a:pt x="172" y="191"/>
                  <a:pt x="160" y="199"/>
                  <a:pt x="146" y="204"/>
                </a:cubicBezTo>
                <a:cubicBezTo>
                  <a:pt x="133" y="210"/>
                  <a:pt x="120" y="212"/>
                  <a:pt x="106" y="212"/>
                </a:cubicBezTo>
                <a:cubicBezTo>
                  <a:pt x="92" y="212"/>
                  <a:pt x="78" y="210"/>
                  <a:pt x="65" y="204"/>
                </a:cubicBezTo>
                <a:cubicBezTo>
                  <a:pt x="52" y="199"/>
                  <a:pt x="41" y="191"/>
                  <a:pt x="31" y="181"/>
                </a:cubicBezTo>
                <a:cubicBezTo>
                  <a:pt x="21" y="171"/>
                  <a:pt x="13" y="160"/>
                  <a:pt x="8" y="147"/>
                </a:cubicBezTo>
                <a:cubicBezTo>
                  <a:pt x="3" y="134"/>
                  <a:pt x="0" y="121"/>
                  <a:pt x="0" y="107"/>
                </a:cubicBezTo>
                <a:cubicBezTo>
                  <a:pt x="0" y="93"/>
                  <a:pt x="3" y="79"/>
                  <a:pt x="8" y="66"/>
                </a:cubicBezTo>
                <a:cubicBezTo>
                  <a:pt x="13" y="53"/>
                  <a:pt x="21" y="42"/>
                  <a:pt x="31" y="32"/>
                </a:cubicBezTo>
                <a:cubicBezTo>
                  <a:pt x="41" y="22"/>
                  <a:pt x="52" y="13"/>
                  <a:pt x="65" y="8"/>
                </a:cubicBezTo>
                <a:cubicBezTo>
                  <a:pt x="78" y="2"/>
                  <a:pt x="92" y="0"/>
                  <a:pt x="106" y="0"/>
                </a:cubicBezTo>
                <a:cubicBezTo>
                  <a:pt x="120" y="0"/>
                  <a:pt x="133" y="2"/>
                  <a:pt x="146" y="8"/>
                </a:cubicBezTo>
                <a:cubicBezTo>
                  <a:pt x="160" y="13"/>
                  <a:pt x="172" y="22"/>
                  <a:pt x="182" y="32"/>
                </a:cubicBezTo>
                <a:cubicBezTo>
                  <a:pt x="192" y="42"/>
                  <a:pt x="199" y="53"/>
                  <a:pt x="205" y="66"/>
                </a:cubicBezTo>
                <a:cubicBezTo>
                  <a:pt x="210" y="79"/>
                  <a:pt x="213" y="93"/>
                  <a:pt x="213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12" name=""/>
          <p:cNvSpPr txBox="1"/>
          <p:nvPr/>
        </p:nvSpPr>
        <p:spPr>
          <a:xfrm>
            <a:off x="6958800" y="3669120"/>
            <a:ext cx="218232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int8 (SQ8): 1.46 GB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13" name=""/>
          <p:cNvSpPr/>
          <p:nvPr/>
        </p:nvSpPr>
        <p:spPr>
          <a:xfrm>
            <a:off x="6743520" y="4762440"/>
            <a:ext cx="76680" cy="76320"/>
          </a:xfrm>
          <a:custGeom>
            <a:avLst/>
            <a:gdLst/>
            <a:ahLst/>
            <a:rect l="0" t="0" r="r" b="b"/>
            <a:pathLst>
              <a:path w="213" h="212">
                <a:moveTo>
                  <a:pt x="213" y="105"/>
                </a:moveTo>
                <a:cubicBezTo>
                  <a:pt x="213" y="120"/>
                  <a:pt x="210" y="133"/>
                  <a:pt x="205" y="146"/>
                </a:cubicBezTo>
                <a:cubicBezTo>
                  <a:pt x="199" y="159"/>
                  <a:pt x="192" y="171"/>
                  <a:pt x="182" y="181"/>
                </a:cubicBezTo>
                <a:cubicBezTo>
                  <a:pt x="172" y="191"/>
                  <a:pt x="160" y="199"/>
                  <a:pt x="146" y="204"/>
                </a:cubicBezTo>
                <a:cubicBezTo>
                  <a:pt x="133" y="210"/>
                  <a:pt x="120" y="212"/>
                  <a:pt x="106" y="212"/>
                </a:cubicBezTo>
                <a:cubicBezTo>
                  <a:pt x="92" y="212"/>
                  <a:pt x="78" y="210"/>
                  <a:pt x="65" y="204"/>
                </a:cubicBezTo>
                <a:cubicBezTo>
                  <a:pt x="52" y="199"/>
                  <a:pt x="41" y="191"/>
                  <a:pt x="31" y="181"/>
                </a:cubicBezTo>
                <a:cubicBezTo>
                  <a:pt x="21" y="171"/>
                  <a:pt x="13" y="159"/>
                  <a:pt x="8" y="146"/>
                </a:cubicBezTo>
                <a:cubicBezTo>
                  <a:pt x="3" y="133"/>
                  <a:pt x="0" y="120"/>
                  <a:pt x="0" y="105"/>
                </a:cubicBezTo>
                <a:cubicBezTo>
                  <a:pt x="0" y="91"/>
                  <a:pt x="3" y="78"/>
                  <a:pt x="8" y="65"/>
                </a:cubicBezTo>
                <a:cubicBezTo>
                  <a:pt x="13" y="52"/>
                  <a:pt x="21" y="41"/>
                  <a:pt x="31" y="31"/>
                </a:cubicBezTo>
                <a:cubicBezTo>
                  <a:pt x="41" y="21"/>
                  <a:pt x="52" y="13"/>
                  <a:pt x="65" y="8"/>
                </a:cubicBezTo>
                <a:cubicBezTo>
                  <a:pt x="78" y="2"/>
                  <a:pt x="92" y="0"/>
                  <a:pt x="106" y="0"/>
                </a:cubicBezTo>
                <a:cubicBezTo>
                  <a:pt x="120" y="0"/>
                  <a:pt x="133" y="2"/>
                  <a:pt x="146" y="8"/>
                </a:cubicBezTo>
                <a:cubicBezTo>
                  <a:pt x="160" y="13"/>
                  <a:pt x="172" y="21"/>
                  <a:pt x="182" y="31"/>
                </a:cubicBezTo>
                <a:cubicBezTo>
                  <a:pt x="192" y="41"/>
                  <a:pt x="199" y="52"/>
                  <a:pt x="205" y="65"/>
                </a:cubicBezTo>
                <a:cubicBezTo>
                  <a:pt x="210" y="78"/>
                  <a:pt x="213" y="91"/>
                  <a:pt x="213" y="105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14" name=""/>
          <p:cNvSpPr txBox="1"/>
          <p:nvPr/>
        </p:nvSpPr>
        <p:spPr>
          <a:xfrm>
            <a:off x="6958800" y="4135680"/>
            <a:ext cx="30384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PQ (M=192, 8bit): ~192 MB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15" name=""/>
          <p:cNvSpPr/>
          <p:nvPr/>
        </p:nvSpPr>
        <p:spPr>
          <a:xfrm>
            <a:off x="6743520" y="5229000"/>
            <a:ext cx="76680" cy="76680"/>
          </a:xfrm>
          <a:custGeom>
            <a:avLst/>
            <a:gdLst/>
            <a:ahLst/>
            <a:rect l="0" t="0" r="r" b="b"/>
            <a:pathLst>
              <a:path w="213" h="213">
                <a:moveTo>
                  <a:pt x="213" y="106"/>
                </a:moveTo>
                <a:cubicBezTo>
                  <a:pt x="213" y="120"/>
                  <a:pt x="210" y="133"/>
                  <a:pt x="205" y="147"/>
                </a:cubicBezTo>
                <a:cubicBezTo>
                  <a:pt x="199" y="160"/>
                  <a:pt x="192" y="172"/>
                  <a:pt x="182" y="182"/>
                </a:cubicBezTo>
                <a:cubicBezTo>
                  <a:pt x="172" y="192"/>
                  <a:pt x="160" y="199"/>
                  <a:pt x="146" y="205"/>
                </a:cubicBezTo>
                <a:cubicBezTo>
                  <a:pt x="133" y="210"/>
                  <a:pt x="120" y="213"/>
                  <a:pt x="106" y="213"/>
                </a:cubicBezTo>
                <a:cubicBezTo>
                  <a:pt x="92" y="213"/>
                  <a:pt x="78" y="210"/>
                  <a:pt x="65" y="205"/>
                </a:cubicBezTo>
                <a:cubicBezTo>
                  <a:pt x="52" y="199"/>
                  <a:pt x="41" y="192"/>
                  <a:pt x="31" y="182"/>
                </a:cubicBezTo>
                <a:cubicBezTo>
                  <a:pt x="21" y="172"/>
                  <a:pt x="13" y="160"/>
                  <a:pt x="8" y="147"/>
                </a:cubicBezTo>
                <a:cubicBezTo>
                  <a:pt x="3" y="133"/>
                  <a:pt x="0" y="120"/>
                  <a:pt x="0" y="106"/>
                </a:cubicBezTo>
                <a:cubicBezTo>
                  <a:pt x="0" y="92"/>
                  <a:pt x="3" y="78"/>
                  <a:pt x="8" y="65"/>
                </a:cubicBezTo>
                <a:cubicBezTo>
                  <a:pt x="13" y="52"/>
                  <a:pt x="21" y="41"/>
                  <a:pt x="31" y="31"/>
                </a:cubicBezTo>
                <a:cubicBezTo>
                  <a:pt x="41" y="21"/>
                  <a:pt x="52" y="14"/>
                  <a:pt x="65" y="8"/>
                </a:cubicBezTo>
                <a:cubicBezTo>
                  <a:pt x="78" y="3"/>
                  <a:pt x="92" y="0"/>
                  <a:pt x="106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60" y="14"/>
                  <a:pt x="172" y="21"/>
                  <a:pt x="182" y="31"/>
                </a:cubicBezTo>
                <a:cubicBezTo>
                  <a:pt x="192" y="41"/>
                  <a:pt x="199" y="52"/>
                  <a:pt x="205" y="65"/>
                </a:cubicBezTo>
                <a:cubicBezTo>
                  <a:pt x="210" y="78"/>
                  <a:pt x="213" y="92"/>
                  <a:pt x="213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16" name=""/>
          <p:cNvSpPr txBox="1"/>
          <p:nvPr/>
        </p:nvSpPr>
        <p:spPr>
          <a:xfrm>
            <a:off x="6958800" y="4611960"/>
            <a:ext cx="247896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Binary (1bit): ~192 MB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17" name=""/>
          <p:cNvSpPr txBox="1"/>
          <p:nvPr/>
        </p:nvSpPr>
        <p:spPr>
          <a:xfrm>
            <a:off x="6958800" y="5078880"/>
            <a:ext cx="194076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RaBitQ: ~200 MB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18" name=""/>
          <p:cNvSpPr txBox="1"/>
          <p:nvPr/>
        </p:nvSpPr>
        <p:spPr>
          <a:xfrm>
            <a:off x="914400" y="6314040"/>
            <a:ext cx="539856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Python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종합 쿡북 —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RRF·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인덱싱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메모리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보안까지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19" name=""/>
          <p:cNvSpPr txBox="1"/>
          <p:nvPr/>
        </p:nvSpPr>
        <p:spPr>
          <a:xfrm>
            <a:off x="11095560" y="6314040"/>
            <a:ext cx="305640" cy="1530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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0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21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22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23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24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25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26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27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28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29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30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31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32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33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34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35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36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37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38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39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40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41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42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43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44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45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46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47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48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49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50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51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52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53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54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55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56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57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58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59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60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61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62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63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64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65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66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67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68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69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70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71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72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73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74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75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76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77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78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79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80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81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82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83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84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85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86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87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88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89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90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91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92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93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394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95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96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97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98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399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00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01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02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03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04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05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06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07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08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09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10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11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12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13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14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15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16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17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18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19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20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21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22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23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24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25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26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27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28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29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30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31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32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33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34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35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36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37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38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39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40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41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42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43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44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45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46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47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48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49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50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51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52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53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54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55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56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57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58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59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60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61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62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63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64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65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66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67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68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69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70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71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72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73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74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75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76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77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78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79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80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81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82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83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84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85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86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87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88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89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90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91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92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93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94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95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96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497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98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499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500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501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502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503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504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505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506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507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08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509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510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511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512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513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14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15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16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17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18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19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20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21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22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23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24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25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26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27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28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29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30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31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32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33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34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35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36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37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38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39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40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41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42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43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44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45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46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47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48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49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50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51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52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53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54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55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56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57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58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59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60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61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62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63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64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65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66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67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68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69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70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71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72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73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74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75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76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77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78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79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80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81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82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83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84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85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86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87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88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89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90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91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92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93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94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95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96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97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98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599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00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01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02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03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04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05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06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07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08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09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10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11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12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13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14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15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16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17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18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19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20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21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22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23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24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25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26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27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28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29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30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31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32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33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34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35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36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37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38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39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40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41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42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43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44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45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46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47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48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49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50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51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52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53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54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55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56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57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58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59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60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61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62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63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64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65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66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67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68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69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70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71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72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73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74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75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76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77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78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79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80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81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82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83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84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85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86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687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88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89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90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91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92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93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94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95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96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97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98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699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00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01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02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03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04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05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06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07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08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09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10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11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12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13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14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15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16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17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18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19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20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21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22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23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24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25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26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27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28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29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30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31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32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33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34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35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36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37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38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39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40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41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42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43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44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45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46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47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48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49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50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51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52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53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54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55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56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57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58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59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60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61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62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63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64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65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66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67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68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69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70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71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72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73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74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75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76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77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78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79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80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81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82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83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84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85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86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87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88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89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90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91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92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93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94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95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96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97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98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799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00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01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02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03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04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05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06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07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08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09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10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11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12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13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14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15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16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17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18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19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20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21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22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23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24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25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26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27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28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29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30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31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32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33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34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35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36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37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38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39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40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41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42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43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44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45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46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47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48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49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50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51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52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53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54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55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56" name=""/>
          <p:cNvSpPr/>
          <p:nvPr/>
        </p:nvSpPr>
        <p:spPr>
          <a:xfrm>
            <a:off x="914040" y="198108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57" name=""/>
          <p:cNvSpPr/>
          <p:nvPr/>
        </p:nvSpPr>
        <p:spPr>
          <a:xfrm>
            <a:off x="914040" y="152388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3"/>
                </a:lnTo>
                <a:cubicBezTo>
                  <a:pt x="0" y="46"/>
                  <a:pt x="2" y="39"/>
                  <a:pt x="5" y="32"/>
                </a:cubicBezTo>
                <a:cubicBezTo>
                  <a:pt x="7" y="26"/>
                  <a:pt x="11" y="20"/>
                  <a:pt x="16" y="15"/>
                </a:cubicBezTo>
                <a:cubicBezTo>
                  <a:pt x="21" y="10"/>
                  <a:pt x="27" y="7"/>
                  <a:pt x="33" y="4"/>
                </a:cubicBezTo>
                <a:cubicBezTo>
                  <a:pt x="40" y="1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1"/>
                  <a:pt x="180" y="4"/>
                </a:cubicBezTo>
                <a:cubicBezTo>
                  <a:pt x="187" y="7"/>
                  <a:pt x="193" y="10"/>
                  <a:pt x="198" y="15"/>
                </a:cubicBezTo>
                <a:cubicBezTo>
                  <a:pt x="203" y="20"/>
                  <a:pt x="206" y="26"/>
                  <a:pt x="209" y="32"/>
                </a:cubicBezTo>
                <a:cubicBezTo>
                  <a:pt x="212" y="39"/>
                  <a:pt x="213" y="46"/>
                  <a:pt x="213" y="53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09"/>
                </a:cubicBezTo>
                <a:cubicBezTo>
                  <a:pt x="206" y="715"/>
                  <a:pt x="203" y="721"/>
                  <a:pt x="198" y="726"/>
                </a:cubicBezTo>
                <a:cubicBezTo>
                  <a:pt x="193" y="731"/>
                  <a:pt x="187" y="735"/>
                  <a:pt x="180" y="738"/>
                </a:cubicBezTo>
                <a:cubicBezTo>
                  <a:pt x="174" y="740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0"/>
                  <a:pt x="33" y="738"/>
                </a:cubicBezTo>
                <a:cubicBezTo>
                  <a:pt x="27" y="735"/>
                  <a:pt x="21" y="731"/>
                  <a:pt x="16" y="726"/>
                </a:cubicBezTo>
                <a:cubicBezTo>
                  <a:pt x="11" y="721"/>
                  <a:pt x="7" y="715"/>
                  <a:pt x="5" y="709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58" name=""/>
          <p:cNvSpPr/>
          <p:nvPr/>
        </p:nvSpPr>
        <p:spPr>
          <a:xfrm>
            <a:off x="1019160" y="2438280"/>
            <a:ext cx="76320" cy="76320"/>
          </a:xfrm>
          <a:custGeom>
            <a:avLst/>
            <a:gdLst/>
            <a:ahLst/>
            <a:rect l="0" t="0" r="r" b="b"/>
            <a:pathLst>
              <a:path w="212" h="212">
                <a:moveTo>
                  <a:pt x="212" y="107"/>
                </a:moveTo>
                <a:cubicBezTo>
                  <a:pt x="212" y="121"/>
                  <a:pt x="210" y="134"/>
                  <a:pt x="204" y="147"/>
                </a:cubicBezTo>
                <a:cubicBezTo>
                  <a:pt x="199" y="160"/>
                  <a:pt x="191" y="172"/>
                  <a:pt x="181" y="182"/>
                </a:cubicBezTo>
                <a:cubicBezTo>
                  <a:pt x="171" y="191"/>
                  <a:pt x="160" y="199"/>
                  <a:pt x="147" y="204"/>
                </a:cubicBezTo>
                <a:cubicBezTo>
                  <a:pt x="134" y="210"/>
                  <a:pt x="120" y="212"/>
                  <a:pt x="106" y="212"/>
                </a:cubicBezTo>
                <a:cubicBezTo>
                  <a:pt x="92" y="212"/>
                  <a:pt x="79" y="210"/>
                  <a:pt x="66" y="204"/>
                </a:cubicBezTo>
                <a:cubicBezTo>
                  <a:pt x="53" y="199"/>
                  <a:pt x="41" y="191"/>
                  <a:pt x="32" y="182"/>
                </a:cubicBezTo>
                <a:cubicBezTo>
                  <a:pt x="22" y="172"/>
                  <a:pt x="13" y="160"/>
                  <a:pt x="8" y="147"/>
                </a:cubicBezTo>
                <a:cubicBezTo>
                  <a:pt x="2" y="134"/>
                  <a:pt x="0" y="121"/>
                  <a:pt x="0" y="107"/>
                </a:cubicBezTo>
                <a:cubicBezTo>
                  <a:pt x="0" y="93"/>
                  <a:pt x="2" y="78"/>
                  <a:pt x="8" y="65"/>
                </a:cubicBezTo>
                <a:cubicBezTo>
                  <a:pt x="13" y="52"/>
                  <a:pt x="22" y="41"/>
                  <a:pt x="32" y="31"/>
                </a:cubicBezTo>
                <a:cubicBezTo>
                  <a:pt x="41" y="21"/>
                  <a:pt x="53" y="13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3"/>
                  <a:pt x="171" y="21"/>
                  <a:pt x="181" y="31"/>
                </a:cubicBezTo>
                <a:cubicBezTo>
                  <a:pt x="191" y="41"/>
                  <a:pt x="199" y="52"/>
                  <a:pt x="204" y="65"/>
                </a:cubicBezTo>
                <a:cubicBezTo>
                  <a:pt x="210" y="78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59" name=""/>
          <p:cNvSpPr txBox="1"/>
          <p:nvPr/>
        </p:nvSpPr>
        <p:spPr>
          <a:xfrm>
            <a:off x="1143000" y="1304640"/>
            <a:ext cx="6383880" cy="591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인덱스 오버헤드 </a:t>
            </a:r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+ 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운영 </a:t>
            </a:r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RAM 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보정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60" name=""/>
          <p:cNvSpPr/>
          <p:nvPr/>
        </p:nvSpPr>
        <p:spPr>
          <a:xfrm>
            <a:off x="1019160" y="290484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7"/>
                </a:moveTo>
                <a:cubicBezTo>
                  <a:pt x="212" y="121"/>
                  <a:pt x="210" y="135"/>
                  <a:pt x="204" y="148"/>
                </a:cubicBezTo>
                <a:cubicBezTo>
                  <a:pt x="199" y="161"/>
                  <a:pt x="191" y="172"/>
                  <a:pt x="181" y="182"/>
                </a:cubicBezTo>
                <a:cubicBezTo>
                  <a:pt x="171" y="192"/>
                  <a:pt x="160" y="200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200"/>
                  <a:pt x="41" y="192"/>
                  <a:pt x="32" y="182"/>
                </a:cubicBezTo>
                <a:cubicBezTo>
                  <a:pt x="22" y="172"/>
                  <a:pt x="13" y="161"/>
                  <a:pt x="8" y="148"/>
                </a:cubicBezTo>
                <a:cubicBezTo>
                  <a:pt x="2" y="135"/>
                  <a:pt x="0" y="121"/>
                  <a:pt x="0" y="107"/>
                </a:cubicBezTo>
                <a:cubicBezTo>
                  <a:pt x="0" y="93"/>
                  <a:pt x="2" y="80"/>
                  <a:pt x="8" y="67"/>
                </a:cubicBezTo>
                <a:cubicBezTo>
                  <a:pt x="13" y="53"/>
                  <a:pt x="22" y="41"/>
                  <a:pt x="32" y="31"/>
                </a:cubicBezTo>
                <a:cubicBezTo>
                  <a:pt x="41" y="21"/>
                  <a:pt x="53" y="14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4"/>
                  <a:pt x="171" y="21"/>
                  <a:pt x="181" y="31"/>
                </a:cubicBezTo>
                <a:cubicBezTo>
                  <a:pt x="191" y="41"/>
                  <a:pt x="199" y="53"/>
                  <a:pt x="204" y="67"/>
                </a:cubicBezTo>
                <a:cubicBezTo>
                  <a:pt x="210" y="80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61" name=""/>
          <p:cNvSpPr txBox="1"/>
          <p:nvPr/>
        </p:nvSpPr>
        <p:spPr>
          <a:xfrm>
            <a:off x="1234440" y="2287800"/>
            <a:ext cx="63784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HNSW: m=16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기준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vector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당 추가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128 B → 1M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에서 약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122 MB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62" name=""/>
          <p:cNvSpPr/>
          <p:nvPr/>
        </p:nvSpPr>
        <p:spPr>
          <a:xfrm>
            <a:off x="1019160" y="338112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6"/>
                </a:moveTo>
                <a:cubicBezTo>
                  <a:pt x="212" y="120"/>
                  <a:pt x="210" y="134"/>
                  <a:pt x="204" y="147"/>
                </a:cubicBezTo>
                <a:cubicBezTo>
                  <a:pt x="199" y="160"/>
                  <a:pt x="191" y="171"/>
                  <a:pt x="181" y="181"/>
                </a:cubicBezTo>
                <a:cubicBezTo>
                  <a:pt x="171" y="191"/>
                  <a:pt x="160" y="198"/>
                  <a:pt x="147" y="204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4"/>
                </a:cubicBezTo>
                <a:cubicBezTo>
                  <a:pt x="53" y="198"/>
                  <a:pt x="41" y="191"/>
                  <a:pt x="32" y="181"/>
                </a:cubicBezTo>
                <a:cubicBezTo>
                  <a:pt x="22" y="171"/>
                  <a:pt x="13" y="160"/>
                  <a:pt x="8" y="147"/>
                </a:cubicBezTo>
                <a:cubicBezTo>
                  <a:pt x="2" y="134"/>
                  <a:pt x="0" y="120"/>
                  <a:pt x="0" y="106"/>
                </a:cubicBezTo>
                <a:cubicBezTo>
                  <a:pt x="0" y="92"/>
                  <a:pt x="2" y="79"/>
                  <a:pt x="8" y="66"/>
                </a:cubicBezTo>
                <a:cubicBezTo>
                  <a:pt x="13" y="53"/>
                  <a:pt x="22" y="41"/>
                  <a:pt x="32" y="31"/>
                </a:cubicBezTo>
                <a:cubicBezTo>
                  <a:pt x="41" y="21"/>
                  <a:pt x="53" y="14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4"/>
                  <a:pt x="171" y="21"/>
                  <a:pt x="181" y="31"/>
                </a:cubicBezTo>
                <a:cubicBezTo>
                  <a:pt x="191" y="41"/>
                  <a:pt x="199" y="53"/>
                  <a:pt x="204" y="66"/>
                </a:cubicBezTo>
                <a:cubicBezTo>
                  <a:pt x="210" y="79"/>
                  <a:pt x="212" y="92"/>
                  <a:pt x="212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63" name=""/>
          <p:cNvSpPr txBox="1"/>
          <p:nvPr/>
        </p:nvSpPr>
        <p:spPr>
          <a:xfrm>
            <a:off x="1234440" y="2754720"/>
            <a:ext cx="414396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HNSW m=32: 256 B/vec →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약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244 MB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64" name=""/>
          <p:cNvSpPr/>
          <p:nvPr/>
        </p:nvSpPr>
        <p:spPr>
          <a:xfrm>
            <a:off x="1019160" y="385740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6"/>
                </a:moveTo>
                <a:cubicBezTo>
                  <a:pt x="212" y="120"/>
                  <a:pt x="210" y="133"/>
                  <a:pt x="204" y="146"/>
                </a:cubicBezTo>
                <a:cubicBezTo>
                  <a:pt x="199" y="160"/>
                  <a:pt x="191" y="172"/>
                  <a:pt x="181" y="182"/>
                </a:cubicBezTo>
                <a:cubicBezTo>
                  <a:pt x="171" y="192"/>
                  <a:pt x="160" y="199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199"/>
                  <a:pt x="41" y="192"/>
                  <a:pt x="32" y="182"/>
                </a:cubicBezTo>
                <a:cubicBezTo>
                  <a:pt x="22" y="172"/>
                  <a:pt x="13" y="160"/>
                  <a:pt x="8" y="146"/>
                </a:cubicBezTo>
                <a:cubicBezTo>
                  <a:pt x="2" y="133"/>
                  <a:pt x="0" y="120"/>
                  <a:pt x="0" y="106"/>
                </a:cubicBezTo>
                <a:cubicBezTo>
                  <a:pt x="0" y="92"/>
                  <a:pt x="2" y="78"/>
                  <a:pt x="8" y="65"/>
                </a:cubicBezTo>
                <a:cubicBezTo>
                  <a:pt x="13" y="52"/>
                  <a:pt x="22" y="41"/>
                  <a:pt x="32" y="31"/>
                </a:cubicBezTo>
                <a:cubicBezTo>
                  <a:pt x="41" y="21"/>
                  <a:pt x="53" y="14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4"/>
                  <a:pt x="171" y="21"/>
                  <a:pt x="181" y="31"/>
                </a:cubicBezTo>
                <a:cubicBezTo>
                  <a:pt x="191" y="41"/>
                  <a:pt x="199" y="52"/>
                  <a:pt x="204" y="65"/>
                </a:cubicBezTo>
                <a:cubicBezTo>
                  <a:pt x="210" y="78"/>
                  <a:pt x="212" y="92"/>
                  <a:pt x="212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65" name=""/>
          <p:cNvSpPr txBox="1"/>
          <p:nvPr/>
        </p:nvSpPr>
        <p:spPr>
          <a:xfrm>
            <a:off x="1234440" y="3231000"/>
            <a:ext cx="753372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IVFFlat: vector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당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4 B (list ID) →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약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4 MB. centroid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는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lists × d × 4 B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추가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66" name=""/>
          <p:cNvSpPr/>
          <p:nvPr/>
        </p:nvSpPr>
        <p:spPr>
          <a:xfrm>
            <a:off x="1019160" y="4324320"/>
            <a:ext cx="76320" cy="76320"/>
          </a:xfrm>
          <a:custGeom>
            <a:avLst/>
            <a:gdLst/>
            <a:ahLst/>
            <a:rect l="0" t="0" r="r" b="b"/>
            <a:pathLst>
              <a:path w="212" h="212">
                <a:moveTo>
                  <a:pt x="212" y="105"/>
                </a:moveTo>
                <a:cubicBezTo>
                  <a:pt x="212" y="119"/>
                  <a:pt x="210" y="134"/>
                  <a:pt x="204" y="147"/>
                </a:cubicBezTo>
                <a:cubicBezTo>
                  <a:pt x="199" y="160"/>
                  <a:pt x="191" y="171"/>
                  <a:pt x="181" y="181"/>
                </a:cubicBezTo>
                <a:cubicBezTo>
                  <a:pt x="171" y="191"/>
                  <a:pt x="160" y="199"/>
                  <a:pt x="147" y="204"/>
                </a:cubicBezTo>
                <a:cubicBezTo>
                  <a:pt x="134" y="210"/>
                  <a:pt x="120" y="212"/>
                  <a:pt x="106" y="212"/>
                </a:cubicBezTo>
                <a:cubicBezTo>
                  <a:pt x="92" y="212"/>
                  <a:pt x="79" y="210"/>
                  <a:pt x="66" y="204"/>
                </a:cubicBezTo>
                <a:cubicBezTo>
                  <a:pt x="53" y="199"/>
                  <a:pt x="41" y="191"/>
                  <a:pt x="32" y="181"/>
                </a:cubicBezTo>
                <a:cubicBezTo>
                  <a:pt x="22" y="171"/>
                  <a:pt x="13" y="160"/>
                  <a:pt x="8" y="147"/>
                </a:cubicBezTo>
                <a:cubicBezTo>
                  <a:pt x="2" y="134"/>
                  <a:pt x="0" y="119"/>
                  <a:pt x="0" y="105"/>
                </a:cubicBezTo>
                <a:cubicBezTo>
                  <a:pt x="0" y="91"/>
                  <a:pt x="2" y="78"/>
                  <a:pt x="8" y="65"/>
                </a:cubicBezTo>
                <a:cubicBezTo>
                  <a:pt x="13" y="52"/>
                  <a:pt x="22" y="41"/>
                  <a:pt x="32" y="31"/>
                </a:cubicBezTo>
                <a:cubicBezTo>
                  <a:pt x="41" y="21"/>
                  <a:pt x="53" y="13"/>
                  <a:pt x="66" y="8"/>
                </a:cubicBezTo>
                <a:cubicBezTo>
                  <a:pt x="79" y="2"/>
                  <a:pt x="92" y="0"/>
                  <a:pt x="106" y="0"/>
                </a:cubicBezTo>
                <a:cubicBezTo>
                  <a:pt x="120" y="0"/>
                  <a:pt x="134" y="2"/>
                  <a:pt x="147" y="8"/>
                </a:cubicBezTo>
                <a:cubicBezTo>
                  <a:pt x="160" y="13"/>
                  <a:pt x="171" y="21"/>
                  <a:pt x="181" y="31"/>
                </a:cubicBezTo>
                <a:cubicBezTo>
                  <a:pt x="191" y="41"/>
                  <a:pt x="199" y="52"/>
                  <a:pt x="204" y="65"/>
                </a:cubicBezTo>
                <a:cubicBezTo>
                  <a:pt x="210" y="78"/>
                  <a:pt x="212" y="91"/>
                  <a:pt x="212" y="105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67" name=""/>
          <p:cNvSpPr txBox="1"/>
          <p:nvPr/>
        </p:nvSpPr>
        <p:spPr>
          <a:xfrm>
            <a:off x="1234440" y="3707280"/>
            <a:ext cx="374292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IVF-PQ: PQ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코드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(M B) + list ID 4 B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68" name=""/>
          <p:cNvSpPr txBox="1"/>
          <p:nvPr/>
        </p:nvSpPr>
        <p:spPr>
          <a:xfrm>
            <a:off x="1234440" y="4173840"/>
            <a:ext cx="98164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Python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객체 오버헤드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,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메타데이터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(payload),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페이지 캐시 등 운영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RAM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은 위 계산의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1.5~2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배로 잡는 게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69" name=""/>
          <p:cNvSpPr/>
          <p:nvPr/>
        </p:nvSpPr>
        <p:spPr>
          <a:xfrm>
            <a:off x="1019160" y="519084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7"/>
                </a:moveTo>
                <a:cubicBezTo>
                  <a:pt x="212" y="121"/>
                  <a:pt x="210" y="135"/>
                  <a:pt x="204" y="148"/>
                </a:cubicBezTo>
                <a:cubicBezTo>
                  <a:pt x="199" y="161"/>
                  <a:pt x="191" y="172"/>
                  <a:pt x="181" y="182"/>
                </a:cubicBezTo>
                <a:cubicBezTo>
                  <a:pt x="171" y="192"/>
                  <a:pt x="160" y="200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200"/>
                  <a:pt x="41" y="192"/>
                  <a:pt x="32" y="182"/>
                </a:cubicBezTo>
                <a:cubicBezTo>
                  <a:pt x="22" y="172"/>
                  <a:pt x="13" y="161"/>
                  <a:pt x="8" y="148"/>
                </a:cubicBezTo>
                <a:cubicBezTo>
                  <a:pt x="2" y="135"/>
                  <a:pt x="0" y="121"/>
                  <a:pt x="0" y="107"/>
                </a:cubicBezTo>
                <a:cubicBezTo>
                  <a:pt x="0" y="93"/>
                  <a:pt x="2" y="80"/>
                  <a:pt x="8" y="67"/>
                </a:cubicBezTo>
                <a:cubicBezTo>
                  <a:pt x="13" y="54"/>
                  <a:pt x="22" y="42"/>
                  <a:pt x="32" y="31"/>
                </a:cubicBezTo>
                <a:cubicBezTo>
                  <a:pt x="41" y="21"/>
                  <a:pt x="53" y="14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4"/>
                  <a:pt x="171" y="21"/>
                  <a:pt x="181" y="31"/>
                </a:cubicBezTo>
                <a:cubicBezTo>
                  <a:pt x="191" y="42"/>
                  <a:pt x="199" y="54"/>
                  <a:pt x="204" y="67"/>
                </a:cubicBezTo>
                <a:cubicBezTo>
                  <a:pt x="210" y="80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70" name=""/>
          <p:cNvSpPr txBox="1"/>
          <p:nvPr/>
        </p:nvSpPr>
        <p:spPr>
          <a:xfrm>
            <a:off x="1234440" y="4573800"/>
            <a:ext cx="406800" cy="2487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안전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71" name=""/>
          <p:cNvSpPr txBox="1"/>
          <p:nvPr/>
        </p:nvSpPr>
        <p:spPr>
          <a:xfrm>
            <a:off x="1234440" y="5040720"/>
            <a:ext cx="940176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실측 권장 — 위 수치는 자료구조 이론치이며 데이터 분포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압축 효율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라이브러리 구현에 따라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±20%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변동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72" name=""/>
          <p:cNvSpPr txBox="1"/>
          <p:nvPr/>
        </p:nvSpPr>
        <p:spPr>
          <a:xfrm>
            <a:off x="914400" y="6314040"/>
            <a:ext cx="539856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Python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종합 쿡북 —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RRF·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인덱싱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메모리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보안까지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73" name=""/>
          <p:cNvSpPr txBox="1"/>
          <p:nvPr/>
        </p:nvSpPr>
        <p:spPr>
          <a:xfrm>
            <a:off x="11095560" y="6314040"/>
            <a:ext cx="305640" cy="1530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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74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75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876" name=""/>
          <p:cNvSpPr/>
          <p:nvPr/>
        </p:nvSpPr>
        <p:spPr>
          <a:xfrm>
            <a:off x="0" y="0"/>
            <a:ext cx="595440" cy="595440"/>
          </a:xfrm>
          <a:custGeom>
            <a:avLst/>
            <a:gdLst/>
            <a:ahLst/>
            <a:rect l="0" t="0" r="r" b="b"/>
            <a:pathLst>
              <a:path w="1654" h="1654">
                <a:moveTo>
                  <a:pt x="0" y="0"/>
                </a:moveTo>
                <a:lnTo>
                  <a:pt x="0" y="1654"/>
                </a:lnTo>
                <a:lnTo>
                  <a:pt x="1654" y="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77" name=""/>
          <p:cNvSpPr/>
          <p:nvPr/>
        </p:nvSpPr>
        <p:spPr>
          <a:xfrm>
            <a:off x="0" y="0"/>
            <a:ext cx="1190880" cy="1190880"/>
          </a:xfrm>
          <a:custGeom>
            <a:avLst/>
            <a:gdLst/>
            <a:ahLst/>
            <a:rect l="0" t="0" r="r" b="b"/>
            <a:pathLst>
              <a:path w="3308" h="3308">
                <a:moveTo>
                  <a:pt x="1653" y="0"/>
                </a:moveTo>
                <a:lnTo>
                  <a:pt x="0" y="1653"/>
                </a:lnTo>
                <a:lnTo>
                  <a:pt x="0" y="3308"/>
                </a:lnTo>
                <a:lnTo>
                  <a:pt x="3308" y="0"/>
                </a:lnTo>
                <a:lnTo>
                  <a:pt x="1653" y="0"/>
                </a:lnTo>
                <a:close/>
              </a:path>
            </a:pathLst>
          </a:custGeom>
          <a:solidFill>
            <a:srgbClr val="0B0E1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78" name=""/>
          <p:cNvSpPr/>
          <p:nvPr/>
        </p:nvSpPr>
        <p:spPr>
          <a:xfrm>
            <a:off x="0" y="0"/>
            <a:ext cx="1785960" cy="1785960"/>
          </a:xfrm>
          <a:custGeom>
            <a:avLst/>
            <a:gdLst/>
            <a:ahLst/>
            <a:rect l="0" t="0" r="r" b="b"/>
            <a:pathLst>
              <a:path w="4961" h="4961">
                <a:moveTo>
                  <a:pt x="3308" y="0"/>
                </a:moveTo>
                <a:lnTo>
                  <a:pt x="0" y="3308"/>
                </a:lnTo>
                <a:lnTo>
                  <a:pt x="0" y="4961"/>
                </a:lnTo>
                <a:lnTo>
                  <a:pt x="4961" y="0"/>
                </a:lnTo>
                <a:lnTo>
                  <a:pt x="3308" y="0"/>
                </a:lnTo>
                <a:close/>
              </a:path>
            </a:pathLst>
          </a:custGeom>
          <a:solidFill>
            <a:srgbClr val="0C0E1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79" name=""/>
          <p:cNvSpPr/>
          <p:nvPr/>
        </p:nvSpPr>
        <p:spPr>
          <a:xfrm>
            <a:off x="0" y="0"/>
            <a:ext cx="2381400" cy="2381400"/>
          </a:xfrm>
          <a:custGeom>
            <a:avLst/>
            <a:gdLst/>
            <a:ahLst/>
            <a:rect l="0" t="0" r="r" b="b"/>
            <a:pathLst>
              <a:path w="6615" h="6615">
                <a:moveTo>
                  <a:pt x="4961" y="0"/>
                </a:moveTo>
                <a:lnTo>
                  <a:pt x="0" y="4961"/>
                </a:lnTo>
                <a:lnTo>
                  <a:pt x="0" y="6615"/>
                </a:lnTo>
                <a:lnTo>
                  <a:pt x="6615" y="0"/>
                </a:lnTo>
                <a:lnTo>
                  <a:pt x="4961" y="0"/>
                </a:lnTo>
                <a:close/>
              </a:path>
            </a:pathLst>
          </a:custGeom>
          <a:solidFill>
            <a:srgbClr val="0C0E1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80" name=""/>
          <p:cNvSpPr/>
          <p:nvPr/>
        </p:nvSpPr>
        <p:spPr>
          <a:xfrm>
            <a:off x="0" y="0"/>
            <a:ext cx="2976840" cy="2976840"/>
          </a:xfrm>
          <a:custGeom>
            <a:avLst/>
            <a:gdLst/>
            <a:ahLst/>
            <a:rect l="0" t="0" r="r" b="b"/>
            <a:pathLst>
              <a:path w="8269" h="8269">
                <a:moveTo>
                  <a:pt x="6615" y="0"/>
                </a:moveTo>
                <a:lnTo>
                  <a:pt x="0" y="6615"/>
                </a:lnTo>
                <a:lnTo>
                  <a:pt x="0" y="8269"/>
                </a:lnTo>
                <a:lnTo>
                  <a:pt x="8269" y="0"/>
                </a:lnTo>
                <a:lnTo>
                  <a:pt x="6615" y="0"/>
                </a:lnTo>
                <a:close/>
              </a:path>
            </a:pathLst>
          </a:custGeom>
          <a:solidFill>
            <a:srgbClr val="0C0F1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81" name=""/>
          <p:cNvSpPr/>
          <p:nvPr/>
        </p:nvSpPr>
        <p:spPr>
          <a:xfrm>
            <a:off x="0" y="0"/>
            <a:ext cx="3571920" cy="3571920"/>
          </a:xfrm>
          <a:custGeom>
            <a:avLst/>
            <a:gdLst/>
            <a:ahLst/>
            <a:rect l="0" t="0" r="r" b="b"/>
            <a:pathLst>
              <a:path w="9922" h="9922">
                <a:moveTo>
                  <a:pt x="8269" y="0"/>
                </a:moveTo>
                <a:lnTo>
                  <a:pt x="0" y="8269"/>
                </a:lnTo>
                <a:lnTo>
                  <a:pt x="0" y="9922"/>
                </a:lnTo>
                <a:lnTo>
                  <a:pt x="9922" y="0"/>
                </a:lnTo>
                <a:lnTo>
                  <a:pt x="8269" y="0"/>
                </a:lnTo>
                <a:close/>
              </a:path>
            </a:pathLst>
          </a:custGeom>
          <a:solidFill>
            <a:srgbClr val="0D0F1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82" name=""/>
          <p:cNvSpPr/>
          <p:nvPr/>
        </p:nvSpPr>
        <p:spPr>
          <a:xfrm>
            <a:off x="0" y="0"/>
            <a:ext cx="4167360" cy="4167360"/>
          </a:xfrm>
          <a:custGeom>
            <a:avLst/>
            <a:gdLst/>
            <a:ahLst/>
            <a:rect l="0" t="0" r="r" b="b"/>
            <a:pathLst>
              <a:path w="11576" h="11576">
                <a:moveTo>
                  <a:pt x="9922" y="0"/>
                </a:moveTo>
                <a:lnTo>
                  <a:pt x="0" y="9922"/>
                </a:lnTo>
                <a:lnTo>
                  <a:pt x="0" y="11576"/>
                </a:lnTo>
                <a:lnTo>
                  <a:pt x="11576" y="0"/>
                </a:lnTo>
                <a:lnTo>
                  <a:pt x="9922" y="0"/>
                </a:lnTo>
                <a:close/>
              </a:path>
            </a:pathLst>
          </a:custGeom>
          <a:solidFill>
            <a:srgbClr val="0D0F1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83" name=""/>
          <p:cNvSpPr/>
          <p:nvPr/>
        </p:nvSpPr>
        <p:spPr>
          <a:xfrm>
            <a:off x="0" y="0"/>
            <a:ext cx="4762800" cy="4762800"/>
          </a:xfrm>
          <a:custGeom>
            <a:avLst/>
            <a:gdLst/>
            <a:ahLst/>
            <a:rect l="0" t="0" r="r" b="b"/>
            <a:pathLst>
              <a:path w="13230" h="13230">
                <a:moveTo>
                  <a:pt x="11576" y="0"/>
                </a:moveTo>
                <a:lnTo>
                  <a:pt x="0" y="11576"/>
                </a:lnTo>
                <a:lnTo>
                  <a:pt x="0" y="13230"/>
                </a:lnTo>
                <a:lnTo>
                  <a:pt x="13230" y="0"/>
                </a:lnTo>
                <a:lnTo>
                  <a:pt x="11576" y="0"/>
                </a:lnTo>
                <a:close/>
              </a:path>
            </a:pathLst>
          </a:custGeom>
          <a:solidFill>
            <a:srgbClr val="0D10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84" name=""/>
          <p:cNvSpPr/>
          <p:nvPr/>
        </p:nvSpPr>
        <p:spPr>
          <a:xfrm>
            <a:off x="0" y="0"/>
            <a:ext cx="5357880" cy="5357880"/>
          </a:xfrm>
          <a:custGeom>
            <a:avLst/>
            <a:gdLst/>
            <a:ahLst/>
            <a:rect l="0" t="0" r="r" b="b"/>
            <a:pathLst>
              <a:path w="14883" h="14883">
                <a:moveTo>
                  <a:pt x="13230" y="0"/>
                </a:moveTo>
                <a:lnTo>
                  <a:pt x="0" y="13230"/>
                </a:lnTo>
                <a:lnTo>
                  <a:pt x="0" y="14883"/>
                </a:lnTo>
                <a:lnTo>
                  <a:pt x="14883" y="0"/>
                </a:lnTo>
                <a:lnTo>
                  <a:pt x="13230" y="0"/>
                </a:lnTo>
                <a:close/>
              </a:path>
            </a:pathLst>
          </a:custGeom>
          <a:solidFill>
            <a:srgbClr val="0D10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85" name=""/>
          <p:cNvSpPr/>
          <p:nvPr/>
        </p:nvSpPr>
        <p:spPr>
          <a:xfrm>
            <a:off x="0" y="0"/>
            <a:ext cx="5953320" cy="5953320"/>
          </a:xfrm>
          <a:custGeom>
            <a:avLst/>
            <a:gdLst/>
            <a:ahLst/>
            <a:rect l="0" t="0" r="r" b="b"/>
            <a:pathLst>
              <a:path w="16537" h="16537">
                <a:moveTo>
                  <a:pt x="14883" y="0"/>
                </a:moveTo>
                <a:lnTo>
                  <a:pt x="0" y="14883"/>
                </a:lnTo>
                <a:lnTo>
                  <a:pt x="0" y="16537"/>
                </a:lnTo>
                <a:lnTo>
                  <a:pt x="16537" y="0"/>
                </a:lnTo>
                <a:lnTo>
                  <a:pt x="14883" y="0"/>
                </a:lnTo>
                <a:close/>
              </a:path>
            </a:pathLst>
          </a:custGeom>
          <a:solidFill>
            <a:srgbClr val="0E101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86" name=""/>
          <p:cNvSpPr/>
          <p:nvPr/>
        </p:nvSpPr>
        <p:spPr>
          <a:xfrm>
            <a:off x="0" y="0"/>
            <a:ext cx="6548760" cy="6548760"/>
          </a:xfrm>
          <a:custGeom>
            <a:avLst/>
            <a:gdLst/>
            <a:ahLst/>
            <a:rect l="0" t="0" r="r" b="b"/>
            <a:pathLst>
              <a:path w="18191" h="18191">
                <a:moveTo>
                  <a:pt x="16537" y="0"/>
                </a:moveTo>
                <a:lnTo>
                  <a:pt x="0" y="16537"/>
                </a:lnTo>
                <a:lnTo>
                  <a:pt x="0" y="18191"/>
                </a:lnTo>
                <a:lnTo>
                  <a:pt x="18191" y="0"/>
                </a:lnTo>
                <a:lnTo>
                  <a:pt x="16537" y="0"/>
                </a:lnTo>
                <a:close/>
              </a:path>
            </a:pathLst>
          </a:custGeom>
          <a:solidFill>
            <a:srgbClr val="0E111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87" name=""/>
          <p:cNvSpPr/>
          <p:nvPr/>
        </p:nvSpPr>
        <p:spPr>
          <a:xfrm>
            <a:off x="0" y="0"/>
            <a:ext cx="6858000" cy="6858000"/>
          </a:xfrm>
          <a:custGeom>
            <a:avLst/>
            <a:gdLst/>
            <a:ahLst/>
            <a:rect l="0" t="0" r="r" b="b"/>
            <a:pathLst>
              <a:path w="19050" h="19050">
                <a:moveTo>
                  <a:pt x="18191" y="0"/>
                </a:moveTo>
                <a:lnTo>
                  <a:pt x="0" y="18191"/>
                </a:lnTo>
                <a:lnTo>
                  <a:pt x="0" y="19050"/>
                </a:lnTo>
                <a:lnTo>
                  <a:pt x="19050" y="0"/>
                </a:lnTo>
                <a:lnTo>
                  <a:pt x="18191" y="0"/>
                </a:lnTo>
                <a:close/>
              </a:path>
            </a:pathLst>
          </a:custGeom>
          <a:solidFill>
            <a:srgbClr val="0E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88" name=""/>
          <p:cNvSpPr/>
          <p:nvPr/>
        </p:nvSpPr>
        <p:spPr>
          <a:xfrm>
            <a:off x="0" y="0"/>
            <a:ext cx="7143840" cy="6858000"/>
          </a:xfrm>
          <a:custGeom>
            <a:avLst/>
            <a:gdLst/>
            <a:ahLst/>
            <a:rect l="0" t="0" r="r" b="b"/>
            <a:pathLst>
              <a:path w="19844" h="19050">
                <a:moveTo>
                  <a:pt x="19050" y="0"/>
                </a:moveTo>
                <a:lnTo>
                  <a:pt x="0" y="19050"/>
                </a:lnTo>
                <a:lnTo>
                  <a:pt x="793" y="19050"/>
                </a:lnTo>
                <a:lnTo>
                  <a:pt x="19844" y="0"/>
                </a:lnTo>
                <a:lnTo>
                  <a:pt x="19050" y="0"/>
                </a:lnTo>
                <a:close/>
              </a:path>
            </a:pathLst>
          </a:custGeom>
          <a:solidFill>
            <a:srgbClr val="0E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89" name=""/>
          <p:cNvSpPr/>
          <p:nvPr/>
        </p:nvSpPr>
        <p:spPr>
          <a:xfrm>
            <a:off x="28548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90" name=""/>
          <p:cNvSpPr/>
          <p:nvPr/>
        </p:nvSpPr>
        <p:spPr>
          <a:xfrm>
            <a:off x="88092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91" name=""/>
          <p:cNvSpPr/>
          <p:nvPr/>
        </p:nvSpPr>
        <p:spPr>
          <a:xfrm>
            <a:off x="147636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92" name=""/>
          <p:cNvSpPr/>
          <p:nvPr/>
        </p:nvSpPr>
        <p:spPr>
          <a:xfrm>
            <a:off x="207144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93" name=""/>
          <p:cNvSpPr/>
          <p:nvPr/>
        </p:nvSpPr>
        <p:spPr>
          <a:xfrm>
            <a:off x="266688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31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94" name=""/>
          <p:cNvSpPr/>
          <p:nvPr/>
        </p:nvSpPr>
        <p:spPr>
          <a:xfrm>
            <a:off x="326196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5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31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95" name=""/>
          <p:cNvSpPr/>
          <p:nvPr/>
        </p:nvSpPr>
        <p:spPr>
          <a:xfrm>
            <a:off x="385740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0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0" y="0"/>
                </a:lnTo>
                <a:close/>
              </a:path>
            </a:pathLst>
          </a:custGeom>
          <a:solidFill>
            <a:srgbClr val="10132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96" name=""/>
          <p:cNvSpPr/>
          <p:nvPr/>
        </p:nvSpPr>
        <p:spPr>
          <a:xfrm>
            <a:off x="445284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42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97" name=""/>
          <p:cNvSpPr/>
          <p:nvPr/>
        </p:nvSpPr>
        <p:spPr>
          <a:xfrm>
            <a:off x="5047920" y="0"/>
            <a:ext cx="7144200" cy="6858000"/>
          </a:xfrm>
          <a:custGeom>
            <a:avLst/>
            <a:gdLst/>
            <a:ahLst/>
            <a:rect l="0" t="0" r="r" b="b"/>
            <a:pathLst>
              <a:path w="19845" h="19050">
                <a:moveTo>
                  <a:pt x="19051" y="0"/>
                </a:moveTo>
                <a:lnTo>
                  <a:pt x="0" y="19050"/>
                </a:lnTo>
                <a:lnTo>
                  <a:pt x="794" y="19050"/>
                </a:lnTo>
                <a:lnTo>
                  <a:pt x="1984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1142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98" name=""/>
          <p:cNvSpPr/>
          <p:nvPr/>
        </p:nvSpPr>
        <p:spPr>
          <a:xfrm>
            <a:off x="5333760" y="0"/>
            <a:ext cx="6858360" cy="6858000"/>
          </a:xfrm>
          <a:custGeom>
            <a:avLst/>
            <a:gdLst/>
            <a:ahLst/>
            <a:rect l="0" t="0" r="r" b="b"/>
            <a:pathLst>
              <a:path w="19051" h="19050">
                <a:moveTo>
                  <a:pt x="19051" y="0"/>
                </a:moveTo>
                <a:lnTo>
                  <a:pt x="0" y="19050"/>
                </a:lnTo>
                <a:lnTo>
                  <a:pt x="860" y="19050"/>
                </a:lnTo>
                <a:lnTo>
                  <a:pt x="19051" y="859"/>
                </a:lnTo>
                <a:lnTo>
                  <a:pt x="19051" y="0"/>
                </a:lnTo>
                <a:close/>
              </a:path>
            </a:pathLst>
          </a:custGeom>
          <a:solidFill>
            <a:srgbClr val="11142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899" name=""/>
          <p:cNvSpPr/>
          <p:nvPr/>
        </p:nvSpPr>
        <p:spPr>
          <a:xfrm>
            <a:off x="5643360" y="309240"/>
            <a:ext cx="6548760" cy="6548760"/>
          </a:xfrm>
          <a:custGeom>
            <a:avLst/>
            <a:gdLst/>
            <a:ahLst/>
            <a:rect l="0" t="0" r="r" b="b"/>
            <a:pathLst>
              <a:path w="18191" h="18191">
                <a:moveTo>
                  <a:pt x="18191" y="0"/>
                </a:moveTo>
                <a:lnTo>
                  <a:pt x="0" y="18191"/>
                </a:lnTo>
                <a:lnTo>
                  <a:pt x="1654" y="18191"/>
                </a:lnTo>
                <a:lnTo>
                  <a:pt x="18191" y="1654"/>
                </a:lnTo>
                <a:lnTo>
                  <a:pt x="18191" y="0"/>
                </a:lnTo>
                <a:close/>
              </a:path>
            </a:pathLst>
          </a:custGeom>
          <a:solidFill>
            <a:srgbClr val="11142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00" name=""/>
          <p:cNvSpPr/>
          <p:nvPr/>
        </p:nvSpPr>
        <p:spPr>
          <a:xfrm>
            <a:off x="6238800" y="904680"/>
            <a:ext cx="5953320" cy="5953320"/>
          </a:xfrm>
          <a:custGeom>
            <a:avLst/>
            <a:gdLst/>
            <a:ahLst/>
            <a:rect l="0" t="0" r="r" b="b"/>
            <a:pathLst>
              <a:path w="16537" h="16537">
                <a:moveTo>
                  <a:pt x="16537" y="0"/>
                </a:moveTo>
                <a:lnTo>
                  <a:pt x="0" y="16537"/>
                </a:lnTo>
                <a:lnTo>
                  <a:pt x="1653" y="16537"/>
                </a:lnTo>
                <a:lnTo>
                  <a:pt x="16537" y="1654"/>
                </a:lnTo>
                <a:lnTo>
                  <a:pt x="16537" y="0"/>
                </a:lnTo>
                <a:close/>
              </a:path>
            </a:pathLst>
          </a:custGeom>
          <a:solidFill>
            <a:srgbClr val="11152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01" name=""/>
          <p:cNvSpPr/>
          <p:nvPr/>
        </p:nvSpPr>
        <p:spPr>
          <a:xfrm>
            <a:off x="6833880" y="1500120"/>
            <a:ext cx="5358240" cy="5357880"/>
          </a:xfrm>
          <a:custGeom>
            <a:avLst/>
            <a:gdLst/>
            <a:ahLst/>
            <a:rect l="0" t="0" r="r" b="b"/>
            <a:pathLst>
              <a:path w="14884" h="14883">
                <a:moveTo>
                  <a:pt x="14884" y="0"/>
                </a:moveTo>
                <a:lnTo>
                  <a:pt x="0" y="14883"/>
                </a:lnTo>
                <a:lnTo>
                  <a:pt x="1654" y="14883"/>
                </a:lnTo>
                <a:lnTo>
                  <a:pt x="14884" y="1653"/>
                </a:lnTo>
                <a:lnTo>
                  <a:pt x="14884" y="0"/>
                </a:lnTo>
                <a:close/>
              </a:path>
            </a:pathLst>
          </a:custGeom>
          <a:solidFill>
            <a:srgbClr val="12152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02" name=""/>
          <p:cNvSpPr/>
          <p:nvPr/>
        </p:nvSpPr>
        <p:spPr>
          <a:xfrm>
            <a:off x="7429320" y="2095200"/>
            <a:ext cx="4762800" cy="4762800"/>
          </a:xfrm>
          <a:custGeom>
            <a:avLst/>
            <a:gdLst/>
            <a:ahLst/>
            <a:rect l="0" t="0" r="r" b="b"/>
            <a:pathLst>
              <a:path w="13230" h="13230">
                <a:moveTo>
                  <a:pt x="13230" y="0"/>
                </a:moveTo>
                <a:lnTo>
                  <a:pt x="0" y="13230"/>
                </a:lnTo>
                <a:lnTo>
                  <a:pt x="1654" y="13230"/>
                </a:lnTo>
                <a:lnTo>
                  <a:pt x="13230" y="1655"/>
                </a:lnTo>
                <a:lnTo>
                  <a:pt x="13230" y="0"/>
                </a:lnTo>
                <a:close/>
              </a:path>
            </a:pathLst>
          </a:custGeom>
          <a:solidFill>
            <a:srgbClr val="12152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03" name=""/>
          <p:cNvSpPr/>
          <p:nvPr/>
        </p:nvSpPr>
        <p:spPr>
          <a:xfrm>
            <a:off x="8024760" y="2690640"/>
            <a:ext cx="4167360" cy="4167360"/>
          </a:xfrm>
          <a:custGeom>
            <a:avLst/>
            <a:gdLst/>
            <a:ahLst/>
            <a:rect l="0" t="0" r="r" b="b"/>
            <a:pathLst>
              <a:path w="11576" h="11576">
                <a:moveTo>
                  <a:pt x="11576" y="0"/>
                </a:moveTo>
                <a:lnTo>
                  <a:pt x="0" y="11576"/>
                </a:lnTo>
                <a:lnTo>
                  <a:pt x="1653" y="11576"/>
                </a:lnTo>
                <a:lnTo>
                  <a:pt x="11576" y="1654"/>
                </a:lnTo>
                <a:lnTo>
                  <a:pt x="11576" y="0"/>
                </a:lnTo>
                <a:close/>
              </a:path>
            </a:pathLst>
          </a:custGeom>
          <a:solidFill>
            <a:srgbClr val="12162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04" name=""/>
          <p:cNvSpPr/>
          <p:nvPr/>
        </p:nvSpPr>
        <p:spPr>
          <a:xfrm>
            <a:off x="8619840" y="3286080"/>
            <a:ext cx="3572280" cy="3571920"/>
          </a:xfrm>
          <a:custGeom>
            <a:avLst/>
            <a:gdLst/>
            <a:ahLst/>
            <a:rect l="0" t="0" r="r" b="b"/>
            <a:pathLst>
              <a:path w="9923" h="9922">
                <a:moveTo>
                  <a:pt x="9923" y="0"/>
                </a:moveTo>
                <a:lnTo>
                  <a:pt x="0" y="9922"/>
                </a:lnTo>
                <a:lnTo>
                  <a:pt x="1655" y="9922"/>
                </a:lnTo>
                <a:lnTo>
                  <a:pt x="9923" y="1653"/>
                </a:lnTo>
                <a:lnTo>
                  <a:pt x="9923" y="0"/>
                </a:lnTo>
                <a:close/>
              </a:path>
            </a:pathLst>
          </a:custGeom>
          <a:solidFill>
            <a:srgbClr val="12162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05" name=""/>
          <p:cNvSpPr/>
          <p:nvPr/>
        </p:nvSpPr>
        <p:spPr>
          <a:xfrm>
            <a:off x="9215280" y="3881160"/>
            <a:ext cx="2976840" cy="2976840"/>
          </a:xfrm>
          <a:custGeom>
            <a:avLst/>
            <a:gdLst/>
            <a:ahLst/>
            <a:rect l="0" t="0" r="r" b="b"/>
            <a:pathLst>
              <a:path w="8269" h="8269">
                <a:moveTo>
                  <a:pt x="8269" y="0"/>
                </a:moveTo>
                <a:lnTo>
                  <a:pt x="0" y="8269"/>
                </a:lnTo>
                <a:lnTo>
                  <a:pt x="1654" y="8269"/>
                </a:lnTo>
                <a:lnTo>
                  <a:pt x="8269" y="1655"/>
                </a:lnTo>
                <a:lnTo>
                  <a:pt x="8269" y="0"/>
                </a:lnTo>
                <a:close/>
              </a:path>
            </a:pathLst>
          </a:custGeom>
          <a:solidFill>
            <a:srgbClr val="13162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06" name=""/>
          <p:cNvSpPr/>
          <p:nvPr/>
        </p:nvSpPr>
        <p:spPr>
          <a:xfrm>
            <a:off x="9810720" y="4476600"/>
            <a:ext cx="2381400" cy="2381400"/>
          </a:xfrm>
          <a:custGeom>
            <a:avLst/>
            <a:gdLst/>
            <a:ahLst/>
            <a:rect l="0" t="0" r="r" b="b"/>
            <a:pathLst>
              <a:path w="6615" h="6615">
                <a:moveTo>
                  <a:pt x="6615" y="0"/>
                </a:moveTo>
                <a:lnTo>
                  <a:pt x="0" y="6615"/>
                </a:lnTo>
                <a:lnTo>
                  <a:pt x="1653" y="6615"/>
                </a:lnTo>
                <a:lnTo>
                  <a:pt x="6615" y="1654"/>
                </a:lnTo>
                <a:lnTo>
                  <a:pt x="6615" y="0"/>
                </a:lnTo>
                <a:close/>
              </a:path>
            </a:pathLst>
          </a:custGeom>
          <a:solidFill>
            <a:srgbClr val="13172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07" name=""/>
          <p:cNvSpPr/>
          <p:nvPr/>
        </p:nvSpPr>
        <p:spPr>
          <a:xfrm>
            <a:off x="10405800" y="5072040"/>
            <a:ext cx="1786320" cy="1785960"/>
          </a:xfrm>
          <a:custGeom>
            <a:avLst/>
            <a:gdLst/>
            <a:ahLst/>
            <a:rect l="0" t="0" r="r" b="b"/>
            <a:pathLst>
              <a:path w="4962" h="4961">
                <a:moveTo>
                  <a:pt x="4962" y="0"/>
                </a:moveTo>
                <a:lnTo>
                  <a:pt x="0" y="4961"/>
                </a:lnTo>
                <a:lnTo>
                  <a:pt x="1654" y="4961"/>
                </a:lnTo>
                <a:lnTo>
                  <a:pt x="4962" y="1653"/>
                </a:lnTo>
                <a:lnTo>
                  <a:pt x="4962" y="0"/>
                </a:lnTo>
                <a:close/>
              </a:path>
            </a:pathLst>
          </a:custGeom>
          <a:solidFill>
            <a:srgbClr val="13172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08" name=""/>
          <p:cNvSpPr/>
          <p:nvPr/>
        </p:nvSpPr>
        <p:spPr>
          <a:xfrm>
            <a:off x="11001240" y="5667120"/>
            <a:ext cx="1190880" cy="1190880"/>
          </a:xfrm>
          <a:custGeom>
            <a:avLst/>
            <a:gdLst/>
            <a:ahLst/>
            <a:rect l="0" t="0" r="r" b="b"/>
            <a:pathLst>
              <a:path w="3308" h="3308">
                <a:moveTo>
                  <a:pt x="3308" y="0"/>
                </a:moveTo>
                <a:lnTo>
                  <a:pt x="0" y="3308"/>
                </a:lnTo>
                <a:lnTo>
                  <a:pt x="1655" y="3308"/>
                </a:lnTo>
                <a:lnTo>
                  <a:pt x="3308" y="1654"/>
                </a:lnTo>
                <a:lnTo>
                  <a:pt x="3308" y="0"/>
                </a:lnTo>
                <a:close/>
              </a:path>
            </a:pathLst>
          </a:custGeom>
          <a:solidFill>
            <a:srgbClr val="14172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09" name=""/>
          <p:cNvSpPr/>
          <p:nvPr/>
        </p:nvSpPr>
        <p:spPr>
          <a:xfrm>
            <a:off x="11596680" y="6262560"/>
            <a:ext cx="595440" cy="595440"/>
          </a:xfrm>
          <a:custGeom>
            <a:avLst/>
            <a:gdLst/>
            <a:ahLst/>
            <a:rect l="0" t="0" r="r" b="b"/>
            <a:pathLst>
              <a:path w="1654" h="1654">
                <a:moveTo>
                  <a:pt x="1654" y="0"/>
                </a:moveTo>
                <a:lnTo>
                  <a:pt x="0" y="1654"/>
                </a:lnTo>
                <a:lnTo>
                  <a:pt x="1654" y="1654"/>
                </a:lnTo>
                <a:lnTo>
                  <a:pt x="1654" y="0"/>
                </a:lnTo>
                <a:close/>
              </a:path>
            </a:pathLst>
          </a:custGeom>
          <a:solidFill>
            <a:srgbClr val="14182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10" name=""/>
          <p:cNvSpPr/>
          <p:nvPr/>
        </p:nvSpPr>
        <p:spPr>
          <a:xfrm>
            <a:off x="914040" y="2133360"/>
            <a:ext cx="533880" cy="57600"/>
          </a:xfrm>
          <a:custGeom>
            <a:avLst/>
            <a:gdLst/>
            <a:ahLst/>
            <a:rect l="0" t="0" r="r" b="b"/>
            <a:pathLst>
              <a:path w="1483" h="160">
                <a:moveTo>
                  <a:pt x="0" y="80"/>
                </a:moveTo>
                <a:cubicBezTo>
                  <a:pt x="0" y="69"/>
                  <a:pt x="3" y="59"/>
                  <a:pt x="7" y="49"/>
                </a:cubicBezTo>
                <a:cubicBezTo>
                  <a:pt x="11" y="39"/>
                  <a:pt x="16" y="31"/>
                  <a:pt x="24" y="23"/>
                </a:cubicBezTo>
                <a:cubicBezTo>
                  <a:pt x="31" y="16"/>
                  <a:pt x="40" y="10"/>
                  <a:pt x="49" y="6"/>
                </a:cubicBezTo>
                <a:cubicBezTo>
                  <a:pt x="59" y="2"/>
                  <a:pt x="69" y="0"/>
                  <a:pt x="80" y="0"/>
                </a:cubicBezTo>
                <a:lnTo>
                  <a:pt x="1404" y="0"/>
                </a:lnTo>
                <a:cubicBezTo>
                  <a:pt x="1414" y="0"/>
                  <a:pt x="1424" y="2"/>
                  <a:pt x="1434" y="6"/>
                </a:cubicBezTo>
                <a:cubicBezTo>
                  <a:pt x="1444" y="10"/>
                  <a:pt x="1452" y="16"/>
                  <a:pt x="1460" y="23"/>
                </a:cubicBezTo>
                <a:cubicBezTo>
                  <a:pt x="1467" y="31"/>
                  <a:pt x="1473" y="39"/>
                  <a:pt x="1477" y="49"/>
                </a:cubicBezTo>
                <a:cubicBezTo>
                  <a:pt x="1481" y="59"/>
                  <a:pt x="1483" y="69"/>
                  <a:pt x="1483" y="80"/>
                </a:cubicBezTo>
                <a:cubicBezTo>
                  <a:pt x="1483" y="90"/>
                  <a:pt x="1481" y="100"/>
                  <a:pt x="1477" y="110"/>
                </a:cubicBezTo>
                <a:cubicBezTo>
                  <a:pt x="1473" y="120"/>
                  <a:pt x="1467" y="128"/>
                  <a:pt x="1460" y="136"/>
                </a:cubicBezTo>
                <a:cubicBezTo>
                  <a:pt x="1452" y="143"/>
                  <a:pt x="1444" y="149"/>
                  <a:pt x="1434" y="153"/>
                </a:cubicBezTo>
                <a:cubicBezTo>
                  <a:pt x="1424" y="158"/>
                  <a:pt x="1414" y="160"/>
                  <a:pt x="1404" y="160"/>
                </a:cubicBezTo>
                <a:lnTo>
                  <a:pt x="80" y="160"/>
                </a:lnTo>
                <a:cubicBezTo>
                  <a:pt x="69" y="160"/>
                  <a:pt x="59" y="158"/>
                  <a:pt x="49" y="153"/>
                </a:cubicBezTo>
                <a:cubicBezTo>
                  <a:pt x="40" y="149"/>
                  <a:pt x="31" y="143"/>
                  <a:pt x="24" y="136"/>
                </a:cubicBezTo>
                <a:cubicBezTo>
                  <a:pt x="16" y="128"/>
                  <a:pt x="11" y="120"/>
                  <a:pt x="7" y="110"/>
                </a:cubicBezTo>
                <a:cubicBezTo>
                  <a:pt x="3" y="100"/>
                  <a:pt x="0" y="90"/>
                  <a:pt x="0" y="80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11" name=""/>
          <p:cNvSpPr txBox="1"/>
          <p:nvPr/>
        </p:nvSpPr>
        <p:spPr>
          <a:xfrm>
            <a:off x="914400" y="2343600"/>
            <a:ext cx="11617920" cy="9666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7. 2025-2026 </a:t>
            </a:r>
            <a:r>
              <a:rPr lang="ko-KR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시장 점유율과 사용 통</a:t>
            </a:r>
            <a:endParaRPr lang="en-US" sz="5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12" name=""/>
          <p:cNvSpPr txBox="1"/>
          <p:nvPr/>
        </p:nvSpPr>
        <p:spPr>
          <a:xfrm>
            <a:off x="914400" y="3162600"/>
            <a:ext cx="685440" cy="6922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계</a:t>
            </a:r>
            <a:endParaRPr lang="en-US" sz="5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13" name=""/>
          <p:cNvSpPr txBox="1"/>
          <p:nvPr/>
        </p:nvSpPr>
        <p:spPr>
          <a:xfrm>
            <a:off x="914400" y="4354920"/>
            <a:ext cx="401976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공개 자료가 적은 영역 —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"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확인 필요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"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는 명시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14" name=""/>
          <p:cNvSpPr txBox="1"/>
          <p:nvPr/>
        </p:nvSpPr>
        <p:spPr>
          <a:xfrm>
            <a:off x="914400" y="6314040"/>
            <a:ext cx="539856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Python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종합 쿡북 —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RRF·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인덱싱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메모리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보안까지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15" name=""/>
          <p:cNvSpPr txBox="1"/>
          <p:nvPr/>
        </p:nvSpPr>
        <p:spPr>
          <a:xfrm>
            <a:off x="11095560" y="6314040"/>
            <a:ext cx="305640" cy="1530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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16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17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18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19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20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21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22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23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24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25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26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27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28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29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30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31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32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33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34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35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36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37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38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39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40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41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42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43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44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45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46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47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48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49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50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51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52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53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54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55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56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57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58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59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60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61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62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63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64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65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66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67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68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69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70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71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72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73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74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75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76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77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78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79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80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81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82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83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84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85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86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87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88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89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90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91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92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93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94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95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96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0997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98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0999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00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01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02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03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04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05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06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07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08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09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10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11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12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13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14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15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16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17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18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19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20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21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22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23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24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25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26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27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28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29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30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31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32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33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34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35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36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37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38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39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40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41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42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43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44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45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46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47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48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49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50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51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52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53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54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55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56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57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58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59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60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61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62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63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64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65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66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67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68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69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70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71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72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73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74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75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76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77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78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79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80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81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82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83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84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85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86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87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88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89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90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91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92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93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94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95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96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97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98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99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100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101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102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103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04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105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106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107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108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109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10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11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12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13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14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15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16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17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18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19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20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21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22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23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24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25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26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27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28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29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30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31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32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33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34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35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36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37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38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39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40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41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42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43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44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45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46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47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48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49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50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51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52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53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54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55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56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57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58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59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60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61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62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63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64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65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66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67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68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69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70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71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72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73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74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75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76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77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78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79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80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81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82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83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84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85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86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87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88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89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90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91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92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93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94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95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96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97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98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99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00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01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02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03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04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05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06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07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08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09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10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11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12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13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14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15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16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17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18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19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20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21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22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23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24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25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26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27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28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29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30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31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32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33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34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35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36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37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38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39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40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41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42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43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44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45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46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47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48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49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50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51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52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53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54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55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56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57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58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59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60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61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62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63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64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65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66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67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68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69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70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71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72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73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74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75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76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77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78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79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80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81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82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83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84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85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86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87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88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89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90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91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92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93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94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95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96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97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98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99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00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01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02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03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04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05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06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07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08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09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10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11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12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13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14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15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16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17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18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19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20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21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22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23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24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25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26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27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28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29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30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31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32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33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34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35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36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37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38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39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40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41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42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43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44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45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46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47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48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49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50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51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52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53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54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55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56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57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58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59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60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61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62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63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64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65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66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67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68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69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70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71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72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73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74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75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76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77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78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79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80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81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82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83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84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85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86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87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88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89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90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91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92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93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94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95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96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97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98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99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00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01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02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03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04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05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06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07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08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09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10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11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12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13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14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15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16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17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18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19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20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21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22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23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24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25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26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27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28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29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30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31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32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33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34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35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36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37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38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39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40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41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42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43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44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45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46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47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48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49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50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51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52" name=""/>
          <p:cNvSpPr/>
          <p:nvPr/>
        </p:nvSpPr>
        <p:spPr>
          <a:xfrm>
            <a:off x="914040" y="138096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53" name=""/>
          <p:cNvSpPr/>
          <p:nvPr/>
        </p:nvSpPr>
        <p:spPr>
          <a:xfrm>
            <a:off x="914040" y="93312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8"/>
                </a:moveTo>
                <a:lnTo>
                  <a:pt x="0" y="53"/>
                </a:lnTo>
                <a:cubicBezTo>
                  <a:pt x="0" y="46"/>
                  <a:pt x="2" y="40"/>
                  <a:pt x="5" y="33"/>
                </a:cubicBezTo>
                <a:cubicBezTo>
                  <a:pt x="7" y="27"/>
                  <a:pt x="11" y="21"/>
                  <a:pt x="16" y="16"/>
                </a:cubicBezTo>
                <a:cubicBezTo>
                  <a:pt x="21" y="11"/>
                  <a:pt x="27" y="7"/>
                  <a:pt x="33" y="4"/>
                </a:cubicBezTo>
                <a:cubicBezTo>
                  <a:pt x="40" y="2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2"/>
                  <a:pt x="180" y="4"/>
                </a:cubicBezTo>
                <a:cubicBezTo>
                  <a:pt x="187" y="7"/>
                  <a:pt x="193" y="11"/>
                  <a:pt x="198" y="16"/>
                </a:cubicBezTo>
                <a:cubicBezTo>
                  <a:pt x="203" y="21"/>
                  <a:pt x="206" y="27"/>
                  <a:pt x="209" y="33"/>
                </a:cubicBezTo>
                <a:cubicBezTo>
                  <a:pt x="212" y="40"/>
                  <a:pt x="213" y="46"/>
                  <a:pt x="213" y="53"/>
                </a:cubicBezTo>
                <a:lnTo>
                  <a:pt x="213" y="688"/>
                </a:lnTo>
                <a:cubicBezTo>
                  <a:pt x="213" y="695"/>
                  <a:pt x="212" y="702"/>
                  <a:pt x="209" y="709"/>
                </a:cubicBezTo>
                <a:cubicBezTo>
                  <a:pt x="206" y="715"/>
                  <a:pt x="203" y="721"/>
                  <a:pt x="198" y="726"/>
                </a:cubicBezTo>
                <a:cubicBezTo>
                  <a:pt x="193" y="731"/>
                  <a:pt x="187" y="735"/>
                  <a:pt x="180" y="737"/>
                </a:cubicBezTo>
                <a:cubicBezTo>
                  <a:pt x="174" y="741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1"/>
                  <a:pt x="33" y="737"/>
                </a:cubicBezTo>
                <a:cubicBezTo>
                  <a:pt x="27" y="735"/>
                  <a:pt x="21" y="731"/>
                  <a:pt x="16" y="726"/>
                </a:cubicBezTo>
                <a:cubicBezTo>
                  <a:pt x="11" y="721"/>
                  <a:pt x="7" y="715"/>
                  <a:pt x="5" y="709"/>
                </a:cubicBezTo>
                <a:cubicBezTo>
                  <a:pt x="2" y="702"/>
                  <a:pt x="0" y="695"/>
                  <a:pt x="0" y="688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54" name=""/>
          <p:cNvSpPr/>
          <p:nvPr/>
        </p:nvSpPr>
        <p:spPr>
          <a:xfrm>
            <a:off x="1019160" y="183816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7"/>
                </a:moveTo>
                <a:cubicBezTo>
                  <a:pt x="212" y="121"/>
                  <a:pt x="210" y="134"/>
                  <a:pt x="204" y="147"/>
                </a:cubicBezTo>
                <a:cubicBezTo>
                  <a:pt x="199" y="160"/>
                  <a:pt x="191" y="172"/>
                  <a:pt x="181" y="182"/>
                </a:cubicBezTo>
                <a:cubicBezTo>
                  <a:pt x="171" y="192"/>
                  <a:pt x="160" y="199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199"/>
                  <a:pt x="41" y="192"/>
                  <a:pt x="32" y="182"/>
                </a:cubicBezTo>
                <a:cubicBezTo>
                  <a:pt x="22" y="172"/>
                  <a:pt x="13" y="160"/>
                  <a:pt x="8" y="147"/>
                </a:cubicBezTo>
                <a:cubicBezTo>
                  <a:pt x="2" y="134"/>
                  <a:pt x="0" y="121"/>
                  <a:pt x="0" y="107"/>
                </a:cubicBezTo>
                <a:cubicBezTo>
                  <a:pt x="0" y="93"/>
                  <a:pt x="2" y="79"/>
                  <a:pt x="8" y="66"/>
                </a:cubicBezTo>
                <a:cubicBezTo>
                  <a:pt x="13" y="52"/>
                  <a:pt x="22" y="41"/>
                  <a:pt x="32" y="31"/>
                </a:cubicBezTo>
                <a:cubicBezTo>
                  <a:pt x="41" y="21"/>
                  <a:pt x="53" y="13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3"/>
                  <a:pt x="171" y="21"/>
                  <a:pt x="181" y="31"/>
                </a:cubicBezTo>
                <a:cubicBezTo>
                  <a:pt x="191" y="41"/>
                  <a:pt x="199" y="52"/>
                  <a:pt x="204" y="66"/>
                </a:cubicBezTo>
                <a:cubicBezTo>
                  <a:pt x="210" y="79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55" name=""/>
          <p:cNvSpPr txBox="1"/>
          <p:nvPr/>
        </p:nvSpPr>
        <p:spPr>
          <a:xfrm>
            <a:off x="1143000" y="713880"/>
            <a:ext cx="7244640" cy="591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공개 신호와 한계 </a:t>
            </a:r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(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확인 필요 항목 포함</a:t>
            </a:r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)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56" name=""/>
          <p:cNvSpPr txBox="1"/>
          <p:nvPr/>
        </p:nvSpPr>
        <p:spPr>
          <a:xfrm>
            <a:off x="1234440" y="1688040"/>
            <a:ext cx="84492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GitHub stars (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대략적 추세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,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정확 수치 확인 필요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): FAISS·Milvus 30k+, Qdrant 20k+,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57" name=""/>
          <p:cNvSpPr/>
          <p:nvPr/>
        </p:nvSpPr>
        <p:spPr>
          <a:xfrm>
            <a:off x="1019160" y="271440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6"/>
                </a:moveTo>
                <a:cubicBezTo>
                  <a:pt x="212" y="120"/>
                  <a:pt x="210" y="133"/>
                  <a:pt x="204" y="146"/>
                </a:cubicBezTo>
                <a:cubicBezTo>
                  <a:pt x="199" y="159"/>
                  <a:pt x="191" y="172"/>
                  <a:pt x="181" y="182"/>
                </a:cubicBezTo>
                <a:cubicBezTo>
                  <a:pt x="171" y="192"/>
                  <a:pt x="160" y="199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199"/>
                  <a:pt x="41" y="192"/>
                  <a:pt x="32" y="182"/>
                </a:cubicBezTo>
                <a:cubicBezTo>
                  <a:pt x="22" y="172"/>
                  <a:pt x="13" y="159"/>
                  <a:pt x="8" y="146"/>
                </a:cubicBezTo>
                <a:cubicBezTo>
                  <a:pt x="2" y="133"/>
                  <a:pt x="0" y="120"/>
                  <a:pt x="0" y="106"/>
                </a:cubicBezTo>
                <a:cubicBezTo>
                  <a:pt x="0" y="92"/>
                  <a:pt x="2" y="78"/>
                  <a:pt x="8" y="65"/>
                </a:cubicBezTo>
                <a:cubicBezTo>
                  <a:pt x="13" y="52"/>
                  <a:pt x="22" y="41"/>
                  <a:pt x="32" y="31"/>
                </a:cubicBezTo>
                <a:cubicBezTo>
                  <a:pt x="41" y="21"/>
                  <a:pt x="53" y="14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4"/>
                  <a:pt x="171" y="21"/>
                  <a:pt x="181" y="31"/>
                </a:cubicBezTo>
                <a:cubicBezTo>
                  <a:pt x="191" y="41"/>
                  <a:pt x="199" y="52"/>
                  <a:pt x="204" y="65"/>
                </a:cubicBezTo>
                <a:cubicBezTo>
                  <a:pt x="210" y="78"/>
                  <a:pt x="212" y="92"/>
                  <a:pt x="212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58" name=""/>
          <p:cNvSpPr txBox="1"/>
          <p:nvPr/>
        </p:nvSpPr>
        <p:spPr>
          <a:xfrm>
            <a:off x="1234440" y="2088000"/>
            <a:ext cx="29894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Chroma·pgvector 15k+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수준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59" name=""/>
          <p:cNvSpPr txBox="1"/>
          <p:nvPr/>
        </p:nvSpPr>
        <p:spPr>
          <a:xfrm>
            <a:off x="1234440" y="2564280"/>
            <a:ext cx="985032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DB-Engines vector DBMS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카테고리는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2023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년 신설 — 상위 일관 등장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: Pinecone, Milvus, Qdrant,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60" name=""/>
          <p:cNvSpPr/>
          <p:nvPr/>
        </p:nvSpPr>
        <p:spPr>
          <a:xfrm>
            <a:off x="1019160" y="3581280"/>
            <a:ext cx="76320" cy="76320"/>
          </a:xfrm>
          <a:custGeom>
            <a:avLst/>
            <a:gdLst/>
            <a:ahLst/>
            <a:rect l="0" t="0" r="r" b="b"/>
            <a:pathLst>
              <a:path w="212" h="212">
                <a:moveTo>
                  <a:pt x="212" y="107"/>
                </a:moveTo>
                <a:cubicBezTo>
                  <a:pt x="212" y="121"/>
                  <a:pt x="210" y="134"/>
                  <a:pt x="204" y="147"/>
                </a:cubicBezTo>
                <a:cubicBezTo>
                  <a:pt x="199" y="160"/>
                  <a:pt x="191" y="172"/>
                  <a:pt x="181" y="182"/>
                </a:cubicBezTo>
                <a:cubicBezTo>
                  <a:pt x="171" y="191"/>
                  <a:pt x="160" y="199"/>
                  <a:pt x="147" y="204"/>
                </a:cubicBezTo>
                <a:cubicBezTo>
                  <a:pt x="134" y="210"/>
                  <a:pt x="120" y="212"/>
                  <a:pt x="106" y="212"/>
                </a:cubicBezTo>
                <a:cubicBezTo>
                  <a:pt x="92" y="212"/>
                  <a:pt x="79" y="210"/>
                  <a:pt x="66" y="204"/>
                </a:cubicBezTo>
                <a:cubicBezTo>
                  <a:pt x="53" y="199"/>
                  <a:pt x="41" y="191"/>
                  <a:pt x="32" y="182"/>
                </a:cubicBezTo>
                <a:cubicBezTo>
                  <a:pt x="22" y="172"/>
                  <a:pt x="13" y="160"/>
                  <a:pt x="8" y="147"/>
                </a:cubicBezTo>
                <a:cubicBezTo>
                  <a:pt x="2" y="134"/>
                  <a:pt x="0" y="121"/>
                  <a:pt x="0" y="107"/>
                </a:cubicBezTo>
                <a:cubicBezTo>
                  <a:pt x="0" y="93"/>
                  <a:pt x="2" y="79"/>
                  <a:pt x="8" y="65"/>
                </a:cubicBezTo>
                <a:cubicBezTo>
                  <a:pt x="13" y="52"/>
                  <a:pt x="22" y="41"/>
                  <a:pt x="32" y="31"/>
                </a:cubicBezTo>
                <a:cubicBezTo>
                  <a:pt x="41" y="21"/>
                  <a:pt x="53" y="13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3"/>
                  <a:pt x="171" y="21"/>
                  <a:pt x="181" y="31"/>
                </a:cubicBezTo>
                <a:cubicBezTo>
                  <a:pt x="191" y="41"/>
                  <a:pt x="199" y="52"/>
                  <a:pt x="204" y="65"/>
                </a:cubicBezTo>
                <a:cubicBezTo>
                  <a:pt x="210" y="79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61" name=""/>
          <p:cNvSpPr txBox="1"/>
          <p:nvPr/>
        </p:nvSpPr>
        <p:spPr>
          <a:xfrm>
            <a:off x="1234440" y="2954880"/>
            <a:ext cx="67762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Weaviate, Chroma (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정확한 월별 순위는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db-engines.com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에서 확인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)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62" name=""/>
          <p:cNvSpPr txBox="1"/>
          <p:nvPr/>
        </p:nvSpPr>
        <p:spPr>
          <a:xfrm>
            <a:off x="1234440" y="3430800"/>
            <a:ext cx="1002132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LangChain·LlamaIndex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통합 빈도 상위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3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은 일반적으로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pgvector · Chroma · Pinecone (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자료별 편차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63" name=""/>
          <p:cNvSpPr/>
          <p:nvPr/>
        </p:nvSpPr>
        <p:spPr>
          <a:xfrm>
            <a:off x="1019160" y="4448160"/>
            <a:ext cx="76320" cy="76320"/>
          </a:xfrm>
          <a:custGeom>
            <a:avLst/>
            <a:gdLst/>
            <a:ahLst/>
            <a:rect l="0" t="0" r="r" b="b"/>
            <a:pathLst>
              <a:path w="212" h="212">
                <a:moveTo>
                  <a:pt x="212" y="105"/>
                </a:moveTo>
                <a:cubicBezTo>
                  <a:pt x="212" y="119"/>
                  <a:pt x="210" y="133"/>
                  <a:pt x="204" y="146"/>
                </a:cubicBezTo>
                <a:cubicBezTo>
                  <a:pt x="199" y="159"/>
                  <a:pt x="191" y="170"/>
                  <a:pt x="181" y="180"/>
                </a:cubicBezTo>
                <a:cubicBezTo>
                  <a:pt x="171" y="190"/>
                  <a:pt x="160" y="198"/>
                  <a:pt x="147" y="204"/>
                </a:cubicBezTo>
                <a:cubicBezTo>
                  <a:pt x="134" y="210"/>
                  <a:pt x="120" y="212"/>
                  <a:pt x="106" y="212"/>
                </a:cubicBezTo>
                <a:cubicBezTo>
                  <a:pt x="92" y="212"/>
                  <a:pt x="79" y="210"/>
                  <a:pt x="66" y="204"/>
                </a:cubicBezTo>
                <a:cubicBezTo>
                  <a:pt x="53" y="198"/>
                  <a:pt x="41" y="190"/>
                  <a:pt x="32" y="180"/>
                </a:cubicBezTo>
                <a:cubicBezTo>
                  <a:pt x="22" y="170"/>
                  <a:pt x="13" y="159"/>
                  <a:pt x="8" y="146"/>
                </a:cubicBezTo>
                <a:cubicBezTo>
                  <a:pt x="2" y="133"/>
                  <a:pt x="0" y="119"/>
                  <a:pt x="0" y="105"/>
                </a:cubicBezTo>
                <a:cubicBezTo>
                  <a:pt x="0" y="91"/>
                  <a:pt x="2" y="78"/>
                  <a:pt x="8" y="65"/>
                </a:cubicBezTo>
                <a:cubicBezTo>
                  <a:pt x="13" y="52"/>
                  <a:pt x="22" y="40"/>
                  <a:pt x="32" y="31"/>
                </a:cubicBezTo>
                <a:cubicBezTo>
                  <a:pt x="41" y="21"/>
                  <a:pt x="53" y="13"/>
                  <a:pt x="66" y="8"/>
                </a:cubicBezTo>
                <a:cubicBezTo>
                  <a:pt x="79" y="2"/>
                  <a:pt x="92" y="0"/>
                  <a:pt x="106" y="0"/>
                </a:cubicBezTo>
                <a:cubicBezTo>
                  <a:pt x="120" y="0"/>
                  <a:pt x="134" y="2"/>
                  <a:pt x="147" y="8"/>
                </a:cubicBezTo>
                <a:cubicBezTo>
                  <a:pt x="160" y="13"/>
                  <a:pt x="171" y="21"/>
                  <a:pt x="181" y="31"/>
                </a:cubicBezTo>
                <a:cubicBezTo>
                  <a:pt x="191" y="40"/>
                  <a:pt x="199" y="52"/>
                  <a:pt x="204" y="65"/>
                </a:cubicBezTo>
                <a:cubicBezTo>
                  <a:pt x="210" y="78"/>
                  <a:pt x="212" y="91"/>
                  <a:pt x="212" y="105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64" name=""/>
          <p:cNvSpPr txBox="1"/>
          <p:nvPr/>
        </p:nvSpPr>
        <p:spPr>
          <a:xfrm>
            <a:off x="1234440" y="3821400"/>
            <a:ext cx="12236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— 확인 필요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)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65" name=""/>
          <p:cNvSpPr txBox="1"/>
          <p:nvPr/>
        </p:nvSpPr>
        <p:spPr>
          <a:xfrm>
            <a:off x="1234440" y="4297680"/>
            <a:ext cx="90514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공개 프로덕션 사례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: Cloudflare Vectorize·Supabase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는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pgvector, Notion AI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는 자체 인프라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,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66" name=""/>
          <p:cNvSpPr/>
          <p:nvPr/>
        </p:nvSpPr>
        <p:spPr>
          <a:xfrm>
            <a:off x="1019160" y="531468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6"/>
                </a:moveTo>
                <a:cubicBezTo>
                  <a:pt x="212" y="121"/>
                  <a:pt x="210" y="135"/>
                  <a:pt x="204" y="148"/>
                </a:cubicBezTo>
                <a:cubicBezTo>
                  <a:pt x="199" y="161"/>
                  <a:pt x="191" y="172"/>
                  <a:pt x="181" y="182"/>
                </a:cubicBezTo>
                <a:cubicBezTo>
                  <a:pt x="171" y="192"/>
                  <a:pt x="160" y="199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199"/>
                  <a:pt x="41" y="192"/>
                  <a:pt x="32" y="182"/>
                </a:cubicBezTo>
                <a:cubicBezTo>
                  <a:pt x="22" y="172"/>
                  <a:pt x="13" y="161"/>
                  <a:pt x="8" y="148"/>
                </a:cubicBezTo>
                <a:cubicBezTo>
                  <a:pt x="2" y="135"/>
                  <a:pt x="0" y="121"/>
                  <a:pt x="0" y="106"/>
                </a:cubicBezTo>
                <a:cubicBezTo>
                  <a:pt x="0" y="92"/>
                  <a:pt x="2" y="79"/>
                  <a:pt x="8" y="66"/>
                </a:cubicBezTo>
                <a:cubicBezTo>
                  <a:pt x="13" y="53"/>
                  <a:pt x="22" y="41"/>
                  <a:pt x="32" y="31"/>
                </a:cubicBezTo>
                <a:cubicBezTo>
                  <a:pt x="41" y="21"/>
                  <a:pt x="53" y="14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4"/>
                  <a:pt x="171" y="21"/>
                  <a:pt x="181" y="31"/>
                </a:cubicBezTo>
                <a:cubicBezTo>
                  <a:pt x="191" y="41"/>
                  <a:pt x="199" y="53"/>
                  <a:pt x="204" y="66"/>
                </a:cubicBezTo>
                <a:cubicBezTo>
                  <a:pt x="210" y="79"/>
                  <a:pt x="212" y="92"/>
                  <a:pt x="212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67" name=""/>
          <p:cNvSpPr txBox="1"/>
          <p:nvPr/>
        </p:nvSpPr>
        <p:spPr>
          <a:xfrm>
            <a:off x="1234440" y="4697640"/>
            <a:ext cx="44118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Perplexity·Cohere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는 비공개 — 다수가 미공개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68" name=""/>
          <p:cNvSpPr/>
          <p:nvPr/>
        </p:nvSpPr>
        <p:spPr>
          <a:xfrm>
            <a:off x="1019160" y="579096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7"/>
                </a:moveTo>
                <a:cubicBezTo>
                  <a:pt x="212" y="121"/>
                  <a:pt x="210" y="135"/>
                  <a:pt x="204" y="147"/>
                </a:cubicBezTo>
                <a:cubicBezTo>
                  <a:pt x="199" y="160"/>
                  <a:pt x="191" y="172"/>
                  <a:pt x="181" y="182"/>
                </a:cubicBezTo>
                <a:cubicBezTo>
                  <a:pt x="171" y="192"/>
                  <a:pt x="160" y="199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199"/>
                  <a:pt x="41" y="192"/>
                  <a:pt x="32" y="182"/>
                </a:cubicBezTo>
                <a:cubicBezTo>
                  <a:pt x="22" y="172"/>
                  <a:pt x="13" y="160"/>
                  <a:pt x="8" y="147"/>
                </a:cubicBezTo>
                <a:cubicBezTo>
                  <a:pt x="2" y="135"/>
                  <a:pt x="0" y="121"/>
                  <a:pt x="0" y="107"/>
                </a:cubicBezTo>
                <a:cubicBezTo>
                  <a:pt x="0" y="93"/>
                  <a:pt x="2" y="79"/>
                  <a:pt x="8" y="66"/>
                </a:cubicBezTo>
                <a:cubicBezTo>
                  <a:pt x="13" y="53"/>
                  <a:pt x="22" y="41"/>
                  <a:pt x="32" y="31"/>
                </a:cubicBezTo>
                <a:cubicBezTo>
                  <a:pt x="41" y="21"/>
                  <a:pt x="53" y="14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4"/>
                  <a:pt x="171" y="21"/>
                  <a:pt x="181" y="31"/>
                </a:cubicBezTo>
                <a:cubicBezTo>
                  <a:pt x="191" y="41"/>
                  <a:pt x="199" y="53"/>
                  <a:pt x="204" y="66"/>
                </a:cubicBezTo>
                <a:cubicBezTo>
                  <a:pt x="210" y="79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69" name=""/>
          <p:cNvSpPr txBox="1"/>
          <p:nvPr/>
        </p:nvSpPr>
        <p:spPr>
          <a:xfrm>
            <a:off x="1234440" y="5164560"/>
            <a:ext cx="96800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국내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(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한국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)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채택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: pgvector(Supabase/RDS)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중심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+ Milvus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일부 보고 — 비공개 영역 많음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,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확인 필요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70" name=""/>
          <p:cNvSpPr txBox="1"/>
          <p:nvPr/>
        </p:nvSpPr>
        <p:spPr>
          <a:xfrm>
            <a:off x="1234440" y="5640840"/>
            <a:ext cx="67906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결론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: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점유율 기반 의사결정은 위험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자체 워크로드 벤치마크가 더 신뢰 가능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71" name=""/>
          <p:cNvSpPr txBox="1"/>
          <p:nvPr/>
        </p:nvSpPr>
        <p:spPr>
          <a:xfrm>
            <a:off x="914400" y="6314040"/>
            <a:ext cx="539856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Python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종합 쿡북 —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RRF·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인덱싱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메모리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보안까지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72" name=""/>
          <p:cNvSpPr txBox="1"/>
          <p:nvPr/>
        </p:nvSpPr>
        <p:spPr>
          <a:xfrm>
            <a:off x="11095560" y="6314040"/>
            <a:ext cx="305640" cy="1530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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73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74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75" name=""/>
          <p:cNvSpPr/>
          <p:nvPr/>
        </p:nvSpPr>
        <p:spPr>
          <a:xfrm>
            <a:off x="0" y="0"/>
            <a:ext cx="595440" cy="595440"/>
          </a:xfrm>
          <a:custGeom>
            <a:avLst/>
            <a:gdLst/>
            <a:ahLst/>
            <a:rect l="0" t="0" r="r" b="b"/>
            <a:pathLst>
              <a:path w="1654" h="1654">
                <a:moveTo>
                  <a:pt x="0" y="0"/>
                </a:moveTo>
                <a:lnTo>
                  <a:pt x="0" y="1654"/>
                </a:lnTo>
                <a:lnTo>
                  <a:pt x="1654" y="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76" name=""/>
          <p:cNvSpPr/>
          <p:nvPr/>
        </p:nvSpPr>
        <p:spPr>
          <a:xfrm>
            <a:off x="0" y="0"/>
            <a:ext cx="1190880" cy="1190880"/>
          </a:xfrm>
          <a:custGeom>
            <a:avLst/>
            <a:gdLst/>
            <a:ahLst/>
            <a:rect l="0" t="0" r="r" b="b"/>
            <a:pathLst>
              <a:path w="3308" h="3308">
                <a:moveTo>
                  <a:pt x="1653" y="0"/>
                </a:moveTo>
                <a:lnTo>
                  <a:pt x="0" y="1653"/>
                </a:lnTo>
                <a:lnTo>
                  <a:pt x="0" y="3308"/>
                </a:lnTo>
                <a:lnTo>
                  <a:pt x="3308" y="0"/>
                </a:lnTo>
                <a:lnTo>
                  <a:pt x="1653" y="0"/>
                </a:lnTo>
                <a:close/>
              </a:path>
            </a:pathLst>
          </a:custGeom>
          <a:solidFill>
            <a:srgbClr val="0B0E1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77" name=""/>
          <p:cNvSpPr/>
          <p:nvPr/>
        </p:nvSpPr>
        <p:spPr>
          <a:xfrm>
            <a:off x="0" y="0"/>
            <a:ext cx="1785960" cy="1785960"/>
          </a:xfrm>
          <a:custGeom>
            <a:avLst/>
            <a:gdLst/>
            <a:ahLst/>
            <a:rect l="0" t="0" r="r" b="b"/>
            <a:pathLst>
              <a:path w="4961" h="4961">
                <a:moveTo>
                  <a:pt x="3308" y="0"/>
                </a:moveTo>
                <a:lnTo>
                  <a:pt x="0" y="3308"/>
                </a:lnTo>
                <a:lnTo>
                  <a:pt x="0" y="4961"/>
                </a:lnTo>
                <a:lnTo>
                  <a:pt x="4961" y="0"/>
                </a:lnTo>
                <a:lnTo>
                  <a:pt x="3308" y="0"/>
                </a:lnTo>
                <a:close/>
              </a:path>
            </a:pathLst>
          </a:custGeom>
          <a:solidFill>
            <a:srgbClr val="0C0E1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78" name=""/>
          <p:cNvSpPr/>
          <p:nvPr/>
        </p:nvSpPr>
        <p:spPr>
          <a:xfrm>
            <a:off x="0" y="0"/>
            <a:ext cx="2381400" cy="2381400"/>
          </a:xfrm>
          <a:custGeom>
            <a:avLst/>
            <a:gdLst/>
            <a:ahLst/>
            <a:rect l="0" t="0" r="r" b="b"/>
            <a:pathLst>
              <a:path w="6615" h="6615">
                <a:moveTo>
                  <a:pt x="4961" y="0"/>
                </a:moveTo>
                <a:lnTo>
                  <a:pt x="0" y="4961"/>
                </a:lnTo>
                <a:lnTo>
                  <a:pt x="0" y="6615"/>
                </a:lnTo>
                <a:lnTo>
                  <a:pt x="6615" y="0"/>
                </a:lnTo>
                <a:lnTo>
                  <a:pt x="4961" y="0"/>
                </a:lnTo>
                <a:close/>
              </a:path>
            </a:pathLst>
          </a:custGeom>
          <a:solidFill>
            <a:srgbClr val="0C0E1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79" name=""/>
          <p:cNvSpPr/>
          <p:nvPr/>
        </p:nvSpPr>
        <p:spPr>
          <a:xfrm>
            <a:off x="0" y="0"/>
            <a:ext cx="2976840" cy="2976840"/>
          </a:xfrm>
          <a:custGeom>
            <a:avLst/>
            <a:gdLst/>
            <a:ahLst/>
            <a:rect l="0" t="0" r="r" b="b"/>
            <a:pathLst>
              <a:path w="8269" h="8269">
                <a:moveTo>
                  <a:pt x="6615" y="0"/>
                </a:moveTo>
                <a:lnTo>
                  <a:pt x="0" y="6615"/>
                </a:lnTo>
                <a:lnTo>
                  <a:pt x="0" y="8269"/>
                </a:lnTo>
                <a:lnTo>
                  <a:pt x="8269" y="0"/>
                </a:lnTo>
                <a:lnTo>
                  <a:pt x="6615" y="0"/>
                </a:lnTo>
                <a:close/>
              </a:path>
            </a:pathLst>
          </a:custGeom>
          <a:solidFill>
            <a:srgbClr val="0C0F1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80" name=""/>
          <p:cNvSpPr/>
          <p:nvPr/>
        </p:nvSpPr>
        <p:spPr>
          <a:xfrm>
            <a:off x="0" y="0"/>
            <a:ext cx="3571920" cy="3571920"/>
          </a:xfrm>
          <a:custGeom>
            <a:avLst/>
            <a:gdLst/>
            <a:ahLst/>
            <a:rect l="0" t="0" r="r" b="b"/>
            <a:pathLst>
              <a:path w="9922" h="9922">
                <a:moveTo>
                  <a:pt x="8269" y="0"/>
                </a:moveTo>
                <a:lnTo>
                  <a:pt x="0" y="8269"/>
                </a:lnTo>
                <a:lnTo>
                  <a:pt x="0" y="9922"/>
                </a:lnTo>
                <a:lnTo>
                  <a:pt x="9922" y="0"/>
                </a:lnTo>
                <a:lnTo>
                  <a:pt x="8269" y="0"/>
                </a:lnTo>
                <a:close/>
              </a:path>
            </a:pathLst>
          </a:custGeom>
          <a:solidFill>
            <a:srgbClr val="0D0F1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81" name=""/>
          <p:cNvSpPr/>
          <p:nvPr/>
        </p:nvSpPr>
        <p:spPr>
          <a:xfrm>
            <a:off x="0" y="0"/>
            <a:ext cx="4167360" cy="4167360"/>
          </a:xfrm>
          <a:custGeom>
            <a:avLst/>
            <a:gdLst/>
            <a:ahLst/>
            <a:rect l="0" t="0" r="r" b="b"/>
            <a:pathLst>
              <a:path w="11576" h="11576">
                <a:moveTo>
                  <a:pt x="9922" y="0"/>
                </a:moveTo>
                <a:lnTo>
                  <a:pt x="0" y="9922"/>
                </a:lnTo>
                <a:lnTo>
                  <a:pt x="0" y="11576"/>
                </a:lnTo>
                <a:lnTo>
                  <a:pt x="11576" y="0"/>
                </a:lnTo>
                <a:lnTo>
                  <a:pt x="9922" y="0"/>
                </a:lnTo>
                <a:close/>
              </a:path>
            </a:pathLst>
          </a:custGeom>
          <a:solidFill>
            <a:srgbClr val="0D0F1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82" name=""/>
          <p:cNvSpPr/>
          <p:nvPr/>
        </p:nvSpPr>
        <p:spPr>
          <a:xfrm>
            <a:off x="0" y="0"/>
            <a:ext cx="4762800" cy="4762800"/>
          </a:xfrm>
          <a:custGeom>
            <a:avLst/>
            <a:gdLst/>
            <a:ahLst/>
            <a:rect l="0" t="0" r="r" b="b"/>
            <a:pathLst>
              <a:path w="13230" h="13230">
                <a:moveTo>
                  <a:pt x="11576" y="0"/>
                </a:moveTo>
                <a:lnTo>
                  <a:pt x="0" y="11576"/>
                </a:lnTo>
                <a:lnTo>
                  <a:pt x="0" y="13230"/>
                </a:lnTo>
                <a:lnTo>
                  <a:pt x="13230" y="0"/>
                </a:lnTo>
                <a:lnTo>
                  <a:pt x="11576" y="0"/>
                </a:lnTo>
                <a:close/>
              </a:path>
            </a:pathLst>
          </a:custGeom>
          <a:solidFill>
            <a:srgbClr val="0D10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83" name=""/>
          <p:cNvSpPr/>
          <p:nvPr/>
        </p:nvSpPr>
        <p:spPr>
          <a:xfrm>
            <a:off x="0" y="0"/>
            <a:ext cx="5357880" cy="5357880"/>
          </a:xfrm>
          <a:custGeom>
            <a:avLst/>
            <a:gdLst/>
            <a:ahLst/>
            <a:rect l="0" t="0" r="r" b="b"/>
            <a:pathLst>
              <a:path w="14883" h="14883">
                <a:moveTo>
                  <a:pt x="13230" y="0"/>
                </a:moveTo>
                <a:lnTo>
                  <a:pt x="0" y="13230"/>
                </a:lnTo>
                <a:lnTo>
                  <a:pt x="0" y="14883"/>
                </a:lnTo>
                <a:lnTo>
                  <a:pt x="14883" y="0"/>
                </a:lnTo>
                <a:lnTo>
                  <a:pt x="13230" y="0"/>
                </a:lnTo>
                <a:close/>
              </a:path>
            </a:pathLst>
          </a:custGeom>
          <a:solidFill>
            <a:srgbClr val="0D10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84" name=""/>
          <p:cNvSpPr/>
          <p:nvPr/>
        </p:nvSpPr>
        <p:spPr>
          <a:xfrm>
            <a:off x="0" y="0"/>
            <a:ext cx="5953320" cy="5953320"/>
          </a:xfrm>
          <a:custGeom>
            <a:avLst/>
            <a:gdLst/>
            <a:ahLst/>
            <a:rect l="0" t="0" r="r" b="b"/>
            <a:pathLst>
              <a:path w="16537" h="16537">
                <a:moveTo>
                  <a:pt x="14883" y="0"/>
                </a:moveTo>
                <a:lnTo>
                  <a:pt x="0" y="14883"/>
                </a:lnTo>
                <a:lnTo>
                  <a:pt x="0" y="16537"/>
                </a:lnTo>
                <a:lnTo>
                  <a:pt x="16537" y="0"/>
                </a:lnTo>
                <a:lnTo>
                  <a:pt x="14883" y="0"/>
                </a:lnTo>
                <a:close/>
              </a:path>
            </a:pathLst>
          </a:custGeom>
          <a:solidFill>
            <a:srgbClr val="0E101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85" name=""/>
          <p:cNvSpPr/>
          <p:nvPr/>
        </p:nvSpPr>
        <p:spPr>
          <a:xfrm>
            <a:off x="0" y="0"/>
            <a:ext cx="6548760" cy="6548760"/>
          </a:xfrm>
          <a:custGeom>
            <a:avLst/>
            <a:gdLst/>
            <a:ahLst/>
            <a:rect l="0" t="0" r="r" b="b"/>
            <a:pathLst>
              <a:path w="18191" h="18191">
                <a:moveTo>
                  <a:pt x="16537" y="0"/>
                </a:moveTo>
                <a:lnTo>
                  <a:pt x="0" y="16537"/>
                </a:lnTo>
                <a:lnTo>
                  <a:pt x="0" y="18191"/>
                </a:lnTo>
                <a:lnTo>
                  <a:pt x="18191" y="0"/>
                </a:lnTo>
                <a:lnTo>
                  <a:pt x="16537" y="0"/>
                </a:lnTo>
                <a:close/>
              </a:path>
            </a:pathLst>
          </a:custGeom>
          <a:solidFill>
            <a:srgbClr val="0E111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86" name=""/>
          <p:cNvSpPr/>
          <p:nvPr/>
        </p:nvSpPr>
        <p:spPr>
          <a:xfrm>
            <a:off x="0" y="0"/>
            <a:ext cx="6858000" cy="6858000"/>
          </a:xfrm>
          <a:custGeom>
            <a:avLst/>
            <a:gdLst/>
            <a:ahLst/>
            <a:rect l="0" t="0" r="r" b="b"/>
            <a:pathLst>
              <a:path w="19050" h="19050">
                <a:moveTo>
                  <a:pt x="18191" y="0"/>
                </a:moveTo>
                <a:lnTo>
                  <a:pt x="0" y="18191"/>
                </a:lnTo>
                <a:lnTo>
                  <a:pt x="0" y="19050"/>
                </a:lnTo>
                <a:lnTo>
                  <a:pt x="19050" y="0"/>
                </a:lnTo>
                <a:lnTo>
                  <a:pt x="18191" y="0"/>
                </a:lnTo>
                <a:close/>
              </a:path>
            </a:pathLst>
          </a:custGeom>
          <a:solidFill>
            <a:srgbClr val="0E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87" name=""/>
          <p:cNvSpPr/>
          <p:nvPr/>
        </p:nvSpPr>
        <p:spPr>
          <a:xfrm>
            <a:off x="0" y="0"/>
            <a:ext cx="7143840" cy="6858000"/>
          </a:xfrm>
          <a:custGeom>
            <a:avLst/>
            <a:gdLst/>
            <a:ahLst/>
            <a:rect l="0" t="0" r="r" b="b"/>
            <a:pathLst>
              <a:path w="19844" h="19050">
                <a:moveTo>
                  <a:pt x="19050" y="0"/>
                </a:moveTo>
                <a:lnTo>
                  <a:pt x="0" y="19050"/>
                </a:lnTo>
                <a:lnTo>
                  <a:pt x="793" y="19050"/>
                </a:lnTo>
                <a:lnTo>
                  <a:pt x="19844" y="0"/>
                </a:lnTo>
                <a:lnTo>
                  <a:pt x="19050" y="0"/>
                </a:lnTo>
                <a:close/>
              </a:path>
            </a:pathLst>
          </a:custGeom>
          <a:solidFill>
            <a:srgbClr val="0E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88" name=""/>
          <p:cNvSpPr/>
          <p:nvPr/>
        </p:nvSpPr>
        <p:spPr>
          <a:xfrm>
            <a:off x="28548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89" name=""/>
          <p:cNvSpPr/>
          <p:nvPr/>
        </p:nvSpPr>
        <p:spPr>
          <a:xfrm>
            <a:off x="88092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90" name=""/>
          <p:cNvSpPr/>
          <p:nvPr/>
        </p:nvSpPr>
        <p:spPr>
          <a:xfrm>
            <a:off x="147636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91" name=""/>
          <p:cNvSpPr/>
          <p:nvPr/>
        </p:nvSpPr>
        <p:spPr>
          <a:xfrm>
            <a:off x="207144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92" name=""/>
          <p:cNvSpPr/>
          <p:nvPr/>
        </p:nvSpPr>
        <p:spPr>
          <a:xfrm>
            <a:off x="266688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31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93" name=""/>
          <p:cNvSpPr/>
          <p:nvPr/>
        </p:nvSpPr>
        <p:spPr>
          <a:xfrm>
            <a:off x="326196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5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31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94" name=""/>
          <p:cNvSpPr/>
          <p:nvPr/>
        </p:nvSpPr>
        <p:spPr>
          <a:xfrm>
            <a:off x="385740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0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0" y="0"/>
                </a:lnTo>
                <a:close/>
              </a:path>
            </a:pathLst>
          </a:custGeom>
          <a:solidFill>
            <a:srgbClr val="10132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95" name=""/>
          <p:cNvSpPr/>
          <p:nvPr/>
        </p:nvSpPr>
        <p:spPr>
          <a:xfrm>
            <a:off x="445284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42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96" name=""/>
          <p:cNvSpPr/>
          <p:nvPr/>
        </p:nvSpPr>
        <p:spPr>
          <a:xfrm>
            <a:off x="5047920" y="0"/>
            <a:ext cx="7144200" cy="6858000"/>
          </a:xfrm>
          <a:custGeom>
            <a:avLst/>
            <a:gdLst/>
            <a:ahLst/>
            <a:rect l="0" t="0" r="r" b="b"/>
            <a:pathLst>
              <a:path w="19845" h="19050">
                <a:moveTo>
                  <a:pt x="19051" y="0"/>
                </a:moveTo>
                <a:lnTo>
                  <a:pt x="0" y="19050"/>
                </a:lnTo>
                <a:lnTo>
                  <a:pt x="794" y="19050"/>
                </a:lnTo>
                <a:lnTo>
                  <a:pt x="1984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1142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97" name=""/>
          <p:cNvSpPr/>
          <p:nvPr/>
        </p:nvSpPr>
        <p:spPr>
          <a:xfrm>
            <a:off x="5333760" y="0"/>
            <a:ext cx="6858360" cy="6858000"/>
          </a:xfrm>
          <a:custGeom>
            <a:avLst/>
            <a:gdLst/>
            <a:ahLst/>
            <a:rect l="0" t="0" r="r" b="b"/>
            <a:pathLst>
              <a:path w="19051" h="19050">
                <a:moveTo>
                  <a:pt x="19051" y="0"/>
                </a:moveTo>
                <a:lnTo>
                  <a:pt x="0" y="19050"/>
                </a:lnTo>
                <a:lnTo>
                  <a:pt x="860" y="19050"/>
                </a:lnTo>
                <a:lnTo>
                  <a:pt x="19051" y="859"/>
                </a:lnTo>
                <a:lnTo>
                  <a:pt x="19051" y="0"/>
                </a:lnTo>
                <a:close/>
              </a:path>
            </a:pathLst>
          </a:custGeom>
          <a:solidFill>
            <a:srgbClr val="11142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98" name=""/>
          <p:cNvSpPr/>
          <p:nvPr/>
        </p:nvSpPr>
        <p:spPr>
          <a:xfrm>
            <a:off x="5643360" y="309240"/>
            <a:ext cx="6548760" cy="6548760"/>
          </a:xfrm>
          <a:custGeom>
            <a:avLst/>
            <a:gdLst/>
            <a:ahLst/>
            <a:rect l="0" t="0" r="r" b="b"/>
            <a:pathLst>
              <a:path w="18191" h="18191">
                <a:moveTo>
                  <a:pt x="18191" y="0"/>
                </a:moveTo>
                <a:lnTo>
                  <a:pt x="0" y="18191"/>
                </a:lnTo>
                <a:lnTo>
                  <a:pt x="1654" y="18191"/>
                </a:lnTo>
                <a:lnTo>
                  <a:pt x="18191" y="1654"/>
                </a:lnTo>
                <a:lnTo>
                  <a:pt x="18191" y="0"/>
                </a:lnTo>
                <a:close/>
              </a:path>
            </a:pathLst>
          </a:custGeom>
          <a:solidFill>
            <a:srgbClr val="11142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99" name=""/>
          <p:cNvSpPr/>
          <p:nvPr/>
        </p:nvSpPr>
        <p:spPr>
          <a:xfrm>
            <a:off x="6238800" y="904680"/>
            <a:ext cx="5953320" cy="5953320"/>
          </a:xfrm>
          <a:custGeom>
            <a:avLst/>
            <a:gdLst/>
            <a:ahLst/>
            <a:rect l="0" t="0" r="r" b="b"/>
            <a:pathLst>
              <a:path w="16537" h="16537">
                <a:moveTo>
                  <a:pt x="16537" y="0"/>
                </a:moveTo>
                <a:lnTo>
                  <a:pt x="0" y="16537"/>
                </a:lnTo>
                <a:lnTo>
                  <a:pt x="1653" y="16537"/>
                </a:lnTo>
                <a:lnTo>
                  <a:pt x="16537" y="1654"/>
                </a:lnTo>
                <a:lnTo>
                  <a:pt x="16537" y="0"/>
                </a:lnTo>
                <a:close/>
              </a:path>
            </a:pathLst>
          </a:custGeom>
          <a:solidFill>
            <a:srgbClr val="11152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00" name=""/>
          <p:cNvSpPr/>
          <p:nvPr/>
        </p:nvSpPr>
        <p:spPr>
          <a:xfrm>
            <a:off x="6833880" y="1500120"/>
            <a:ext cx="5358240" cy="5357880"/>
          </a:xfrm>
          <a:custGeom>
            <a:avLst/>
            <a:gdLst/>
            <a:ahLst/>
            <a:rect l="0" t="0" r="r" b="b"/>
            <a:pathLst>
              <a:path w="14884" h="14883">
                <a:moveTo>
                  <a:pt x="14884" y="0"/>
                </a:moveTo>
                <a:lnTo>
                  <a:pt x="0" y="14883"/>
                </a:lnTo>
                <a:lnTo>
                  <a:pt x="1654" y="14883"/>
                </a:lnTo>
                <a:lnTo>
                  <a:pt x="14884" y="1653"/>
                </a:lnTo>
                <a:lnTo>
                  <a:pt x="14884" y="0"/>
                </a:lnTo>
                <a:close/>
              </a:path>
            </a:pathLst>
          </a:custGeom>
          <a:solidFill>
            <a:srgbClr val="12152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01" name=""/>
          <p:cNvSpPr/>
          <p:nvPr/>
        </p:nvSpPr>
        <p:spPr>
          <a:xfrm>
            <a:off x="7429320" y="2095200"/>
            <a:ext cx="4762800" cy="4762800"/>
          </a:xfrm>
          <a:custGeom>
            <a:avLst/>
            <a:gdLst/>
            <a:ahLst/>
            <a:rect l="0" t="0" r="r" b="b"/>
            <a:pathLst>
              <a:path w="13230" h="13230">
                <a:moveTo>
                  <a:pt x="13230" y="0"/>
                </a:moveTo>
                <a:lnTo>
                  <a:pt x="0" y="13230"/>
                </a:lnTo>
                <a:lnTo>
                  <a:pt x="1654" y="13230"/>
                </a:lnTo>
                <a:lnTo>
                  <a:pt x="13230" y="1655"/>
                </a:lnTo>
                <a:lnTo>
                  <a:pt x="13230" y="0"/>
                </a:lnTo>
                <a:close/>
              </a:path>
            </a:pathLst>
          </a:custGeom>
          <a:solidFill>
            <a:srgbClr val="12152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02" name=""/>
          <p:cNvSpPr/>
          <p:nvPr/>
        </p:nvSpPr>
        <p:spPr>
          <a:xfrm>
            <a:off x="8024760" y="2690640"/>
            <a:ext cx="4167360" cy="4167360"/>
          </a:xfrm>
          <a:custGeom>
            <a:avLst/>
            <a:gdLst/>
            <a:ahLst/>
            <a:rect l="0" t="0" r="r" b="b"/>
            <a:pathLst>
              <a:path w="11576" h="11576">
                <a:moveTo>
                  <a:pt x="11576" y="0"/>
                </a:moveTo>
                <a:lnTo>
                  <a:pt x="0" y="11576"/>
                </a:lnTo>
                <a:lnTo>
                  <a:pt x="1653" y="11576"/>
                </a:lnTo>
                <a:lnTo>
                  <a:pt x="11576" y="1654"/>
                </a:lnTo>
                <a:lnTo>
                  <a:pt x="11576" y="0"/>
                </a:lnTo>
                <a:close/>
              </a:path>
            </a:pathLst>
          </a:custGeom>
          <a:solidFill>
            <a:srgbClr val="12162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03" name=""/>
          <p:cNvSpPr/>
          <p:nvPr/>
        </p:nvSpPr>
        <p:spPr>
          <a:xfrm>
            <a:off x="8619840" y="3286080"/>
            <a:ext cx="3572280" cy="3571920"/>
          </a:xfrm>
          <a:custGeom>
            <a:avLst/>
            <a:gdLst/>
            <a:ahLst/>
            <a:rect l="0" t="0" r="r" b="b"/>
            <a:pathLst>
              <a:path w="9923" h="9922">
                <a:moveTo>
                  <a:pt x="9923" y="0"/>
                </a:moveTo>
                <a:lnTo>
                  <a:pt x="0" y="9922"/>
                </a:lnTo>
                <a:lnTo>
                  <a:pt x="1655" y="9922"/>
                </a:lnTo>
                <a:lnTo>
                  <a:pt x="9923" y="1653"/>
                </a:lnTo>
                <a:lnTo>
                  <a:pt x="9923" y="0"/>
                </a:lnTo>
                <a:close/>
              </a:path>
            </a:pathLst>
          </a:custGeom>
          <a:solidFill>
            <a:srgbClr val="12162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04" name=""/>
          <p:cNvSpPr/>
          <p:nvPr/>
        </p:nvSpPr>
        <p:spPr>
          <a:xfrm>
            <a:off x="9215280" y="3881160"/>
            <a:ext cx="2976840" cy="2976840"/>
          </a:xfrm>
          <a:custGeom>
            <a:avLst/>
            <a:gdLst/>
            <a:ahLst/>
            <a:rect l="0" t="0" r="r" b="b"/>
            <a:pathLst>
              <a:path w="8269" h="8269">
                <a:moveTo>
                  <a:pt x="8269" y="0"/>
                </a:moveTo>
                <a:lnTo>
                  <a:pt x="0" y="8269"/>
                </a:lnTo>
                <a:lnTo>
                  <a:pt x="1654" y="8269"/>
                </a:lnTo>
                <a:lnTo>
                  <a:pt x="8269" y="1655"/>
                </a:lnTo>
                <a:lnTo>
                  <a:pt x="8269" y="0"/>
                </a:lnTo>
                <a:close/>
              </a:path>
            </a:pathLst>
          </a:custGeom>
          <a:solidFill>
            <a:srgbClr val="13162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05" name=""/>
          <p:cNvSpPr/>
          <p:nvPr/>
        </p:nvSpPr>
        <p:spPr>
          <a:xfrm>
            <a:off x="9810720" y="4476600"/>
            <a:ext cx="2381400" cy="2381400"/>
          </a:xfrm>
          <a:custGeom>
            <a:avLst/>
            <a:gdLst/>
            <a:ahLst/>
            <a:rect l="0" t="0" r="r" b="b"/>
            <a:pathLst>
              <a:path w="6615" h="6615">
                <a:moveTo>
                  <a:pt x="6615" y="0"/>
                </a:moveTo>
                <a:lnTo>
                  <a:pt x="0" y="6615"/>
                </a:lnTo>
                <a:lnTo>
                  <a:pt x="1653" y="6615"/>
                </a:lnTo>
                <a:lnTo>
                  <a:pt x="6615" y="1654"/>
                </a:lnTo>
                <a:lnTo>
                  <a:pt x="6615" y="0"/>
                </a:lnTo>
                <a:close/>
              </a:path>
            </a:pathLst>
          </a:custGeom>
          <a:solidFill>
            <a:srgbClr val="13172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06" name=""/>
          <p:cNvSpPr/>
          <p:nvPr/>
        </p:nvSpPr>
        <p:spPr>
          <a:xfrm>
            <a:off x="10405800" y="5072040"/>
            <a:ext cx="1786320" cy="1785960"/>
          </a:xfrm>
          <a:custGeom>
            <a:avLst/>
            <a:gdLst/>
            <a:ahLst/>
            <a:rect l="0" t="0" r="r" b="b"/>
            <a:pathLst>
              <a:path w="4962" h="4961">
                <a:moveTo>
                  <a:pt x="4962" y="0"/>
                </a:moveTo>
                <a:lnTo>
                  <a:pt x="0" y="4961"/>
                </a:lnTo>
                <a:lnTo>
                  <a:pt x="1654" y="4961"/>
                </a:lnTo>
                <a:lnTo>
                  <a:pt x="4962" y="1653"/>
                </a:lnTo>
                <a:lnTo>
                  <a:pt x="4962" y="0"/>
                </a:lnTo>
                <a:close/>
              </a:path>
            </a:pathLst>
          </a:custGeom>
          <a:solidFill>
            <a:srgbClr val="13172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07" name=""/>
          <p:cNvSpPr/>
          <p:nvPr/>
        </p:nvSpPr>
        <p:spPr>
          <a:xfrm>
            <a:off x="11001240" y="5667120"/>
            <a:ext cx="1190880" cy="1190880"/>
          </a:xfrm>
          <a:custGeom>
            <a:avLst/>
            <a:gdLst/>
            <a:ahLst/>
            <a:rect l="0" t="0" r="r" b="b"/>
            <a:pathLst>
              <a:path w="3308" h="3308">
                <a:moveTo>
                  <a:pt x="3308" y="0"/>
                </a:moveTo>
                <a:lnTo>
                  <a:pt x="0" y="3308"/>
                </a:lnTo>
                <a:lnTo>
                  <a:pt x="1655" y="3308"/>
                </a:lnTo>
                <a:lnTo>
                  <a:pt x="3308" y="1654"/>
                </a:lnTo>
                <a:lnTo>
                  <a:pt x="3308" y="0"/>
                </a:lnTo>
                <a:close/>
              </a:path>
            </a:pathLst>
          </a:custGeom>
          <a:solidFill>
            <a:srgbClr val="14172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08" name=""/>
          <p:cNvSpPr/>
          <p:nvPr/>
        </p:nvSpPr>
        <p:spPr>
          <a:xfrm>
            <a:off x="11596680" y="6262560"/>
            <a:ext cx="595440" cy="595440"/>
          </a:xfrm>
          <a:custGeom>
            <a:avLst/>
            <a:gdLst/>
            <a:ahLst/>
            <a:rect l="0" t="0" r="r" b="b"/>
            <a:pathLst>
              <a:path w="1654" h="1654">
                <a:moveTo>
                  <a:pt x="1654" y="0"/>
                </a:moveTo>
                <a:lnTo>
                  <a:pt x="0" y="1654"/>
                </a:lnTo>
                <a:lnTo>
                  <a:pt x="1654" y="1654"/>
                </a:lnTo>
                <a:lnTo>
                  <a:pt x="1654" y="0"/>
                </a:lnTo>
                <a:close/>
              </a:path>
            </a:pathLst>
          </a:custGeom>
          <a:solidFill>
            <a:srgbClr val="14182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09" name=""/>
          <p:cNvSpPr/>
          <p:nvPr/>
        </p:nvSpPr>
        <p:spPr>
          <a:xfrm>
            <a:off x="914040" y="2543040"/>
            <a:ext cx="533880" cy="57600"/>
          </a:xfrm>
          <a:custGeom>
            <a:avLst/>
            <a:gdLst/>
            <a:ahLst/>
            <a:rect l="0" t="0" r="r" b="b"/>
            <a:pathLst>
              <a:path w="1483" h="160">
                <a:moveTo>
                  <a:pt x="0" y="79"/>
                </a:moveTo>
                <a:cubicBezTo>
                  <a:pt x="0" y="69"/>
                  <a:pt x="3" y="59"/>
                  <a:pt x="7" y="49"/>
                </a:cubicBezTo>
                <a:cubicBezTo>
                  <a:pt x="11" y="39"/>
                  <a:pt x="16" y="31"/>
                  <a:pt x="24" y="23"/>
                </a:cubicBezTo>
                <a:cubicBezTo>
                  <a:pt x="31" y="16"/>
                  <a:pt x="40" y="10"/>
                  <a:pt x="49" y="6"/>
                </a:cubicBezTo>
                <a:cubicBezTo>
                  <a:pt x="59" y="2"/>
                  <a:pt x="69" y="0"/>
                  <a:pt x="80" y="0"/>
                </a:cubicBezTo>
                <a:lnTo>
                  <a:pt x="1404" y="0"/>
                </a:lnTo>
                <a:cubicBezTo>
                  <a:pt x="1414" y="0"/>
                  <a:pt x="1424" y="2"/>
                  <a:pt x="1434" y="6"/>
                </a:cubicBezTo>
                <a:cubicBezTo>
                  <a:pt x="1444" y="10"/>
                  <a:pt x="1452" y="16"/>
                  <a:pt x="1460" y="23"/>
                </a:cubicBezTo>
                <a:cubicBezTo>
                  <a:pt x="1467" y="31"/>
                  <a:pt x="1473" y="39"/>
                  <a:pt x="1477" y="49"/>
                </a:cubicBezTo>
                <a:cubicBezTo>
                  <a:pt x="1481" y="59"/>
                  <a:pt x="1483" y="69"/>
                  <a:pt x="1483" y="79"/>
                </a:cubicBezTo>
                <a:cubicBezTo>
                  <a:pt x="1483" y="90"/>
                  <a:pt x="1481" y="100"/>
                  <a:pt x="1477" y="110"/>
                </a:cubicBezTo>
                <a:cubicBezTo>
                  <a:pt x="1473" y="119"/>
                  <a:pt x="1467" y="129"/>
                  <a:pt x="1460" y="136"/>
                </a:cubicBezTo>
                <a:cubicBezTo>
                  <a:pt x="1452" y="144"/>
                  <a:pt x="1444" y="150"/>
                  <a:pt x="1434" y="154"/>
                </a:cubicBezTo>
                <a:cubicBezTo>
                  <a:pt x="1424" y="158"/>
                  <a:pt x="1414" y="160"/>
                  <a:pt x="1404" y="160"/>
                </a:cubicBezTo>
                <a:lnTo>
                  <a:pt x="80" y="160"/>
                </a:lnTo>
                <a:cubicBezTo>
                  <a:pt x="69" y="160"/>
                  <a:pt x="59" y="158"/>
                  <a:pt x="49" y="154"/>
                </a:cubicBezTo>
                <a:cubicBezTo>
                  <a:pt x="40" y="150"/>
                  <a:pt x="31" y="144"/>
                  <a:pt x="24" y="136"/>
                </a:cubicBezTo>
                <a:cubicBezTo>
                  <a:pt x="16" y="129"/>
                  <a:pt x="11" y="119"/>
                  <a:pt x="7" y="110"/>
                </a:cubicBezTo>
                <a:cubicBezTo>
                  <a:pt x="3" y="100"/>
                  <a:pt x="0" y="90"/>
                  <a:pt x="0" y="7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10" name=""/>
          <p:cNvSpPr txBox="1"/>
          <p:nvPr/>
        </p:nvSpPr>
        <p:spPr>
          <a:xfrm>
            <a:off x="914400" y="2752920"/>
            <a:ext cx="3727800" cy="9666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8. </a:t>
            </a:r>
            <a:r>
              <a:rPr lang="ko-KR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보안 비교</a:t>
            </a:r>
            <a:endParaRPr lang="en-US" sz="5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11" name=""/>
          <p:cNvSpPr txBox="1"/>
          <p:nvPr/>
        </p:nvSpPr>
        <p:spPr>
          <a:xfrm>
            <a:off x="914400" y="3935880"/>
            <a:ext cx="43164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인증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·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암호화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· RBAC ·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격리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· Injection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방어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12" name=""/>
          <p:cNvSpPr txBox="1"/>
          <p:nvPr/>
        </p:nvSpPr>
        <p:spPr>
          <a:xfrm>
            <a:off x="914400" y="6314040"/>
            <a:ext cx="539856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Python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종합 쿡북 —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RRF·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인덱싱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메모리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보안까지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13" name=""/>
          <p:cNvSpPr txBox="1"/>
          <p:nvPr/>
        </p:nvSpPr>
        <p:spPr>
          <a:xfrm>
            <a:off x="11095560" y="6314040"/>
            <a:ext cx="305640" cy="1530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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14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15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16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17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18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19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20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21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22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23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24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25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26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27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28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29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30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31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32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33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34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35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36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37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38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39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40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41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42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43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44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45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46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47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48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49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50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51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52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53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54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55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56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57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58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59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60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61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62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63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64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65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66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67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68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69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70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71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72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73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74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75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76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77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78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79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80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81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82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83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84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85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86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87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88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89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90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91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92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93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94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95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96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597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98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99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00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01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02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03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04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05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06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07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08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09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10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11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12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13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14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15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16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17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18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19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20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21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22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23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24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25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26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27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28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29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30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31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32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33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34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35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36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37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38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39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40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41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42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43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44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45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46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47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48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49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50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51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52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53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54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55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56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57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58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59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60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61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62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63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64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65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66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67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68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69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70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71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72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73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74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75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76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77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78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79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80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81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82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83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84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85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86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87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88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89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90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91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92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93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94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95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96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97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98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99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00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01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02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03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04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05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06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07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08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09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10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11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12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13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14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15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16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17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18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19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20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21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22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23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24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25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26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27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28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29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30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31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32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33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34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35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36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37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38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39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40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41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42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43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44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45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46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47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48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49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50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51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52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53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54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55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56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57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58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59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60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61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62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63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64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65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66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67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68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69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70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71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72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73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74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75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76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77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78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79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80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81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82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83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84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85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86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87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88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89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90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91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92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93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94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95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96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97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98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99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00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01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02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03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04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05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06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07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08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09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10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11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12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13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14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15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16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17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18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19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20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21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22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23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24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25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26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27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28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29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30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31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32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33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34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35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36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37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38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39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40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41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42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43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44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45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46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47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48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49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50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51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52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53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54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55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56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57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58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59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60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61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62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63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64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65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66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67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68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69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70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71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72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73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74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75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76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77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78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79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80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81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82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83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84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85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86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87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88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89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90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91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92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93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94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95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96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97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98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99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00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01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02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03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04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05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06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07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08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09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10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11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12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13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14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15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16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17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18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19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20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21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22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23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24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25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26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27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28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29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30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31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32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33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34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35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36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37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38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39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40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41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42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43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44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45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46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47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48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49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50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51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52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53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54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55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56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57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58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59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60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61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62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63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64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65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66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67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68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69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70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71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72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73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74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75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76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77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78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79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80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81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82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83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84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85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86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87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88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89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90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91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92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93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94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95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96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97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98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99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00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01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02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03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04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05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06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07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08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09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10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11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12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13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14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15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16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17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18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19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20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21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22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23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24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25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26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27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28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29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30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31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32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33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34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35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36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37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38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39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40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41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42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43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44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45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46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47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48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49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50" name=""/>
          <p:cNvSpPr/>
          <p:nvPr/>
        </p:nvSpPr>
        <p:spPr>
          <a:xfrm>
            <a:off x="914040" y="138096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51" name=""/>
          <p:cNvSpPr/>
          <p:nvPr/>
        </p:nvSpPr>
        <p:spPr>
          <a:xfrm>
            <a:off x="914040" y="92376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4"/>
                </a:lnTo>
                <a:cubicBezTo>
                  <a:pt x="0" y="47"/>
                  <a:pt x="2" y="40"/>
                  <a:pt x="5" y="34"/>
                </a:cubicBezTo>
                <a:cubicBezTo>
                  <a:pt x="7" y="27"/>
                  <a:pt x="11" y="20"/>
                  <a:pt x="16" y="15"/>
                </a:cubicBezTo>
                <a:cubicBezTo>
                  <a:pt x="21" y="10"/>
                  <a:pt x="27" y="7"/>
                  <a:pt x="33" y="4"/>
                </a:cubicBezTo>
                <a:cubicBezTo>
                  <a:pt x="40" y="1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1"/>
                  <a:pt x="180" y="4"/>
                </a:cubicBezTo>
                <a:cubicBezTo>
                  <a:pt x="187" y="7"/>
                  <a:pt x="193" y="10"/>
                  <a:pt x="198" y="15"/>
                </a:cubicBezTo>
                <a:cubicBezTo>
                  <a:pt x="203" y="20"/>
                  <a:pt x="206" y="27"/>
                  <a:pt x="209" y="34"/>
                </a:cubicBezTo>
                <a:cubicBezTo>
                  <a:pt x="212" y="40"/>
                  <a:pt x="213" y="47"/>
                  <a:pt x="213" y="54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09"/>
                </a:cubicBezTo>
                <a:cubicBezTo>
                  <a:pt x="206" y="716"/>
                  <a:pt x="203" y="721"/>
                  <a:pt x="198" y="726"/>
                </a:cubicBezTo>
                <a:cubicBezTo>
                  <a:pt x="193" y="731"/>
                  <a:pt x="187" y="735"/>
                  <a:pt x="180" y="738"/>
                </a:cubicBezTo>
                <a:cubicBezTo>
                  <a:pt x="174" y="740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0"/>
                  <a:pt x="33" y="738"/>
                </a:cubicBezTo>
                <a:cubicBezTo>
                  <a:pt x="27" y="735"/>
                  <a:pt x="21" y="731"/>
                  <a:pt x="16" y="726"/>
                </a:cubicBezTo>
                <a:cubicBezTo>
                  <a:pt x="11" y="721"/>
                  <a:pt x="7" y="716"/>
                  <a:pt x="5" y="709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52" name=""/>
          <p:cNvSpPr/>
          <p:nvPr/>
        </p:nvSpPr>
        <p:spPr>
          <a:xfrm>
            <a:off x="919080" y="1671480"/>
            <a:ext cx="4943880" cy="4791240"/>
          </a:xfrm>
          <a:custGeom>
            <a:avLst/>
            <a:gdLst/>
            <a:ahLst/>
            <a:rect l="0" t="0" r="r" b="b"/>
            <a:pathLst>
              <a:path w="13733" h="13309">
                <a:moveTo>
                  <a:pt x="0" y="12899"/>
                </a:moveTo>
                <a:lnTo>
                  <a:pt x="0" y="410"/>
                </a:lnTo>
                <a:cubicBezTo>
                  <a:pt x="0" y="383"/>
                  <a:pt x="2" y="356"/>
                  <a:pt x="8" y="330"/>
                </a:cubicBezTo>
                <a:cubicBezTo>
                  <a:pt x="13" y="304"/>
                  <a:pt x="21" y="278"/>
                  <a:pt x="31" y="253"/>
                </a:cubicBezTo>
                <a:cubicBezTo>
                  <a:pt x="41" y="228"/>
                  <a:pt x="54" y="205"/>
                  <a:pt x="69" y="182"/>
                </a:cubicBezTo>
                <a:cubicBezTo>
                  <a:pt x="84" y="160"/>
                  <a:pt x="101" y="139"/>
                  <a:pt x="120" y="120"/>
                </a:cubicBezTo>
                <a:cubicBezTo>
                  <a:pt x="139" y="101"/>
                  <a:pt x="160" y="84"/>
                  <a:pt x="182" y="69"/>
                </a:cubicBezTo>
                <a:cubicBezTo>
                  <a:pt x="204" y="54"/>
                  <a:pt x="228" y="41"/>
                  <a:pt x="253" y="31"/>
                </a:cubicBezTo>
                <a:cubicBezTo>
                  <a:pt x="278" y="21"/>
                  <a:pt x="303" y="13"/>
                  <a:pt x="330" y="8"/>
                </a:cubicBezTo>
                <a:cubicBezTo>
                  <a:pt x="356" y="3"/>
                  <a:pt x="383" y="0"/>
                  <a:pt x="410" y="0"/>
                </a:cubicBezTo>
                <a:lnTo>
                  <a:pt x="13322" y="0"/>
                </a:lnTo>
                <a:cubicBezTo>
                  <a:pt x="13349" y="0"/>
                  <a:pt x="13376" y="3"/>
                  <a:pt x="13403" y="8"/>
                </a:cubicBezTo>
                <a:cubicBezTo>
                  <a:pt x="13429" y="13"/>
                  <a:pt x="13455" y="21"/>
                  <a:pt x="13479" y="31"/>
                </a:cubicBezTo>
                <a:cubicBezTo>
                  <a:pt x="13504" y="41"/>
                  <a:pt x="13528" y="54"/>
                  <a:pt x="13550" y="69"/>
                </a:cubicBezTo>
                <a:cubicBezTo>
                  <a:pt x="13573" y="84"/>
                  <a:pt x="13593" y="101"/>
                  <a:pt x="13612" y="120"/>
                </a:cubicBezTo>
                <a:cubicBezTo>
                  <a:pt x="13632" y="139"/>
                  <a:pt x="13649" y="160"/>
                  <a:pt x="13663" y="182"/>
                </a:cubicBezTo>
                <a:cubicBezTo>
                  <a:pt x="13678" y="205"/>
                  <a:pt x="13691" y="228"/>
                  <a:pt x="13701" y="253"/>
                </a:cubicBezTo>
                <a:cubicBezTo>
                  <a:pt x="13712" y="278"/>
                  <a:pt x="13719" y="304"/>
                  <a:pt x="13725" y="330"/>
                </a:cubicBezTo>
                <a:cubicBezTo>
                  <a:pt x="13730" y="356"/>
                  <a:pt x="13733" y="383"/>
                  <a:pt x="13733" y="410"/>
                </a:cubicBezTo>
                <a:lnTo>
                  <a:pt x="13733" y="12899"/>
                </a:lnTo>
                <a:cubicBezTo>
                  <a:pt x="13733" y="12926"/>
                  <a:pt x="13730" y="12953"/>
                  <a:pt x="13725" y="12979"/>
                </a:cubicBezTo>
                <a:cubicBezTo>
                  <a:pt x="13719" y="13006"/>
                  <a:pt x="13712" y="13031"/>
                  <a:pt x="13701" y="13056"/>
                </a:cubicBezTo>
                <a:cubicBezTo>
                  <a:pt x="13691" y="13081"/>
                  <a:pt x="13678" y="13105"/>
                  <a:pt x="13663" y="13127"/>
                </a:cubicBezTo>
                <a:cubicBezTo>
                  <a:pt x="13649" y="13150"/>
                  <a:pt x="13632" y="13170"/>
                  <a:pt x="13612" y="13189"/>
                </a:cubicBezTo>
                <a:cubicBezTo>
                  <a:pt x="13593" y="13208"/>
                  <a:pt x="13573" y="13225"/>
                  <a:pt x="13550" y="13240"/>
                </a:cubicBezTo>
                <a:cubicBezTo>
                  <a:pt x="13528" y="13255"/>
                  <a:pt x="13504" y="13268"/>
                  <a:pt x="13479" y="13278"/>
                </a:cubicBezTo>
                <a:cubicBezTo>
                  <a:pt x="13455" y="13289"/>
                  <a:pt x="13429" y="13296"/>
                  <a:pt x="13403" y="13302"/>
                </a:cubicBezTo>
                <a:cubicBezTo>
                  <a:pt x="13376" y="13307"/>
                  <a:pt x="13349" y="13309"/>
                  <a:pt x="13322" y="13309"/>
                </a:cubicBezTo>
                <a:lnTo>
                  <a:pt x="410" y="13309"/>
                </a:lnTo>
                <a:cubicBezTo>
                  <a:pt x="383" y="13309"/>
                  <a:pt x="356" y="13307"/>
                  <a:pt x="330" y="13302"/>
                </a:cubicBezTo>
                <a:cubicBezTo>
                  <a:pt x="303" y="13296"/>
                  <a:pt x="278" y="13289"/>
                  <a:pt x="253" y="13278"/>
                </a:cubicBezTo>
                <a:cubicBezTo>
                  <a:pt x="228" y="13268"/>
                  <a:pt x="204" y="13255"/>
                  <a:pt x="182" y="13240"/>
                </a:cubicBezTo>
                <a:cubicBezTo>
                  <a:pt x="160" y="13225"/>
                  <a:pt x="139" y="13208"/>
                  <a:pt x="120" y="13189"/>
                </a:cubicBezTo>
                <a:cubicBezTo>
                  <a:pt x="101" y="13170"/>
                  <a:pt x="84" y="13150"/>
                  <a:pt x="69" y="13127"/>
                </a:cubicBezTo>
                <a:cubicBezTo>
                  <a:pt x="54" y="13105"/>
                  <a:pt x="41" y="13081"/>
                  <a:pt x="31" y="13056"/>
                </a:cubicBezTo>
                <a:cubicBezTo>
                  <a:pt x="21" y="13031"/>
                  <a:pt x="13" y="13006"/>
                  <a:pt x="8" y="12979"/>
                </a:cubicBezTo>
                <a:cubicBezTo>
                  <a:pt x="2" y="12953"/>
                  <a:pt x="0" y="12926"/>
                  <a:pt x="0" y="12899"/>
                </a:cubicBezTo>
                <a:close/>
              </a:path>
            </a:pathLst>
          </a:custGeom>
          <a:solidFill>
            <a:srgbClr val="11141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53" name=""/>
          <p:cNvSpPr/>
          <p:nvPr/>
        </p:nvSpPr>
        <p:spPr>
          <a:xfrm>
            <a:off x="919080" y="1671480"/>
            <a:ext cx="4943880" cy="4791240"/>
          </a:xfrm>
          <a:custGeom>
            <a:avLst/>
            <a:gdLst/>
            <a:ahLst/>
            <a:rect l="0" t="0" r="r" b="b"/>
            <a:pathLst>
              <a:path w="13733" h="13309">
                <a:moveTo>
                  <a:pt x="0" y="12899"/>
                </a:moveTo>
                <a:lnTo>
                  <a:pt x="0" y="410"/>
                </a:lnTo>
                <a:cubicBezTo>
                  <a:pt x="0" y="383"/>
                  <a:pt x="2" y="356"/>
                  <a:pt x="8" y="330"/>
                </a:cubicBezTo>
                <a:cubicBezTo>
                  <a:pt x="13" y="304"/>
                  <a:pt x="21" y="278"/>
                  <a:pt x="31" y="253"/>
                </a:cubicBezTo>
                <a:cubicBezTo>
                  <a:pt x="41" y="228"/>
                  <a:pt x="54" y="205"/>
                  <a:pt x="69" y="182"/>
                </a:cubicBezTo>
                <a:cubicBezTo>
                  <a:pt x="84" y="160"/>
                  <a:pt x="101" y="139"/>
                  <a:pt x="120" y="120"/>
                </a:cubicBezTo>
                <a:cubicBezTo>
                  <a:pt x="139" y="101"/>
                  <a:pt x="160" y="84"/>
                  <a:pt x="182" y="69"/>
                </a:cubicBezTo>
                <a:cubicBezTo>
                  <a:pt x="204" y="54"/>
                  <a:pt x="228" y="41"/>
                  <a:pt x="253" y="31"/>
                </a:cubicBezTo>
                <a:cubicBezTo>
                  <a:pt x="278" y="21"/>
                  <a:pt x="303" y="13"/>
                  <a:pt x="330" y="8"/>
                </a:cubicBezTo>
                <a:cubicBezTo>
                  <a:pt x="356" y="3"/>
                  <a:pt x="383" y="0"/>
                  <a:pt x="410" y="0"/>
                </a:cubicBezTo>
                <a:lnTo>
                  <a:pt x="13322" y="0"/>
                </a:lnTo>
                <a:cubicBezTo>
                  <a:pt x="13349" y="0"/>
                  <a:pt x="13376" y="3"/>
                  <a:pt x="13403" y="8"/>
                </a:cubicBezTo>
                <a:cubicBezTo>
                  <a:pt x="13429" y="13"/>
                  <a:pt x="13455" y="21"/>
                  <a:pt x="13479" y="31"/>
                </a:cubicBezTo>
                <a:cubicBezTo>
                  <a:pt x="13504" y="41"/>
                  <a:pt x="13528" y="54"/>
                  <a:pt x="13550" y="69"/>
                </a:cubicBezTo>
                <a:cubicBezTo>
                  <a:pt x="13573" y="84"/>
                  <a:pt x="13593" y="101"/>
                  <a:pt x="13612" y="120"/>
                </a:cubicBezTo>
                <a:cubicBezTo>
                  <a:pt x="13632" y="139"/>
                  <a:pt x="13649" y="160"/>
                  <a:pt x="13663" y="182"/>
                </a:cubicBezTo>
                <a:cubicBezTo>
                  <a:pt x="13678" y="205"/>
                  <a:pt x="13691" y="228"/>
                  <a:pt x="13701" y="253"/>
                </a:cubicBezTo>
                <a:cubicBezTo>
                  <a:pt x="13712" y="278"/>
                  <a:pt x="13719" y="304"/>
                  <a:pt x="13725" y="330"/>
                </a:cubicBezTo>
                <a:cubicBezTo>
                  <a:pt x="13730" y="356"/>
                  <a:pt x="13733" y="383"/>
                  <a:pt x="13733" y="410"/>
                </a:cubicBezTo>
                <a:lnTo>
                  <a:pt x="13733" y="12899"/>
                </a:lnTo>
                <a:cubicBezTo>
                  <a:pt x="13733" y="12926"/>
                  <a:pt x="13730" y="12953"/>
                  <a:pt x="13725" y="12979"/>
                </a:cubicBezTo>
                <a:cubicBezTo>
                  <a:pt x="13719" y="13006"/>
                  <a:pt x="13712" y="13031"/>
                  <a:pt x="13701" y="13056"/>
                </a:cubicBezTo>
                <a:cubicBezTo>
                  <a:pt x="13691" y="13081"/>
                  <a:pt x="13678" y="13105"/>
                  <a:pt x="13663" y="13127"/>
                </a:cubicBezTo>
                <a:cubicBezTo>
                  <a:pt x="13649" y="13150"/>
                  <a:pt x="13632" y="13170"/>
                  <a:pt x="13612" y="13189"/>
                </a:cubicBezTo>
                <a:cubicBezTo>
                  <a:pt x="13593" y="13208"/>
                  <a:pt x="13573" y="13225"/>
                  <a:pt x="13550" y="13240"/>
                </a:cubicBezTo>
                <a:cubicBezTo>
                  <a:pt x="13528" y="13255"/>
                  <a:pt x="13504" y="13268"/>
                  <a:pt x="13479" y="13278"/>
                </a:cubicBezTo>
                <a:cubicBezTo>
                  <a:pt x="13455" y="13289"/>
                  <a:pt x="13429" y="13296"/>
                  <a:pt x="13403" y="13302"/>
                </a:cubicBezTo>
                <a:cubicBezTo>
                  <a:pt x="13376" y="13307"/>
                  <a:pt x="13349" y="13309"/>
                  <a:pt x="13322" y="13309"/>
                </a:cubicBezTo>
                <a:lnTo>
                  <a:pt x="410" y="13309"/>
                </a:lnTo>
                <a:cubicBezTo>
                  <a:pt x="383" y="13309"/>
                  <a:pt x="356" y="13307"/>
                  <a:pt x="330" y="13302"/>
                </a:cubicBezTo>
                <a:cubicBezTo>
                  <a:pt x="303" y="13296"/>
                  <a:pt x="278" y="13289"/>
                  <a:pt x="253" y="13278"/>
                </a:cubicBezTo>
                <a:cubicBezTo>
                  <a:pt x="228" y="13268"/>
                  <a:pt x="204" y="13255"/>
                  <a:pt x="182" y="13240"/>
                </a:cubicBezTo>
                <a:cubicBezTo>
                  <a:pt x="160" y="13225"/>
                  <a:pt x="139" y="13208"/>
                  <a:pt x="120" y="13189"/>
                </a:cubicBezTo>
                <a:cubicBezTo>
                  <a:pt x="101" y="13170"/>
                  <a:pt x="84" y="13150"/>
                  <a:pt x="69" y="13127"/>
                </a:cubicBezTo>
                <a:cubicBezTo>
                  <a:pt x="54" y="13105"/>
                  <a:pt x="41" y="13081"/>
                  <a:pt x="31" y="13056"/>
                </a:cubicBezTo>
                <a:cubicBezTo>
                  <a:pt x="21" y="13031"/>
                  <a:pt x="13" y="13006"/>
                  <a:pt x="8" y="12979"/>
                </a:cubicBezTo>
                <a:cubicBezTo>
                  <a:pt x="2" y="12953"/>
                  <a:pt x="0" y="12926"/>
                  <a:pt x="0" y="12899"/>
                </a:cubicBezTo>
                <a:close/>
              </a:path>
            </a:pathLst>
          </a:custGeom>
          <a:noFill/>
          <a:ln w="9360">
            <a:solidFill>
              <a:srgbClr val="1F2533"/>
            </a:solidFill>
            <a:miter/>
          </a:ln>
        </p:spPr>
        <p:txBody>
          <a:bodyPr lIns="4680" tIns="4680" rIns="4680" bIns="468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54" name=""/>
          <p:cNvSpPr txBox="1"/>
          <p:nvPr/>
        </p:nvSpPr>
        <p:spPr>
          <a:xfrm>
            <a:off x="1143000" y="704520"/>
            <a:ext cx="3619800" cy="591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인증 </a:t>
            </a:r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· 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인가 </a:t>
            </a:r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· 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암호화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55" name=""/>
          <p:cNvSpPr/>
          <p:nvPr/>
        </p:nvSpPr>
        <p:spPr>
          <a:xfrm>
            <a:off x="1333440" y="265716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6"/>
                </a:moveTo>
                <a:cubicBezTo>
                  <a:pt x="212" y="121"/>
                  <a:pt x="210" y="135"/>
                  <a:pt x="204" y="148"/>
                </a:cubicBezTo>
                <a:cubicBezTo>
                  <a:pt x="198" y="161"/>
                  <a:pt x="190" y="172"/>
                  <a:pt x="180" y="182"/>
                </a:cubicBezTo>
                <a:cubicBezTo>
                  <a:pt x="170" y="192"/>
                  <a:pt x="159" y="200"/>
                  <a:pt x="146" y="205"/>
                </a:cubicBezTo>
                <a:cubicBezTo>
                  <a:pt x="133" y="210"/>
                  <a:pt x="120" y="213"/>
                  <a:pt x="105" y="213"/>
                </a:cubicBezTo>
                <a:cubicBezTo>
                  <a:pt x="91" y="213"/>
                  <a:pt x="78" y="210"/>
                  <a:pt x="65" y="205"/>
                </a:cubicBezTo>
                <a:cubicBezTo>
                  <a:pt x="52" y="200"/>
                  <a:pt x="41" y="192"/>
                  <a:pt x="31" y="182"/>
                </a:cubicBezTo>
                <a:cubicBezTo>
                  <a:pt x="21" y="172"/>
                  <a:pt x="13" y="161"/>
                  <a:pt x="8" y="148"/>
                </a:cubicBezTo>
                <a:cubicBezTo>
                  <a:pt x="2" y="135"/>
                  <a:pt x="0" y="121"/>
                  <a:pt x="0" y="106"/>
                </a:cubicBezTo>
                <a:cubicBezTo>
                  <a:pt x="0" y="92"/>
                  <a:pt x="2" y="79"/>
                  <a:pt x="8" y="66"/>
                </a:cubicBezTo>
                <a:cubicBezTo>
                  <a:pt x="13" y="53"/>
                  <a:pt x="21" y="41"/>
                  <a:pt x="31" y="31"/>
                </a:cubicBezTo>
                <a:cubicBezTo>
                  <a:pt x="41" y="21"/>
                  <a:pt x="52" y="14"/>
                  <a:pt x="65" y="8"/>
                </a:cubicBezTo>
                <a:cubicBezTo>
                  <a:pt x="78" y="3"/>
                  <a:pt x="91" y="0"/>
                  <a:pt x="105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59" y="14"/>
                  <a:pt x="170" y="21"/>
                  <a:pt x="180" y="31"/>
                </a:cubicBezTo>
                <a:cubicBezTo>
                  <a:pt x="190" y="41"/>
                  <a:pt x="198" y="53"/>
                  <a:pt x="204" y="66"/>
                </a:cubicBezTo>
                <a:cubicBezTo>
                  <a:pt x="210" y="79"/>
                  <a:pt x="212" y="92"/>
                  <a:pt x="212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56" name=""/>
          <p:cNvSpPr txBox="1"/>
          <p:nvPr/>
        </p:nvSpPr>
        <p:spPr>
          <a:xfrm>
            <a:off x="1228680" y="1964160"/>
            <a:ext cx="88416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인증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/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인가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57" name=""/>
          <p:cNvSpPr/>
          <p:nvPr/>
        </p:nvSpPr>
        <p:spPr>
          <a:xfrm>
            <a:off x="1333440" y="313344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7"/>
                </a:moveTo>
                <a:cubicBezTo>
                  <a:pt x="212" y="121"/>
                  <a:pt x="210" y="135"/>
                  <a:pt x="204" y="148"/>
                </a:cubicBezTo>
                <a:cubicBezTo>
                  <a:pt x="198" y="161"/>
                  <a:pt x="190" y="172"/>
                  <a:pt x="180" y="182"/>
                </a:cubicBezTo>
                <a:cubicBezTo>
                  <a:pt x="170" y="192"/>
                  <a:pt x="159" y="200"/>
                  <a:pt x="146" y="205"/>
                </a:cubicBezTo>
                <a:cubicBezTo>
                  <a:pt x="133" y="210"/>
                  <a:pt x="120" y="213"/>
                  <a:pt x="105" y="213"/>
                </a:cubicBezTo>
                <a:cubicBezTo>
                  <a:pt x="91" y="213"/>
                  <a:pt x="78" y="210"/>
                  <a:pt x="65" y="205"/>
                </a:cubicBezTo>
                <a:cubicBezTo>
                  <a:pt x="52" y="200"/>
                  <a:pt x="41" y="192"/>
                  <a:pt x="31" y="182"/>
                </a:cubicBezTo>
                <a:cubicBezTo>
                  <a:pt x="21" y="172"/>
                  <a:pt x="13" y="161"/>
                  <a:pt x="8" y="148"/>
                </a:cubicBezTo>
                <a:cubicBezTo>
                  <a:pt x="2" y="135"/>
                  <a:pt x="0" y="121"/>
                  <a:pt x="0" y="107"/>
                </a:cubicBezTo>
                <a:cubicBezTo>
                  <a:pt x="0" y="93"/>
                  <a:pt x="2" y="80"/>
                  <a:pt x="8" y="67"/>
                </a:cubicBezTo>
                <a:cubicBezTo>
                  <a:pt x="13" y="54"/>
                  <a:pt x="21" y="41"/>
                  <a:pt x="31" y="31"/>
                </a:cubicBezTo>
                <a:cubicBezTo>
                  <a:pt x="41" y="21"/>
                  <a:pt x="52" y="14"/>
                  <a:pt x="65" y="8"/>
                </a:cubicBezTo>
                <a:cubicBezTo>
                  <a:pt x="78" y="3"/>
                  <a:pt x="91" y="0"/>
                  <a:pt x="105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59" y="14"/>
                  <a:pt x="170" y="21"/>
                  <a:pt x="180" y="31"/>
                </a:cubicBezTo>
                <a:cubicBezTo>
                  <a:pt x="190" y="41"/>
                  <a:pt x="198" y="54"/>
                  <a:pt x="204" y="67"/>
                </a:cubicBezTo>
                <a:cubicBezTo>
                  <a:pt x="210" y="80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58" name=""/>
          <p:cNvSpPr txBox="1"/>
          <p:nvPr/>
        </p:nvSpPr>
        <p:spPr>
          <a:xfrm>
            <a:off x="1548720" y="2507040"/>
            <a:ext cx="27000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pgvector: PG role + RLS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59" name=""/>
          <p:cNvSpPr txBox="1"/>
          <p:nvPr/>
        </p:nvSpPr>
        <p:spPr>
          <a:xfrm>
            <a:off x="1548720" y="2983320"/>
            <a:ext cx="35416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Qdrant: API key + JWT(v1.9+) +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60" name=""/>
          <p:cNvSpPr/>
          <p:nvPr/>
        </p:nvSpPr>
        <p:spPr>
          <a:xfrm>
            <a:off x="1333440" y="400032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6"/>
                </a:moveTo>
                <a:cubicBezTo>
                  <a:pt x="212" y="120"/>
                  <a:pt x="210" y="133"/>
                  <a:pt x="204" y="146"/>
                </a:cubicBezTo>
                <a:cubicBezTo>
                  <a:pt x="198" y="159"/>
                  <a:pt x="190" y="171"/>
                  <a:pt x="180" y="182"/>
                </a:cubicBezTo>
                <a:cubicBezTo>
                  <a:pt x="170" y="192"/>
                  <a:pt x="159" y="199"/>
                  <a:pt x="146" y="205"/>
                </a:cubicBezTo>
                <a:cubicBezTo>
                  <a:pt x="133" y="210"/>
                  <a:pt x="120" y="213"/>
                  <a:pt x="105" y="213"/>
                </a:cubicBezTo>
                <a:cubicBezTo>
                  <a:pt x="91" y="213"/>
                  <a:pt x="78" y="210"/>
                  <a:pt x="65" y="205"/>
                </a:cubicBezTo>
                <a:cubicBezTo>
                  <a:pt x="52" y="199"/>
                  <a:pt x="41" y="192"/>
                  <a:pt x="31" y="182"/>
                </a:cubicBezTo>
                <a:cubicBezTo>
                  <a:pt x="21" y="171"/>
                  <a:pt x="13" y="159"/>
                  <a:pt x="8" y="146"/>
                </a:cubicBezTo>
                <a:cubicBezTo>
                  <a:pt x="2" y="133"/>
                  <a:pt x="0" y="120"/>
                  <a:pt x="0" y="106"/>
                </a:cubicBezTo>
                <a:cubicBezTo>
                  <a:pt x="0" y="92"/>
                  <a:pt x="2" y="78"/>
                  <a:pt x="8" y="65"/>
                </a:cubicBezTo>
                <a:cubicBezTo>
                  <a:pt x="13" y="52"/>
                  <a:pt x="21" y="41"/>
                  <a:pt x="31" y="31"/>
                </a:cubicBezTo>
                <a:cubicBezTo>
                  <a:pt x="41" y="21"/>
                  <a:pt x="52" y="13"/>
                  <a:pt x="65" y="8"/>
                </a:cubicBezTo>
                <a:cubicBezTo>
                  <a:pt x="78" y="3"/>
                  <a:pt x="91" y="0"/>
                  <a:pt x="105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59" y="13"/>
                  <a:pt x="170" y="21"/>
                  <a:pt x="180" y="31"/>
                </a:cubicBezTo>
                <a:cubicBezTo>
                  <a:pt x="190" y="41"/>
                  <a:pt x="198" y="52"/>
                  <a:pt x="204" y="65"/>
                </a:cubicBezTo>
                <a:cubicBezTo>
                  <a:pt x="210" y="78"/>
                  <a:pt x="212" y="92"/>
                  <a:pt x="212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61" name=""/>
          <p:cNvSpPr txBox="1"/>
          <p:nvPr/>
        </p:nvSpPr>
        <p:spPr>
          <a:xfrm>
            <a:off x="1548720" y="3383280"/>
            <a:ext cx="66312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mTLS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62" name=""/>
          <p:cNvSpPr/>
          <p:nvPr/>
        </p:nvSpPr>
        <p:spPr>
          <a:xfrm>
            <a:off x="1333440" y="447660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6"/>
                </a:moveTo>
                <a:cubicBezTo>
                  <a:pt x="212" y="121"/>
                  <a:pt x="210" y="134"/>
                  <a:pt x="204" y="147"/>
                </a:cubicBezTo>
                <a:cubicBezTo>
                  <a:pt x="198" y="160"/>
                  <a:pt x="190" y="172"/>
                  <a:pt x="180" y="182"/>
                </a:cubicBezTo>
                <a:cubicBezTo>
                  <a:pt x="170" y="192"/>
                  <a:pt x="159" y="199"/>
                  <a:pt x="146" y="205"/>
                </a:cubicBezTo>
                <a:cubicBezTo>
                  <a:pt x="133" y="210"/>
                  <a:pt x="120" y="213"/>
                  <a:pt x="105" y="213"/>
                </a:cubicBezTo>
                <a:cubicBezTo>
                  <a:pt x="91" y="213"/>
                  <a:pt x="78" y="210"/>
                  <a:pt x="65" y="205"/>
                </a:cubicBezTo>
                <a:cubicBezTo>
                  <a:pt x="52" y="199"/>
                  <a:pt x="41" y="192"/>
                  <a:pt x="31" y="182"/>
                </a:cubicBezTo>
                <a:cubicBezTo>
                  <a:pt x="21" y="172"/>
                  <a:pt x="13" y="160"/>
                  <a:pt x="8" y="147"/>
                </a:cubicBezTo>
                <a:cubicBezTo>
                  <a:pt x="2" y="134"/>
                  <a:pt x="0" y="121"/>
                  <a:pt x="0" y="106"/>
                </a:cubicBezTo>
                <a:cubicBezTo>
                  <a:pt x="0" y="92"/>
                  <a:pt x="2" y="78"/>
                  <a:pt x="8" y="65"/>
                </a:cubicBezTo>
                <a:cubicBezTo>
                  <a:pt x="13" y="52"/>
                  <a:pt x="21" y="41"/>
                  <a:pt x="31" y="31"/>
                </a:cubicBezTo>
                <a:cubicBezTo>
                  <a:pt x="41" y="21"/>
                  <a:pt x="52" y="13"/>
                  <a:pt x="65" y="8"/>
                </a:cubicBezTo>
                <a:cubicBezTo>
                  <a:pt x="78" y="3"/>
                  <a:pt x="91" y="0"/>
                  <a:pt x="105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59" y="13"/>
                  <a:pt x="170" y="21"/>
                  <a:pt x="180" y="31"/>
                </a:cubicBezTo>
                <a:cubicBezTo>
                  <a:pt x="190" y="41"/>
                  <a:pt x="198" y="52"/>
                  <a:pt x="204" y="65"/>
                </a:cubicBezTo>
                <a:cubicBezTo>
                  <a:pt x="210" y="78"/>
                  <a:pt x="212" y="92"/>
                  <a:pt x="212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63" name=""/>
          <p:cNvSpPr txBox="1"/>
          <p:nvPr/>
        </p:nvSpPr>
        <p:spPr>
          <a:xfrm>
            <a:off x="1548720" y="3850200"/>
            <a:ext cx="39078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Weaviate: API key + OIDC + RBAC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64" name=""/>
          <p:cNvSpPr/>
          <p:nvPr/>
        </p:nvSpPr>
        <p:spPr>
          <a:xfrm>
            <a:off x="1333440" y="494316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7"/>
                </a:moveTo>
                <a:cubicBezTo>
                  <a:pt x="212" y="121"/>
                  <a:pt x="210" y="135"/>
                  <a:pt x="204" y="148"/>
                </a:cubicBezTo>
                <a:cubicBezTo>
                  <a:pt x="198" y="161"/>
                  <a:pt x="190" y="172"/>
                  <a:pt x="180" y="182"/>
                </a:cubicBezTo>
                <a:cubicBezTo>
                  <a:pt x="170" y="192"/>
                  <a:pt x="159" y="200"/>
                  <a:pt x="146" y="205"/>
                </a:cubicBezTo>
                <a:cubicBezTo>
                  <a:pt x="133" y="210"/>
                  <a:pt x="120" y="213"/>
                  <a:pt x="105" y="213"/>
                </a:cubicBezTo>
                <a:cubicBezTo>
                  <a:pt x="91" y="213"/>
                  <a:pt x="78" y="210"/>
                  <a:pt x="65" y="205"/>
                </a:cubicBezTo>
                <a:cubicBezTo>
                  <a:pt x="52" y="200"/>
                  <a:pt x="41" y="192"/>
                  <a:pt x="31" y="182"/>
                </a:cubicBezTo>
                <a:cubicBezTo>
                  <a:pt x="21" y="172"/>
                  <a:pt x="13" y="161"/>
                  <a:pt x="8" y="148"/>
                </a:cubicBezTo>
                <a:cubicBezTo>
                  <a:pt x="2" y="135"/>
                  <a:pt x="0" y="121"/>
                  <a:pt x="0" y="107"/>
                </a:cubicBezTo>
                <a:cubicBezTo>
                  <a:pt x="0" y="93"/>
                  <a:pt x="2" y="79"/>
                  <a:pt x="8" y="66"/>
                </a:cubicBezTo>
                <a:cubicBezTo>
                  <a:pt x="13" y="53"/>
                  <a:pt x="21" y="41"/>
                  <a:pt x="31" y="31"/>
                </a:cubicBezTo>
                <a:cubicBezTo>
                  <a:pt x="41" y="21"/>
                  <a:pt x="52" y="14"/>
                  <a:pt x="65" y="8"/>
                </a:cubicBezTo>
                <a:cubicBezTo>
                  <a:pt x="78" y="3"/>
                  <a:pt x="91" y="0"/>
                  <a:pt x="105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59" y="14"/>
                  <a:pt x="170" y="21"/>
                  <a:pt x="180" y="31"/>
                </a:cubicBezTo>
                <a:cubicBezTo>
                  <a:pt x="190" y="41"/>
                  <a:pt x="198" y="53"/>
                  <a:pt x="204" y="66"/>
                </a:cubicBezTo>
                <a:cubicBezTo>
                  <a:pt x="210" y="79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65" name=""/>
          <p:cNvSpPr txBox="1"/>
          <p:nvPr/>
        </p:nvSpPr>
        <p:spPr>
          <a:xfrm>
            <a:off x="1548720" y="4326480"/>
            <a:ext cx="221652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Milvus: RBAC v2.3+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66" name=""/>
          <p:cNvSpPr txBox="1"/>
          <p:nvPr/>
        </p:nvSpPr>
        <p:spPr>
          <a:xfrm>
            <a:off x="1548720" y="4793040"/>
            <a:ext cx="38484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Chroma: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토큰 인증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(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서버 모드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),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임베디드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67" name=""/>
          <p:cNvSpPr/>
          <p:nvPr/>
        </p:nvSpPr>
        <p:spPr>
          <a:xfrm>
            <a:off x="1333440" y="5819760"/>
            <a:ext cx="76320" cy="76320"/>
          </a:xfrm>
          <a:custGeom>
            <a:avLst/>
            <a:gdLst/>
            <a:ahLst/>
            <a:rect l="0" t="0" r="r" b="b"/>
            <a:pathLst>
              <a:path w="212" h="212">
                <a:moveTo>
                  <a:pt x="212" y="105"/>
                </a:moveTo>
                <a:cubicBezTo>
                  <a:pt x="212" y="119"/>
                  <a:pt x="210" y="133"/>
                  <a:pt x="204" y="146"/>
                </a:cubicBezTo>
                <a:cubicBezTo>
                  <a:pt x="198" y="159"/>
                  <a:pt x="190" y="170"/>
                  <a:pt x="180" y="180"/>
                </a:cubicBezTo>
                <a:cubicBezTo>
                  <a:pt x="170" y="191"/>
                  <a:pt x="159" y="199"/>
                  <a:pt x="146" y="204"/>
                </a:cubicBezTo>
                <a:cubicBezTo>
                  <a:pt x="133" y="210"/>
                  <a:pt x="120" y="212"/>
                  <a:pt x="105" y="212"/>
                </a:cubicBezTo>
                <a:cubicBezTo>
                  <a:pt x="91" y="212"/>
                  <a:pt x="78" y="210"/>
                  <a:pt x="65" y="204"/>
                </a:cubicBezTo>
                <a:cubicBezTo>
                  <a:pt x="52" y="199"/>
                  <a:pt x="41" y="191"/>
                  <a:pt x="31" y="180"/>
                </a:cubicBezTo>
                <a:cubicBezTo>
                  <a:pt x="21" y="170"/>
                  <a:pt x="13" y="159"/>
                  <a:pt x="8" y="146"/>
                </a:cubicBezTo>
                <a:cubicBezTo>
                  <a:pt x="2" y="133"/>
                  <a:pt x="0" y="119"/>
                  <a:pt x="0" y="105"/>
                </a:cubicBezTo>
                <a:cubicBezTo>
                  <a:pt x="0" y="91"/>
                  <a:pt x="2" y="78"/>
                  <a:pt x="8" y="65"/>
                </a:cubicBezTo>
                <a:cubicBezTo>
                  <a:pt x="13" y="52"/>
                  <a:pt x="21" y="40"/>
                  <a:pt x="31" y="31"/>
                </a:cubicBezTo>
                <a:cubicBezTo>
                  <a:pt x="41" y="21"/>
                  <a:pt x="52" y="13"/>
                  <a:pt x="65" y="8"/>
                </a:cubicBezTo>
                <a:cubicBezTo>
                  <a:pt x="78" y="2"/>
                  <a:pt x="91" y="0"/>
                  <a:pt x="105" y="0"/>
                </a:cubicBezTo>
                <a:cubicBezTo>
                  <a:pt x="120" y="0"/>
                  <a:pt x="133" y="2"/>
                  <a:pt x="146" y="8"/>
                </a:cubicBezTo>
                <a:cubicBezTo>
                  <a:pt x="159" y="13"/>
                  <a:pt x="170" y="21"/>
                  <a:pt x="180" y="31"/>
                </a:cubicBezTo>
                <a:cubicBezTo>
                  <a:pt x="190" y="40"/>
                  <a:pt x="198" y="52"/>
                  <a:pt x="204" y="65"/>
                </a:cubicBezTo>
                <a:cubicBezTo>
                  <a:pt x="210" y="78"/>
                  <a:pt x="212" y="91"/>
                  <a:pt x="212" y="105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68" name=""/>
          <p:cNvSpPr txBox="1"/>
          <p:nvPr/>
        </p:nvSpPr>
        <p:spPr>
          <a:xfrm>
            <a:off x="1548720" y="5193000"/>
            <a:ext cx="660600" cy="2487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는 없음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69" name=""/>
          <p:cNvSpPr/>
          <p:nvPr/>
        </p:nvSpPr>
        <p:spPr>
          <a:xfrm>
            <a:off x="6329160" y="1671480"/>
            <a:ext cx="4943880" cy="5038920"/>
          </a:xfrm>
          <a:custGeom>
            <a:avLst/>
            <a:gdLst/>
            <a:ahLst/>
            <a:rect l="0" t="0" r="r" b="b"/>
            <a:pathLst>
              <a:path w="13733" h="13997">
                <a:moveTo>
                  <a:pt x="0" y="13587"/>
                </a:moveTo>
                <a:lnTo>
                  <a:pt x="0" y="410"/>
                </a:lnTo>
                <a:cubicBezTo>
                  <a:pt x="0" y="383"/>
                  <a:pt x="3" y="356"/>
                  <a:pt x="8" y="330"/>
                </a:cubicBezTo>
                <a:cubicBezTo>
                  <a:pt x="13" y="304"/>
                  <a:pt x="21" y="278"/>
                  <a:pt x="31" y="253"/>
                </a:cubicBezTo>
                <a:cubicBezTo>
                  <a:pt x="42" y="228"/>
                  <a:pt x="54" y="205"/>
                  <a:pt x="69" y="182"/>
                </a:cubicBezTo>
                <a:cubicBezTo>
                  <a:pt x="84" y="160"/>
                  <a:pt x="101" y="139"/>
                  <a:pt x="120" y="120"/>
                </a:cubicBezTo>
                <a:cubicBezTo>
                  <a:pt x="139" y="101"/>
                  <a:pt x="160" y="84"/>
                  <a:pt x="182" y="69"/>
                </a:cubicBezTo>
                <a:cubicBezTo>
                  <a:pt x="205" y="54"/>
                  <a:pt x="228" y="41"/>
                  <a:pt x="253" y="31"/>
                </a:cubicBezTo>
                <a:cubicBezTo>
                  <a:pt x="278" y="21"/>
                  <a:pt x="304" y="13"/>
                  <a:pt x="330" y="8"/>
                </a:cubicBezTo>
                <a:cubicBezTo>
                  <a:pt x="357" y="3"/>
                  <a:pt x="383" y="0"/>
                  <a:pt x="410" y="0"/>
                </a:cubicBezTo>
                <a:lnTo>
                  <a:pt x="13323" y="0"/>
                </a:lnTo>
                <a:cubicBezTo>
                  <a:pt x="13350" y="0"/>
                  <a:pt x="13376" y="3"/>
                  <a:pt x="13403" y="8"/>
                </a:cubicBezTo>
                <a:cubicBezTo>
                  <a:pt x="13429" y="13"/>
                  <a:pt x="13455" y="21"/>
                  <a:pt x="13480" y="31"/>
                </a:cubicBezTo>
                <a:cubicBezTo>
                  <a:pt x="13505" y="41"/>
                  <a:pt x="13528" y="54"/>
                  <a:pt x="13551" y="69"/>
                </a:cubicBezTo>
                <a:cubicBezTo>
                  <a:pt x="13573" y="84"/>
                  <a:pt x="13594" y="101"/>
                  <a:pt x="13613" y="120"/>
                </a:cubicBezTo>
                <a:cubicBezTo>
                  <a:pt x="13632" y="139"/>
                  <a:pt x="13649" y="160"/>
                  <a:pt x="13664" y="182"/>
                </a:cubicBezTo>
                <a:cubicBezTo>
                  <a:pt x="13679" y="205"/>
                  <a:pt x="13691" y="228"/>
                  <a:pt x="13702" y="253"/>
                </a:cubicBezTo>
                <a:cubicBezTo>
                  <a:pt x="13712" y="278"/>
                  <a:pt x="13720" y="304"/>
                  <a:pt x="13725" y="330"/>
                </a:cubicBezTo>
                <a:cubicBezTo>
                  <a:pt x="13730" y="356"/>
                  <a:pt x="13733" y="383"/>
                  <a:pt x="13733" y="410"/>
                </a:cubicBezTo>
                <a:lnTo>
                  <a:pt x="13733" y="13587"/>
                </a:lnTo>
                <a:cubicBezTo>
                  <a:pt x="13733" y="13614"/>
                  <a:pt x="13730" y="13641"/>
                  <a:pt x="13725" y="13667"/>
                </a:cubicBezTo>
                <a:cubicBezTo>
                  <a:pt x="13720" y="13694"/>
                  <a:pt x="13712" y="13719"/>
                  <a:pt x="13702" y="13744"/>
                </a:cubicBezTo>
                <a:cubicBezTo>
                  <a:pt x="13691" y="13769"/>
                  <a:pt x="13679" y="13793"/>
                  <a:pt x="13664" y="13815"/>
                </a:cubicBezTo>
                <a:cubicBezTo>
                  <a:pt x="13649" y="13838"/>
                  <a:pt x="13632" y="13858"/>
                  <a:pt x="13613" y="13877"/>
                </a:cubicBezTo>
                <a:cubicBezTo>
                  <a:pt x="13594" y="13896"/>
                  <a:pt x="13573" y="13913"/>
                  <a:pt x="13551" y="13928"/>
                </a:cubicBezTo>
                <a:cubicBezTo>
                  <a:pt x="13528" y="13943"/>
                  <a:pt x="13505" y="13956"/>
                  <a:pt x="13480" y="13966"/>
                </a:cubicBezTo>
                <a:cubicBezTo>
                  <a:pt x="13455" y="13976"/>
                  <a:pt x="13429" y="13984"/>
                  <a:pt x="13403" y="13990"/>
                </a:cubicBezTo>
                <a:cubicBezTo>
                  <a:pt x="13376" y="13995"/>
                  <a:pt x="13350" y="13997"/>
                  <a:pt x="13323" y="13997"/>
                </a:cubicBezTo>
                <a:lnTo>
                  <a:pt x="410" y="13997"/>
                </a:lnTo>
                <a:cubicBezTo>
                  <a:pt x="383" y="13997"/>
                  <a:pt x="357" y="13995"/>
                  <a:pt x="330" y="13990"/>
                </a:cubicBezTo>
                <a:cubicBezTo>
                  <a:pt x="304" y="13984"/>
                  <a:pt x="278" y="13976"/>
                  <a:pt x="253" y="13966"/>
                </a:cubicBezTo>
                <a:cubicBezTo>
                  <a:pt x="228" y="13956"/>
                  <a:pt x="205" y="13943"/>
                  <a:pt x="182" y="13928"/>
                </a:cubicBezTo>
                <a:cubicBezTo>
                  <a:pt x="160" y="13913"/>
                  <a:pt x="139" y="13896"/>
                  <a:pt x="120" y="13877"/>
                </a:cubicBezTo>
                <a:cubicBezTo>
                  <a:pt x="101" y="13858"/>
                  <a:pt x="84" y="13838"/>
                  <a:pt x="69" y="13815"/>
                </a:cubicBezTo>
                <a:cubicBezTo>
                  <a:pt x="54" y="13793"/>
                  <a:pt x="42" y="13769"/>
                  <a:pt x="31" y="13744"/>
                </a:cubicBezTo>
                <a:cubicBezTo>
                  <a:pt x="21" y="13719"/>
                  <a:pt x="13" y="13694"/>
                  <a:pt x="8" y="13667"/>
                </a:cubicBezTo>
                <a:cubicBezTo>
                  <a:pt x="3" y="13641"/>
                  <a:pt x="0" y="13614"/>
                  <a:pt x="0" y="13587"/>
                </a:cubicBezTo>
                <a:close/>
              </a:path>
            </a:pathLst>
          </a:custGeom>
          <a:solidFill>
            <a:srgbClr val="11141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70" name=""/>
          <p:cNvSpPr/>
          <p:nvPr/>
        </p:nvSpPr>
        <p:spPr>
          <a:xfrm>
            <a:off x="6329160" y="1671480"/>
            <a:ext cx="4943880" cy="5038920"/>
          </a:xfrm>
          <a:custGeom>
            <a:avLst/>
            <a:gdLst/>
            <a:ahLst/>
            <a:rect l="0" t="0" r="r" b="b"/>
            <a:pathLst>
              <a:path w="13733" h="13997">
                <a:moveTo>
                  <a:pt x="0" y="13587"/>
                </a:moveTo>
                <a:lnTo>
                  <a:pt x="0" y="410"/>
                </a:lnTo>
                <a:cubicBezTo>
                  <a:pt x="0" y="383"/>
                  <a:pt x="3" y="356"/>
                  <a:pt x="8" y="330"/>
                </a:cubicBezTo>
                <a:cubicBezTo>
                  <a:pt x="13" y="304"/>
                  <a:pt x="21" y="278"/>
                  <a:pt x="31" y="253"/>
                </a:cubicBezTo>
                <a:cubicBezTo>
                  <a:pt x="42" y="228"/>
                  <a:pt x="54" y="205"/>
                  <a:pt x="69" y="182"/>
                </a:cubicBezTo>
                <a:cubicBezTo>
                  <a:pt x="84" y="160"/>
                  <a:pt x="101" y="139"/>
                  <a:pt x="120" y="120"/>
                </a:cubicBezTo>
                <a:cubicBezTo>
                  <a:pt x="139" y="101"/>
                  <a:pt x="160" y="84"/>
                  <a:pt x="182" y="69"/>
                </a:cubicBezTo>
                <a:cubicBezTo>
                  <a:pt x="205" y="54"/>
                  <a:pt x="228" y="41"/>
                  <a:pt x="253" y="31"/>
                </a:cubicBezTo>
                <a:cubicBezTo>
                  <a:pt x="278" y="21"/>
                  <a:pt x="304" y="13"/>
                  <a:pt x="330" y="8"/>
                </a:cubicBezTo>
                <a:cubicBezTo>
                  <a:pt x="357" y="3"/>
                  <a:pt x="383" y="0"/>
                  <a:pt x="410" y="0"/>
                </a:cubicBezTo>
                <a:lnTo>
                  <a:pt x="13323" y="0"/>
                </a:lnTo>
                <a:cubicBezTo>
                  <a:pt x="13350" y="0"/>
                  <a:pt x="13376" y="3"/>
                  <a:pt x="13403" y="8"/>
                </a:cubicBezTo>
                <a:cubicBezTo>
                  <a:pt x="13429" y="13"/>
                  <a:pt x="13455" y="21"/>
                  <a:pt x="13480" y="31"/>
                </a:cubicBezTo>
                <a:cubicBezTo>
                  <a:pt x="13505" y="41"/>
                  <a:pt x="13528" y="54"/>
                  <a:pt x="13551" y="69"/>
                </a:cubicBezTo>
                <a:cubicBezTo>
                  <a:pt x="13573" y="84"/>
                  <a:pt x="13594" y="101"/>
                  <a:pt x="13613" y="120"/>
                </a:cubicBezTo>
                <a:cubicBezTo>
                  <a:pt x="13632" y="139"/>
                  <a:pt x="13649" y="160"/>
                  <a:pt x="13664" y="182"/>
                </a:cubicBezTo>
                <a:cubicBezTo>
                  <a:pt x="13679" y="205"/>
                  <a:pt x="13691" y="228"/>
                  <a:pt x="13702" y="253"/>
                </a:cubicBezTo>
                <a:cubicBezTo>
                  <a:pt x="13712" y="278"/>
                  <a:pt x="13720" y="304"/>
                  <a:pt x="13725" y="330"/>
                </a:cubicBezTo>
                <a:cubicBezTo>
                  <a:pt x="13730" y="356"/>
                  <a:pt x="13733" y="383"/>
                  <a:pt x="13733" y="410"/>
                </a:cubicBezTo>
                <a:lnTo>
                  <a:pt x="13733" y="13587"/>
                </a:lnTo>
                <a:cubicBezTo>
                  <a:pt x="13733" y="13614"/>
                  <a:pt x="13730" y="13641"/>
                  <a:pt x="13725" y="13667"/>
                </a:cubicBezTo>
                <a:cubicBezTo>
                  <a:pt x="13720" y="13694"/>
                  <a:pt x="13712" y="13719"/>
                  <a:pt x="13702" y="13744"/>
                </a:cubicBezTo>
                <a:cubicBezTo>
                  <a:pt x="13691" y="13769"/>
                  <a:pt x="13679" y="13793"/>
                  <a:pt x="13664" y="13815"/>
                </a:cubicBezTo>
                <a:cubicBezTo>
                  <a:pt x="13649" y="13838"/>
                  <a:pt x="13632" y="13858"/>
                  <a:pt x="13613" y="13877"/>
                </a:cubicBezTo>
                <a:cubicBezTo>
                  <a:pt x="13594" y="13896"/>
                  <a:pt x="13573" y="13913"/>
                  <a:pt x="13551" y="13928"/>
                </a:cubicBezTo>
                <a:cubicBezTo>
                  <a:pt x="13528" y="13943"/>
                  <a:pt x="13505" y="13956"/>
                  <a:pt x="13480" y="13966"/>
                </a:cubicBezTo>
                <a:cubicBezTo>
                  <a:pt x="13455" y="13976"/>
                  <a:pt x="13429" y="13984"/>
                  <a:pt x="13403" y="13990"/>
                </a:cubicBezTo>
                <a:cubicBezTo>
                  <a:pt x="13376" y="13995"/>
                  <a:pt x="13350" y="13997"/>
                  <a:pt x="13323" y="13997"/>
                </a:cubicBezTo>
                <a:lnTo>
                  <a:pt x="410" y="13997"/>
                </a:lnTo>
                <a:cubicBezTo>
                  <a:pt x="383" y="13997"/>
                  <a:pt x="357" y="13995"/>
                  <a:pt x="330" y="13990"/>
                </a:cubicBezTo>
                <a:cubicBezTo>
                  <a:pt x="304" y="13984"/>
                  <a:pt x="278" y="13976"/>
                  <a:pt x="253" y="13966"/>
                </a:cubicBezTo>
                <a:cubicBezTo>
                  <a:pt x="228" y="13956"/>
                  <a:pt x="205" y="13943"/>
                  <a:pt x="182" y="13928"/>
                </a:cubicBezTo>
                <a:cubicBezTo>
                  <a:pt x="160" y="13913"/>
                  <a:pt x="139" y="13896"/>
                  <a:pt x="120" y="13877"/>
                </a:cubicBezTo>
                <a:cubicBezTo>
                  <a:pt x="101" y="13858"/>
                  <a:pt x="84" y="13838"/>
                  <a:pt x="69" y="13815"/>
                </a:cubicBezTo>
                <a:cubicBezTo>
                  <a:pt x="54" y="13793"/>
                  <a:pt x="42" y="13769"/>
                  <a:pt x="31" y="13744"/>
                </a:cubicBezTo>
                <a:cubicBezTo>
                  <a:pt x="21" y="13719"/>
                  <a:pt x="13" y="13694"/>
                  <a:pt x="8" y="13667"/>
                </a:cubicBezTo>
                <a:cubicBezTo>
                  <a:pt x="3" y="13641"/>
                  <a:pt x="0" y="13614"/>
                  <a:pt x="0" y="13587"/>
                </a:cubicBezTo>
                <a:close/>
              </a:path>
            </a:pathLst>
          </a:custGeom>
          <a:noFill/>
          <a:ln w="9360">
            <a:solidFill>
              <a:srgbClr val="1F2533"/>
            </a:solidFill>
            <a:miter/>
          </a:ln>
        </p:spPr>
        <p:txBody>
          <a:bodyPr lIns="4680" tIns="4680" rIns="4680" bIns="468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71" name=""/>
          <p:cNvSpPr txBox="1"/>
          <p:nvPr/>
        </p:nvSpPr>
        <p:spPr>
          <a:xfrm>
            <a:off x="1548720" y="5669280"/>
            <a:ext cx="284976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FAISS: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없음 — 호스트가 책임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72" name=""/>
          <p:cNvSpPr/>
          <p:nvPr/>
        </p:nvSpPr>
        <p:spPr>
          <a:xfrm>
            <a:off x="6743520" y="2657160"/>
            <a:ext cx="76680" cy="76680"/>
          </a:xfrm>
          <a:custGeom>
            <a:avLst/>
            <a:gdLst/>
            <a:ahLst/>
            <a:rect l="0" t="0" r="r" b="b"/>
            <a:pathLst>
              <a:path w="213" h="213">
                <a:moveTo>
                  <a:pt x="213" y="106"/>
                </a:moveTo>
                <a:cubicBezTo>
                  <a:pt x="213" y="121"/>
                  <a:pt x="210" y="135"/>
                  <a:pt x="205" y="148"/>
                </a:cubicBezTo>
                <a:cubicBezTo>
                  <a:pt x="199" y="161"/>
                  <a:pt x="192" y="172"/>
                  <a:pt x="182" y="182"/>
                </a:cubicBezTo>
                <a:cubicBezTo>
                  <a:pt x="172" y="192"/>
                  <a:pt x="160" y="200"/>
                  <a:pt x="146" y="205"/>
                </a:cubicBezTo>
                <a:cubicBezTo>
                  <a:pt x="133" y="210"/>
                  <a:pt x="120" y="213"/>
                  <a:pt x="106" y="213"/>
                </a:cubicBezTo>
                <a:cubicBezTo>
                  <a:pt x="92" y="213"/>
                  <a:pt x="78" y="210"/>
                  <a:pt x="65" y="205"/>
                </a:cubicBezTo>
                <a:cubicBezTo>
                  <a:pt x="52" y="200"/>
                  <a:pt x="41" y="192"/>
                  <a:pt x="31" y="182"/>
                </a:cubicBezTo>
                <a:cubicBezTo>
                  <a:pt x="21" y="172"/>
                  <a:pt x="13" y="161"/>
                  <a:pt x="8" y="148"/>
                </a:cubicBezTo>
                <a:cubicBezTo>
                  <a:pt x="3" y="135"/>
                  <a:pt x="0" y="121"/>
                  <a:pt x="0" y="106"/>
                </a:cubicBezTo>
                <a:cubicBezTo>
                  <a:pt x="0" y="92"/>
                  <a:pt x="3" y="79"/>
                  <a:pt x="8" y="66"/>
                </a:cubicBezTo>
                <a:cubicBezTo>
                  <a:pt x="13" y="53"/>
                  <a:pt x="21" y="41"/>
                  <a:pt x="31" y="31"/>
                </a:cubicBezTo>
                <a:cubicBezTo>
                  <a:pt x="41" y="21"/>
                  <a:pt x="52" y="14"/>
                  <a:pt x="65" y="8"/>
                </a:cubicBezTo>
                <a:cubicBezTo>
                  <a:pt x="78" y="3"/>
                  <a:pt x="92" y="0"/>
                  <a:pt x="106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60" y="14"/>
                  <a:pt x="172" y="21"/>
                  <a:pt x="182" y="31"/>
                </a:cubicBezTo>
                <a:cubicBezTo>
                  <a:pt x="192" y="41"/>
                  <a:pt x="199" y="53"/>
                  <a:pt x="205" y="66"/>
                </a:cubicBezTo>
                <a:cubicBezTo>
                  <a:pt x="210" y="79"/>
                  <a:pt x="213" y="92"/>
                  <a:pt x="213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73" name=""/>
          <p:cNvSpPr txBox="1"/>
          <p:nvPr/>
        </p:nvSpPr>
        <p:spPr>
          <a:xfrm>
            <a:off x="6638760" y="1964160"/>
            <a:ext cx="10868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암호화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/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격리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74" name=""/>
          <p:cNvSpPr/>
          <p:nvPr/>
        </p:nvSpPr>
        <p:spPr>
          <a:xfrm>
            <a:off x="6743520" y="3133440"/>
            <a:ext cx="76680" cy="76680"/>
          </a:xfrm>
          <a:custGeom>
            <a:avLst/>
            <a:gdLst/>
            <a:ahLst/>
            <a:rect l="0" t="0" r="r" b="b"/>
            <a:pathLst>
              <a:path w="213" h="213">
                <a:moveTo>
                  <a:pt x="213" y="107"/>
                </a:moveTo>
                <a:cubicBezTo>
                  <a:pt x="213" y="121"/>
                  <a:pt x="210" y="135"/>
                  <a:pt x="205" y="148"/>
                </a:cubicBezTo>
                <a:cubicBezTo>
                  <a:pt x="199" y="161"/>
                  <a:pt x="192" y="172"/>
                  <a:pt x="182" y="182"/>
                </a:cubicBezTo>
                <a:cubicBezTo>
                  <a:pt x="172" y="192"/>
                  <a:pt x="160" y="200"/>
                  <a:pt x="146" y="205"/>
                </a:cubicBezTo>
                <a:cubicBezTo>
                  <a:pt x="133" y="210"/>
                  <a:pt x="120" y="213"/>
                  <a:pt x="106" y="213"/>
                </a:cubicBezTo>
                <a:cubicBezTo>
                  <a:pt x="92" y="213"/>
                  <a:pt x="78" y="210"/>
                  <a:pt x="65" y="205"/>
                </a:cubicBezTo>
                <a:cubicBezTo>
                  <a:pt x="52" y="200"/>
                  <a:pt x="41" y="192"/>
                  <a:pt x="31" y="182"/>
                </a:cubicBezTo>
                <a:cubicBezTo>
                  <a:pt x="21" y="172"/>
                  <a:pt x="13" y="161"/>
                  <a:pt x="8" y="148"/>
                </a:cubicBezTo>
                <a:cubicBezTo>
                  <a:pt x="3" y="135"/>
                  <a:pt x="0" y="121"/>
                  <a:pt x="0" y="107"/>
                </a:cubicBezTo>
                <a:cubicBezTo>
                  <a:pt x="0" y="93"/>
                  <a:pt x="3" y="80"/>
                  <a:pt x="8" y="67"/>
                </a:cubicBezTo>
                <a:cubicBezTo>
                  <a:pt x="13" y="54"/>
                  <a:pt x="21" y="41"/>
                  <a:pt x="31" y="31"/>
                </a:cubicBezTo>
                <a:cubicBezTo>
                  <a:pt x="41" y="21"/>
                  <a:pt x="52" y="14"/>
                  <a:pt x="65" y="8"/>
                </a:cubicBezTo>
                <a:cubicBezTo>
                  <a:pt x="78" y="3"/>
                  <a:pt x="92" y="0"/>
                  <a:pt x="106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60" y="14"/>
                  <a:pt x="172" y="21"/>
                  <a:pt x="182" y="31"/>
                </a:cubicBezTo>
                <a:cubicBezTo>
                  <a:pt x="192" y="41"/>
                  <a:pt x="199" y="54"/>
                  <a:pt x="205" y="67"/>
                </a:cubicBezTo>
                <a:cubicBezTo>
                  <a:pt x="210" y="80"/>
                  <a:pt x="213" y="93"/>
                  <a:pt x="213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75" name=""/>
          <p:cNvSpPr txBox="1"/>
          <p:nvPr/>
        </p:nvSpPr>
        <p:spPr>
          <a:xfrm>
            <a:off x="6958800" y="2507040"/>
            <a:ext cx="247752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TLS in-transit: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모두 지원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76" name=""/>
          <p:cNvSpPr txBox="1"/>
          <p:nvPr/>
        </p:nvSpPr>
        <p:spPr>
          <a:xfrm>
            <a:off x="6958800" y="2983320"/>
            <a:ext cx="240156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At-rest: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호스팅 환경 의존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77" name=""/>
          <p:cNvSpPr/>
          <p:nvPr/>
        </p:nvSpPr>
        <p:spPr>
          <a:xfrm>
            <a:off x="6743520" y="4000320"/>
            <a:ext cx="76680" cy="76680"/>
          </a:xfrm>
          <a:custGeom>
            <a:avLst/>
            <a:gdLst/>
            <a:ahLst/>
            <a:rect l="0" t="0" r="r" b="b"/>
            <a:pathLst>
              <a:path w="213" h="213">
                <a:moveTo>
                  <a:pt x="213" y="106"/>
                </a:moveTo>
                <a:cubicBezTo>
                  <a:pt x="213" y="120"/>
                  <a:pt x="210" y="133"/>
                  <a:pt x="205" y="146"/>
                </a:cubicBezTo>
                <a:cubicBezTo>
                  <a:pt x="199" y="159"/>
                  <a:pt x="192" y="171"/>
                  <a:pt x="182" y="182"/>
                </a:cubicBezTo>
                <a:cubicBezTo>
                  <a:pt x="172" y="192"/>
                  <a:pt x="160" y="199"/>
                  <a:pt x="146" y="205"/>
                </a:cubicBezTo>
                <a:cubicBezTo>
                  <a:pt x="133" y="210"/>
                  <a:pt x="120" y="213"/>
                  <a:pt x="106" y="213"/>
                </a:cubicBezTo>
                <a:cubicBezTo>
                  <a:pt x="92" y="213"/>
                  <a:pt x="78" y="210"/>
                  <a:pt x="65" y="205"/>
                </a:cubicBezTo>
                <a:cubicBezTo>
                  <a:pt x="52" y="199"/>
                  <a:pt x="41" y="192"/>
                  <a:pt x="31" y="182"/>
                </a:cubicBezTo>
                <a:cubicBezTo>
                  <a:pt x="21" y="171"/>
                  <a:pt x="13" y="159"/>
                  <a:pt x="8" y="146"/>
                </a:cubicBezTo>
                <a:cubicBezTo>
                  <a:pt x="3" y="133"/>
                  <a:pt x="0" y="120"/>
                  <a:pt x="0" y="106"/>
                </a:cubicBezTo>
                <a:cubicBezTo>
                  <a:pt x="0" y="92"/>
                  <a:pt x="3" y="78"/>
                  <a:pt x="8" y="65"/>
                </a:cubicBezTo>
                <a:cubicBezTo>
                  <a:pt x="13" y="52"/>
                  <a:pt x="21" y="41"/>
                  <a:pt x="31" y="31"/>
                </a:cubicBezTo>
                <a:cubicBezTo>
                  <a:pt x="41" y="21"/>
                  <a:pt x="52" y="13"/>
                  <a:pt x="65" y="8"/>
                </a:cubicBezTo>
                <a:cubicBezTo>
                  <a:pt x="78" y="3"/>
                  <a:pt x="92" y="0"/>
                  <a:pt x="106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60" y="13"/>
                  <a:pt x="172" y="21"/>
                  <a:pt x="182" y="31"/>
                </a:cubicBezTo>
                <a:cubicBezTo>
                  <a:pt x="192" y="41"/>
                  <a:pt x="199" y="52"/>
                  <a:pt x="205" y="65"/>
                </a:cubicBezTo>
                <a:cubicBezTo>
                  <a:pt x="210" y="78"/>
                  <a:pt x="213" y="92"/>
                  <a:pt x="213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78" name=""/>
          <p:cNvSpPr txBox="1"/>
          <p:nvPr/>
        </p:nvSpPr>
        <p:spPr>
          <a:xfrm>
            <a:off x="6958800" y="3383280"/>
            <a:ext cx="19886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(KMS·LUKS·EBS)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79" name=""/>
          <p:cNvSpPr txBox="1"/>
          <p:nvPr/>
        </p:nvSpPr>
        <p:spPr>
          <a:xfrm>
            <a:off x="6958800" y="3850200"/>
            <a:ext cx="28724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VPC peering: Zilliz/Qdrant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80" name=""/>
          <p:cNvSpPr/>
          <p:nvPr/>
        </p:nvSpPr>
        <p:spPr>
          <a:xfrm>
            <a:off x="6743520" y="4867200"/>
            <a:ext cx="76680" cy="76320"/>
          </a:xfrm>
          <a:custGeom>
            <a:avLst/>
            <a:gdLst/>
            <a:ahLst/>
            <a:rect l="0" t="0" r="r" b="b"/>
            <a:pathLst>
              <a:path w="213" h="212">
                <a:moveTo>
                  <a:pt x="213" y="107"/>
                </a:moveTo>
                <a:cubicBezTo>
                  <a:pt x="213" y="121"/>
                  <a:pt x="210" y="134"/>
                  <a:pt x="205" y="147"/>
                </a:cubicBezTo>
                <a:cubicBezTo>
                  <a:pt x="199" y="160"/>
                  <a:pt x="192" y="171"/>
                  <a:pt x="182" y="181"/>
                </a:cubicBezTo>
                <a:cubicBezTo>
                  <a:pt x="172" y="191"/>
                  <a:pt x="160" y="199"/>
                  <a:pt x="146" y="204"/>
                </a:cubicBezTo>
                <a:cubicBezTo>
                  <a:pt x="133" y="210"/>
                  <a:pt x="120" y="212"/>
                  <a:pt x="106" y="212"/>
                </a:cubicBezTo>
                <a:cubicBezTo>
                  <a:pt x="92" y="212"/>
                  <a:pt x="78" y="210"/>
                  <a:pt x="65" y="204"/>
                </a:cubicBezTo>
                <a:cubicBezTo>
                  <a:pt x="52" y="199"/>
                  <a:pt x="41" y="191"/>
                  <a:pt x="31" y="181"/>
                </a:cubicBezTo>
                <a:cubicBezTo>
                  <a:pt x="21" y="171"/>
                  <a:pt x="13" y="160"/>
                  <a:pt x="8" y="147"/>
                </a:cubicBezTo>
                <a:cubicBezTo>
                  <a:pt x="3" y="134"/>
                  <a:pt x="0" y="121"/>
                  <a:pt x="0" y="107"/>
                </a:cubicBezTo>
                <a:cubicBezTo>
                  <a:pt x="0" y="93"/>
                  <a:pt x="3" y="78"/>
                  <a:pt x="8" y="65"/>
                </a:cubicBezTo>
                <a:cubicBezTo>
                  <a:pt x="13" y="52"/>
                  <a:pt x="21" y="41"/>
                  <a:pt x="31" y="31"/>
                </a:cubicBezTo>
                <a:cubicBezTo>
                  <a:pt x="41" y="21"/>
                  <a:pt x="52" y="13"/>
                  <a:pt x="65" y="8"/>
                </a:cubicBezTo>
                <a:cubicBezTo>
                  <a:pt x="78" y="2"/>
                  <a:pt x="92" y="0"/>
                  <a:pt x="106" y="0"/>
                </a:cubicBezTo>
                <a:cubicBezTo>
                  <a:pt x="120" y="0"/>
                  <a:pt x="133" y="2"/>
                  <a:pt x="146" y="8"/>
                </a:cubicBezTo>
                <a:cubicBezTo>
                  <a:pt x="160" y="13"/>
                  <a:pt x="172" y="21"/>
                  <a:pt x="182" y="31"/>
                </a:cubicBezTo>
                <a:cubicBezTo>
                  <a:pt x="192" y="41"/>
                  <a:pt x="199" y="52"/>
                  <a:pt x="205" y="65"/>
                </a:cubicBezTo>
                <a:cubicBezTo>
                  <a:pt x="210" y="78"/>
                  <a:pt x="213" y="93"/>
                  <a:pt x="213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81" name=""/>
          <p:cNvSpPr txBox="1"/>
          <p:nvPr/>
        </p:nvSpPr>
        <p:spPr>
          <a:xfrm>
            <a:off x="6958800" y="4250160"/>
            <a:ext cx="24724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Cloud/Weaviate Cloud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82" name=""/>
          <p:cNvSpPr txBox="1"/>
          <p:nvPr/>
        </p:nvSpPr>
        <p:spPr>
          <a:xfrm>
            <a:off x="6958800" y="4716720"/>
            <a:ext cx="10558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멀티테넌시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: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83" name=""/>
          <p:cNvSpPr txBox="1"/>
          <p:nvPr/>
        </p:nvSpPr>
        <p:spPr>
          <a:xfrm>
            <a:off x="6958800" y="5117040"/>
            <a:ext cx="18900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· pgvector → RLS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84" name=""/>
          <p:cNvSpPr txBox="1"/>
          <p:nvPr/>
        </p:nvSpPr>
        <p:spPr>
          <a:xfrm>
            <a:off x="6958800" y="5517000"/>
            <a:ext cx="25502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· Qdrant → payload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필터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85" name=""/>
          <p:cNvSpPr txBox="1"/>
          <p:nvPr/>
        </p:nvSpPr>
        <p:spPr>
          <a:xfrm>
            <a:off x="6958800" y="5907600"/>
            <a:ext cx="37126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· Weaviate → tenant per collection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86" name=""/>
          <p:cNvSpPr txBox="1"/>
          <p:nvPr/>
        </p:nvSpPr>
        <p:spPr>
          <a:xfrm>
            <a:off x="914400" y="6314040"/>
            <a:ext cx="539856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Python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종합 쿡북 —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RRF·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인덱싱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메모리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보안까지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87" name=""/>
          <p:cNvSpPr txBox="1"/>
          <p:nvPr/>
        </p:nvSpPr>
        <p:spPr>
          <a:xfrm>
            <a:off x="11095560" y="6314040"/>
            <a:ext cx="305640" cy="1530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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8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89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90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91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92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93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94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95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96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97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98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099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00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01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02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03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04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05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06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07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08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09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10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11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12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13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14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15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16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17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18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19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20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21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22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23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24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25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26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27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28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29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30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31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32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33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34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35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36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37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38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39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40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41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42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43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44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45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46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47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48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49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50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51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52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53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54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55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56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57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58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59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60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61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62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63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64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65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66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67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68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69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70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71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72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73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74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75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76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77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78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79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80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81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82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83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84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85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86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87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88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89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90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91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92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93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94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95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96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97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98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99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00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01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02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03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04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05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06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07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08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09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10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11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12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13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14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15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16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17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18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19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20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21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22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23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24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25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26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27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28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29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30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31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32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33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34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35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36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37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38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39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40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41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42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43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44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45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46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47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48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49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50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51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52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53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54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55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56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57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58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59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60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61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62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63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64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65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66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67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68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69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70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71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72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73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74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75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76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77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78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79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80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81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82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83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84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85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86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87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88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89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90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91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92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93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94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95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96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97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98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99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00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01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02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03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04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05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06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07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08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09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10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11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12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13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14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15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16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17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18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19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20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21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22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23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24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25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26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27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28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29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30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31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32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33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34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35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36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37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38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39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40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41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42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43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44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45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46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47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48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49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50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51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52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53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54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55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56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57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58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59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60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61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62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63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64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65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66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67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68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69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70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71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72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73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74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75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76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77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78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79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80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81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82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83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84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85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86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87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88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89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90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91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92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93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94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95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96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97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98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399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00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01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02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03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04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05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06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07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08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09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10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11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12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13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14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15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16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17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18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19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20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21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22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23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24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25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26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27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28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29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30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31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32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33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34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35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36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37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38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39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40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41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42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43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44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45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46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47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48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49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50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51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52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53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54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55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56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57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58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59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60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61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62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63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64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65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66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67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68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69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70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71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72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73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74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75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76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77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78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79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80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81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82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83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84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85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86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87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88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89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90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91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92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93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94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95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96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97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98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99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00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01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02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03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04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05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06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07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08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09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10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11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12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13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14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15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16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17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18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19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20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21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22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23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24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25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26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27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28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29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30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31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32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33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34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35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36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37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38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39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40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41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42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43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44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45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46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47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48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49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50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51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52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53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54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55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56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57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58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59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60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61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62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63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64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65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66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67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68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69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70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71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72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73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74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75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76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77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78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79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80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81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82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83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84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85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86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87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88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89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90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91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92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93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94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95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96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97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98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99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00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01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02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03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04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05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06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07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08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09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10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11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12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13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14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15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16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17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18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19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20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21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22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23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24" name=""/>
          <p:cNvSpPr/>
          <p:nvPr/>
        </p:nvSpPr>
        <p:spPr>
          <a:xfrm>
            <a:off x="914040" y="178092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25" name=""/>
          <p:cNvSpPr/>
          <p:nvPr/>
        </p:nvSpPr>
        <p:spPr>
          <a:xfrm>
            <a:off x="914040" y="132372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3"/>
                </a:lnTo>
                <a:cubicBezTo>
                  <a:pt x="0" y="46"/>
                  <a:pt x="2" y="39"/>
                  <a:pt x="5" y="33"/>
                </a:cubicBezTo>
                <a:cubicBezTo>
                  <a:pt x="7" y="26"/>
                  <a:pt x="11" y="21"/>
                  <a:pt x="16" y="16"/>
                </a:cubicBezTo>
                <a:cubicBezTo>
                  <a:pt x="21" y="11"/>
                  <a:pt x="27" y="7"/>
                  <a:pt x="33" y="4"/>
                </a:cubicBezTo>
                <a:cubicBezTo>
                  <a:pt x="40" y="2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2"/>
                  <a:pt x="180" y="4"/>
                </a:cubicBezTo>
                <a:cubicBezTo>
                  <a:pt x="187" y="7"/>
                  <a:pt x="193" y="11"/>
                  <a:pt x="198" y="16"/>
                </a:cubicBezTo>
                <a:cubicBezTo>
                  <a:pt x="203" y="21"/>
                  <a:pt x="206" y="26"/>
                  <a:pt x="209" y="33"/>
                </a:cubicBezTo>
                <a:cubicBezTo>
                  <a:pt x="212" y="39"/>
                  <a:pt x="213" y="46"/>
                  <a:pt x="213" y="53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09"/>
                </a:cubicBezTo>
                <a:cubicBezTo>
                  <a:pt x="206" y="716"/>
                  <a:pt x="203" y="722"/>
                  <a:pt x="198" y="727"/>
                </a:cubicBezTo>
                <a:cubicBezTo>
                  <a:pt x="193" y="732"/>
                  <a:pt x="187" y="735"/>
                  <a:pt x="180" y="738"/>
                </a:cubicBezTo>
                <a:cubicBezTo>
                  <a:pt x="174" y="741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1"/>
                  <a:pt x="33" y="738"/>
                </a:cubicBezTo>
                <a:cubicBezTo>
                  <a:pt x="27" y="735"/>
                  <a:pt x="21" y="732"/>
                  <a:pt x="16" y="727"/>
                </a:cubicBezTo>
                <a:cubicBezTo>
                  <a:pt x="11" y="722"/>
                  <a:pt x="7" y="716"/>
                  <a:pt x="5" y="709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26" name=""/>
          <p:cNvSpPr/>
          <p:nvPr/>
        </p:nvSpPr>
        <p:spPr>
          <a:xfrm>
            <a:off x="1019160" y="223812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7"/>
                </a:moveTo>
                <a:cubicBezTo>
                  <a:pt x="212" y="121"/>
                  <a:pt x="210" y="135"/>
                  <a:pt x="204" y="148"/>
                </a:cubicBezTo>
                <a:cubicBezTo>
                  <a:pt x="199" y="161"/>
                  <a:pt x="191" y="172"/>
                  <a:pt x="181" y="182"/>
                </a:cubicBezTo>
                <a:cubicBezTo>
                  <a:pt x="171" y="192"/>
                  <a:pt x="160" y="199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199"/>
                  <a:pt x="41" y="192"/>
                  <a:pt x="32" y="182"/>
                </a:cubicBezTo>
                <a:cubicBezTo>
                  <a:pt x="22" y="172"/>
                  <a:pt x="13" y="161"/>
                  <a:pt x="8" y="148"/>
                </a:cubicBezTo>
                <a:cubicBezTo>
                  <a:pt x="2" y="135"/>
                  <a:pt x="0" y="121"/>
                  <a:pt x="0" y="107"/>
                </a:cubicBezTo>
                <a:cubicBezTo>
                  <a:pt x="0" y="93"/>
                  <a:pt x="2" y="80"/>
                  <a:pt x="8" y="67"/>
                </a:cubicBezTo>
                <a:cubicBezTo>
                  <a:pt x="13" y="54"/>
                  <a:pt x="22" y="42"/>
                  <a:pt x="32" y="32"/>
                </a:cubicBezTo>
                <a:cubicBezTo>
                  <a:pt x="41" y="22"/>
                  <a:pt x="53" y="15"/>
                  <a:pt x="66" y="9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9"/>
                </a:cubicBezTo>
                <a:cubicBezTo>
                  <a:pt x="160" y="15"/>
                  <a:pt x="171" y="22"/>
                  <a:pt x="181" y="32"/>
                </a:cubicBezTo>
                <a:cubicBezTo>
                  <a:pt x="191" y="42"/>
                  <a:pt x="199" y="54"/>
                  <a:pt x="204" y="67"/>
                </a:cubicBezTo>
                <a:cubicBezTo>
                  <a:pt x="210" y="80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27" name=""/>
          <p:cNvSpPr txBox="1"/>
          <p:nvPr/>
        </p:nvSpPr>
        <p:spPr>
          <a:xfrm>
            <a:off x="1143000" y="1104480"/>
            <a:ext cx="7904520" cy="591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Injection 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방어 </a:t>
            </a:r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· OWASP LLM Top 10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28" name=""/>
          <p:cNvSpPr/>
          <p:nvPr/>
        </p:nvSpPr>
        <p:spPr>
          <a:xfrm>
            <a:off x="1019160" y="271440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6"/>
                </a:moveTo>
                <a:cubicBezTo>
                  <a:pt x="212" y="120"/>
                  <a:pt x="210" y="133"/>
                  <a:pt x="204" y="146"/>
                </a:cubicBezTo>
                <a:cubicBezTo>
                  <a:pt x="199" y="159"/>
                  <a:pt x="191" y="172"/>
                  <a:pt x="181" y="182"/>
                </a:cubicBezTo>
                <a:cubicBezTo>
                  <a:pt x="171" y="192"/>
                  <a:pt x="160" y="199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199"/>
                  <a:pt x="41" y="192"/>
                  <a:pt x="32" y="182"/>
                </a:cubicBezTo>
                <a:cubicBezTo>
                  <a:pt x="22" y="172"/>
                  <a:pt x="13" y="159"/>
                  <a:pt x="8" y="146"/>
                </a:cubicBezTo>
                <a:cubicBezTo>
                  <a:pt x="2" y="133"/>
                  <a:pt x="0" y="120"/>
                  <a:pt x="0" y="106"/>
                </a:cubicBezTo>
                <a:cubicBezTo>
                  <a:pt x="0" y="92"/>
                  <a:pt x="2" y="78"/>
                  <a:pt x="8" y="65"/>
                </a:cubicBezTo>
                <a:cubicBezTo>
                  <a:pt x="13" y="52"/>
                  <a:pt x="22" y="41"/>
                  <a:pt x="32" y="31"/>
                </a:cubicBezTo>
                <a:cubicBezTo>
                  <a:pt x="41" y="21"/>
                  <a:pt x="53" y="14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4"/>
                  <a:pt x="171" y="21"/>
                  <a:pt x="181" y="31"/>
                </a:cubicBezTo>
                <a:cubicBezTo>
                  <a:pt x="191" y="41"/>
                  <a:pt x="199" y="52"/>
                  <a:pt x="204" y="65"/>
                </a:cubicBezTo>
                <a:cubicBezTo>
                  <a:pt x="210" y="78"/>
                  <a:pt x="212" y="92"/>
                  <a:pt x="212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29" name=""/>
          <p:cNvSpPr txBox="1"/>
          <p:nvPr/>
        </p:nvSpPr>
        <p:spPr>
          <a:xfrm>
            <a:off x="1234440" y="2088000"/>
            <a:ext cx="1007136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SQL injection: pgvector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는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PG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의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prepared statement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기본 방어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나머지는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REST/gRPC API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라 무관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30" name=""/>
          <p:cNvSpPr txBox="1"/>
          <p:nvPr/>
        </p:nvSpPr>
        <p:spPr>
          <a:xfrm>
            <a:off x="1234440" y="2564280"/>
            <a:ext cx="98024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Prompt injection: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메타데이터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페이로드에 사용자 제어 텍스트를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LLM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컨텍스트로 그대로 넣을 때 위험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입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31" name=""/>
          <p:cNvSpPr/>
          <p:nvPr/>
        </p:nvSpPr>
        <p:spPr>
          <a:xfrm>
            <a:off x="1019160" y="3581280"/>
            <a:ext cx="76320" cy="76320"/>
          </a:xfrm>
          <a:custGeom>
            <a:avLst/>
            <a:gdLst/>
            <a:ahLst/>
            <a:rect l="0" t="0" r="r" b="b"/>
            <a:pathLst>
              <a:path w="212" h="212">
                <a:moveTo>
                  <a:pt x="212" y="107"/>
                </a:moveTo>
                <a:cubicBezTo>
                  <a:pt x="212" y="121"/>
                  <a:pt x="210" y="134"/>
                  <a:pt x="204" y="147"/>
                </a:cubicBezTo>
                <a:cubicBezTo>
                  <a:pt x="199" y="160"/>
                  <a:pt x="191" y="172"/>
                  <a:pt x="181" y="182"/>
                </a:cubicBezTo>
                <a:cubicBezTo>
                  <a:pt x="171" y="191"/>
                  <a:pt x="160" y="199"/>
                  <a:pt x="147" y="204"/>
                </a:cubicBezTo>
                <a:cubicBezTo>
                  <a:pt x="134" y="210"/>
                  <a:pt x="120" y="212"/>
                  <a:pt x="106" y="212"/>
                </a:cubicBezTo>
                <a:cubicBezTo>
                  <a:pt x="92" y="212"/>
                  <a:pt x="79" y="210"/>
                  <a:pt x="66" y="204"/>
                </a:cubicBezTo>
                <a:cubicBezTo>
                  <a:pt x="53" y="199"/>
                  <a:pt x="41" y="191"/>
                  <a:pt x="32" y="182"/>
                </a:cubicBezTo>
                <a:cubicBezTo>
                  <a:pt x="22" y="172"/>
                  <a:pt x="13" y="160"/>
                  <a:pt x="8" y="147"/>
                </a:cubicBezTo>
                <a:cubicBezTo>
                  <a:pt x="2" y="134"/>
                  <a:pt x="0" y="121"/>
                  <a:pt x="0" y="107"/>
                </a:cubicBezTo>
                <a:cubicBezTo>
                  <a:pt x="0" y="93"/>
                  <a:pt x="2" y="79"/>
                  <a:pt x="8" y="65"/>
                </a:cubicBezTo>
                <a:cubicBezTo>
                  <a:pt x="13" y="52"/>
                  <a:pt x="22" y="41"/>
                  <a:pt x="32" y="31"/>
                </a:cubicBezTo>
                <a:cubicBezTo>
                  <a:pt x="41" y="21"/>
                  <a:pt x="53" y="13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3"/>
                  <a:pt x="171" y="21"/>
                  <a:pt x="181" y="31"/>
                </a:cubicBezTo>
                <a:cubicBezTo>
                  <a:pt x="191" y="41"/>
                  <a:pt x="199" y="52"/>
                  <a:pt x="204" y="65"/>
                </a:cubicBezTo>
                <a:cubicBezTo>
                  <a:pt x="210" y="79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32" name=""/>
          <p:cNvSpPr txBox="1"/>
          <p:nvPr/>
        </p:nvSpPr>
        <p:spPr>
          <a:xfrm>
            <a:off x="1234440" y="2954880"/>
            <a:ext cx="352116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력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sanitization +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출력 가드레일 필수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33" name=""/>
          <p:cNvSpPr/>
          <p:nvPr/>
        </p:nvSpPr>
        <p:spPr>
          <a:xfrm>
            <a:off x="1019160" y="404784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7"/>
                </a:moveTo>
                <a:cubicBezTo>
                  <a:pt x="212" y="121"/>
                  <a:pt x="210" y="135"/>
                  <a:pt x="204" y="148"/>
                </a:cubicBezTo>
                <a:cubicBezTo>
                  <a:pt x="199" y="161"/>
                  <a:pt x="191" y="172"/>
                  <a:pt x="181" y="182"/>
                </a:cubicBezTo>
                <a:cubicBezTo>
                  <a:pt x="171" y="192"/>
                  <a:pt x="160" y="200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200"/>
                  <a:pt x="41" y="192"/>
                  <a:pt x="32" y="182"/>
                </a:cubicBezTo>
                <a:cubicBezTo>
                  <a:pt x="22" y="172"/>
                  <a:pt x="13" y="161"/>
                  <a:pt x="8" y="148"/>
                </a:cubicBezTo>
                <a:cubicBezTo>
                  <a:pt x="2" y="135"/>
                  <a:pt x="0" y="121"/>
                  <a:pt x="0" y="107"/>
                </a:cubicBezTo>
                <a:cubicBezTo>
                  <a:pt x="0" y="93"/>
                  <a:pt x="2" y="80"/>
                  <a:pt x="8" y="67"/>
                </a:cubicBezTo>
                <a:cubicBezTo>
                  <a:pt x="13" y="54"/>
                  <a:pt x="22" y="41"/>
                  <a:pt x="32" y="31"/>
                </a:cubicBezTo>
                <a:cubicBezTo>
                  <a:pt x="41" y="21"/>
                  <a:pt x="53" y="14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4"/>
                  <a:pt x="171" y="21"/>
                  <a:pt x="181" y="31"/>
                </a:cubicBezTo>
                <a:cubicBezTo>
                  <a:pt x="191" y="41"/>
                  <a:pt x="199" y="54"/>
                  <a:pt x="204" y="67"/>
                </a:cubicBezTo>
                <a:cubicBezTo>
                  <a:pt x="210" y="80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34" name=""/>
          <p:cNvSpPr txBox="1"/>
          <p:nvPr/>
        </p:nvSpPr>
        <p:spPr>
          <a:xfrm>
            <a:off x="1234440" y="3430800"/>
            <a:ext cx="77162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Embedding inversion: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일부 임베딩에서 원문 복원 가능 —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PII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는 임베딩 전 마스킹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35" name=""/>
          <p:cNvSpPr/>
          <p:nvPr/>
        </p:nvSpPr>
        <p:spPr>
          <a:xfrm>
            <a:off x="1019160" y="452412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6"/>
                </a:moveTo>
                <a:cubicBezTo>
                  <a:pt x="212" y="120"/>
                  <a:pt x="210" y="134"/>
                  <a:pt x="204" y="147"/>
                </a:cubicBezTo>
                <a:cubicBezTo>
                  <a:pt x="199" y="160"/>
                  <a:pt x="191" y="171"/>
                  <a:pt x="181" y="181"/>
                </a:cubicBezTo>
                <a:cubicBezTo>
                  <a:pt x="171" y="191"/>
                  <a:pt x="160" y="198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198"/>
                  <a:pt x="41" y="191"/>
                  <a:pt x="32" y="181"/>
                </a:cubicBezTo>
                <a:cubicBezTo>
                  <a:pt x="22" y="171"/>
                  <a:pt x="13" y="160"/>
                  <a:pt x="8" y="147"/>
                </a:cubicBezTo>
                <a:cubicBezTo>
                  <a:pt x="2" y="134"/>
                  <a:pt x="0" y="120"/>
                  <a:pt x="0" y="106"/>
                </a:cubicBezTo>
                <a:cubicBezTo>
                  <a:pt x="0" y="92"/>
                  <a:pt x="2" y="79"/>
                  <a:pt x="8" y="66"/>
                </a:cubicBezTo>
                <a:cubicBezTo>
                  <a:pt x="13" y="53"/>
                  <a:pt x="22" y="41"/>
                  <a:pt x="32" y="31"/>
                </a:cubicBezTo>
                <a:cubicBezTo>
                  <a:pt x="41" y="21"/>
                  <a:pt x="53" y="14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4"/>
                  <a:pt x="171" y="21"/>
                  <a:pt x="181" y="31"/>
                </a:cubicBezTo>
                <a:cubicBezTo>
                  <a:pt x="191" y="41"/>
                  <a:pt x="199" y="53"/>
                  <a:pt x="204" y="66"/>
                </a:cubicBezTo>
                <a:cubicBezTo>
                  <a:pt x="210" y="79"/>
                  <a:pt x="212" y="92"/>
                  <a:pt x="212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36" name=""/>
          <p:cNvSpPr txBox="1"/>
          <p:nvPr/>
        </p:nvSpPr>
        <p:spPr>
          <a:xfrm>
            <a:off x="1234440" y="3897720"/>
            <a:ext cx="74462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인덱스 파일 유출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: FAISS·Chroma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영속 파일은 백업 권한 분리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+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디스크 암호화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37" name=""/>
          <p:cNvSpPr txBox="1"/>
          <p:nvPr/>
        </p:nvSpPr>
        <p:spPr>
          <a:xfrm>
            <a:off x="1234440" y="4374000"/>
            <a:ext cx="1003896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OWASP LLM Top 10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매핑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: LLM06(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민감정보 노출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), LLM08(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과도한 권한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), LLM02(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불안전 출력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) —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벡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38" name=""/>
          <p:cNvSpPr/>
          <p:nvPr/>
        </p:nvSpPr>
        <p:spPr>
          <a:xfrm>
            <a:off x="1019160" y="539100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6"/>
                </a:moveTo>
                <a:cubicBezTo>
                  <a:pt x="212" y="121"/>
                  <a:pt x="210" y="134"/>
                  <a:pt x="204" y="147"/>
                </a:cubicBezTo>
                <a:cubicBezTo>
                  <a:pt x="199" y="160"/>
                  <a:pt x="191" y="172"/>
                  <a:pt x="181" y="182"/>
                </a:cubicBezTo>
                <a:cubicBezTo>
                  <a:pt x="171" y="192"/>
                  <a:pt x="160" y="199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199"/>
                  <a:pt x="41" y="192"/>
                  <a:pt x="32" y="182"/>
                </a:cubicBezTo>
                <a:cubicBezTo>
                  <a:pt x="22" y="172"/>
                  <a:pt x="13" y="160"/>
                  <a:pt x="8" y="147"/>
                </a:cubicBezTo>
                <a:cubicBezTo>
                  <a:pt x="2" y="134"/>
                  <a:pt x="0" y="121"/>
                  <a:pt x="0" y="106"/>
                </a:cubicBezTo>
                <a:cubicBezTo>
                  <a:pt x="0" y="92"/>
                  <a:pt x="2" y="78"/>
                  <a:pt x="8" y="65"/>
                </a:cubicBezTo>
                <a:cubicBezTo>
                  <a:pt x="13" y="52"/>
                  <a:pt x="22" y="41"/>
                  <a:pt x="32" y="31"/>
                </a:cubicBezTo>
                <a:cubicBezTo>
                  <a:pt x="41" y="21"/>
                  <a:pt x="53" y="13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3"/>
                  <a:pt x="171" y="21"/>
                  <a:pt x="181" y="31"/>
                </a:cubicBezTo>
                <a:cubicBezTo>
                  <a:pt x="191" y="41"/>
                  <a:pt x="199" y="52"/>
                  <a:pt x="204" y="65"/>
                </a:cubicBezTo>
                <a:cubicBezTo>
                  <a:pt x="210" y="78"/>
                  <a:pt x="212" y="92"/>
                  <a:pt x="212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39" name=""/>
          <p:cNvSpPr txBox="1"/>
          <p:nvPr/>
        </p:nvSpPr>
        <p:spPr>
          <a:xfrm>
            <a:off x="1234440" y="4773960"/>
            <a:ext cx="174852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터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운영에 직결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40" name=""/>
          <p:cNvSpPr txBox="1"/>
          <p:nvPr/>
        </p:nvSpPr>
        <p:spPr>
          <a:xfrm>
            <a:off x="1234440" y="5240880"/>
            <a:ext cx="93600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안티패턴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: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페이로드에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raw PII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저장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,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운영 환경에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Chroma EphemeralClient/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임베디드를 외부 노출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41" name=""/>
          <p:cNvSpPr txBox="1"/>
          <p:nvPr/>
        </p:nvSpPr>
        <p:spPr>
          <a:xfrm>
            <a:off x="914400" y="6314040"/>
            <a:ext cx="539856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Python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종합 쿡북 —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RRF·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인덱싱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메모리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보안까지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42" name=""/>
          <p:cNvSpPr txBox="1"/>
          <p:nvPr/>
        </p:nvSpPr>
        <p:spPr>
          <a:xfrm>
            <a:off x="11095560" y="6314040"/>
            <a:ext cx="305640" cy="1530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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9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0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1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2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3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4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5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6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07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8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09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0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1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2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3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4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5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16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17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18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19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0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1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2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3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4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5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6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27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8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29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0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1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2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3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4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5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6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37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8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39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0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1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2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3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4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5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6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7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48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49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0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1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2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3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4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5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6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7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8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59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0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1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62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3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4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5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6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7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8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69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0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1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2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3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4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5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6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7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78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79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0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1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2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3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4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5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86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7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8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89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0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1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2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3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194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5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6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7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8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199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0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1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2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3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4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5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6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7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8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09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0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1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2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3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4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15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6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7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8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19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0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1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2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23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4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5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6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7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8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29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30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31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32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33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34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35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36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37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38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39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0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1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2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3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4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5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46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7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8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49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0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1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2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3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54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5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6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7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8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59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0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1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2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3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4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5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6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7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8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9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0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1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2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3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4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5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6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7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8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9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0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1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2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3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4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5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6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7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8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9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0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1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92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3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4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5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6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7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8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9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0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1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2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3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4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5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6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7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8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9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0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1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2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3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4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5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6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7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8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9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0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1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2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3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4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5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6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7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8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9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0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1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2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3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4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5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6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7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8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9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0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1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2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3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4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5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6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7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8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9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0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1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2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3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4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5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6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7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8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9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0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1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2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3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4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5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6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7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8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9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0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1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2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3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4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5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6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7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8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9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0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1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2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3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4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5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6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7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8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9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0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1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2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3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4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5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6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7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8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9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0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1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2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3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4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5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6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7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8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9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0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1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2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3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4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5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6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7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8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9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0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1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2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3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4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5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6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7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8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9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0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1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2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3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4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5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6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7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8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9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0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1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2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3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4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5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6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7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8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9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0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1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2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3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4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5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6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7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8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59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0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1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2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3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4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5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6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7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8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9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0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1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2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3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4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5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6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7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8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9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0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1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2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3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4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5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6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7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8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89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0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1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2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3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4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5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6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7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8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9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0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1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2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3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4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5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6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7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8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09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0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1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2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3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4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5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6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7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8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19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0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1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2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3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4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5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6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7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8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29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0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1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2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3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4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5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6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7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8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39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0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1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2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3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4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5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6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7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8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49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0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1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2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3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4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5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6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7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8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59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0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1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2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3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4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5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6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7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8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69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0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1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2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3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4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5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6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7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8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79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0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1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2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3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4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5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6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7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8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89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0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1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2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3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4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5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6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7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8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599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0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1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2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3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4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5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6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7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8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09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0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1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2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3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4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5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6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7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8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19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0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1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2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3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4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5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6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7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8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29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0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1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2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3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4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5" name=""/>
          <p:cNvSpPr/>
          <p:nvPr/>
        </p:nvSpPr>
        <p:spPr>
          <a:xfrm>
            <a:off x="914040" y="186660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6" name=""/>
          <p:cNvSpPr/>
          <p:nvPr/>
        </p:nvSpPr>
        <p:spPr>
          <a:xfrm>
            <a:off x="914040" y="140940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3"/>
                </a:lnTo>
                <a:cubicBezTo>
                  <a:pt x="0" y="46"/>
                  <a:pt x="2" y="39"/>
                  <a:pt x="5" y="33"/>
                </a:cubicBezTo>
                <a:cubicBezTo>
                  <a:pt x="7" y="27"/>
                  <a:pt x="11" y="21"/>
                  <a:pt x="16" y="16"/>
                </a:cubicBezTo>
                <a:cubicBezTo>
                  <a:pt x="21" y="11"/>
                  <a:pt x="27" y="7"/>
                  <a:pt x="33" y="4"/>
                </a:cubicBezTo>
                <a:cubicBezTo>
                  <a:pt x="40" y="2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2"/>
                  <a:pt x="180" y="4"/>
                </a:cubicBezTo>
                <a:cubicBezTo>
                  <a:pt x="187" y="7"/>
                  <a:pt x="193" y="11"/>
                  <a:pt x="198" y="16"/>
                </a:cubicBezTo>
                <a:cubicBezTo>
                  <a:pt x="203" y="21"/>
                  <a:pt x="206" y="27"/>
                  <a:pt x="209" y="33"/>
                </a:cubicBezTo>
                <a:cubicBezTo>
                  <a:pt x="212" y="39"/>
                  <a:pt x="213" y="46"/>
                  <a:pt x="213" y="53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10"/>
                </a:cubicBezTo>
                <a:cubicBezTo>
                  <a:pt x="206" y="716"/>
                  <a:pt x="203" y="722"/>
                  <a:pt x="198" y="727"/>
                </a:cubicBezTo>
                <a:cubicBezTo>
                  <a:pt x="193" y="732"/>
                  <a:pt x="187" y="735"/>
                  <a:pt x="180" y="738"/>
                </a:cubicBezTo>
                <a:cubicBezTo>
                  <a:pt x="174" y="741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1"/>
                  <a:pt x="33" y="738"/>
                </a:cubicBezTo>
                <a:cubicBezTo>
                  <a:pt x="27" y="735"/>
                  <a:pt x="21" y="732"/>
                  <a:pt x="16" y="727"/>
                </a:cubicBezTo>
                <a:cubicBezTo>
                  <a:pt x="11" y="722"/>
                  <a:pt x="7" y="716"/>
                  <a:pt x="5" y="710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7" name=""/>
          <p:cNvSpPr/>
          <p:nvPr/>
        </p:nvSpPr>
        <p:spPr>
          <a:xfrm>
            <a:off x="919080" y="2157120"/>
            <a:ext cx="4943880" cy="3448440"/>
          </a:xfrm>
          <a:custGeom>
            <a:avLst/>
            <a:gdLst/>
            <a:ahLst/>
            <a:rect l="0" t="0" r="r" b="b"/>
            <a:pathLst>
              <a:path w="13733" h="9579">
                <a:moveTo>
                  <a:pt x="0" y="9169"/>
                </a:moveTo>
                <a:lnTo>
                  <a:pt x="0" y="410"/>
                </a:lnTo>
                <a:cubicBezTo>
                  <a:pt x="0" y="383"/>
                  <a:pt x="2" y="357"/>
                  <a:pt x="8" y="330"/>
                </a:cubicBezTo>
                <a:cubicBezTo>
                  <a:pt x="13" y="304"/>
                  <a:pt x="21" y="278"/>
                  <a:pt x="31" y="253"/>
                </a:cubicBezTo>
                <a:cubicBezTo>
                  <a:pt x="41" y="229"/>
                  <a:pt x="54" y="205"/>
                  <a:pt x="69" y="183"/>
                </a:cubicBezTo>
                <a:cubicBezTo>
                  <a:pt x="84" y="160"/>
                  <a:pt x="101" y="139"/>
                  <a:pt x="120" y="120"/>
                </a:cubicBezTo>
                <a:cubicBezTo>
                  <a:pt x="139" y="101"/>
                  <a:pt x="160" y="84"/>
                  <a:pt x="182" y="69"/>
                </a:cubicBezTo>
                <a:cubicBezTo>
                  <a:pt x="204" y="54"/>
                  <a:pt x="228" y="42"/>
                  <a:pt x="253" y="32"/>
                </a:cubicBezTo>
                <a:cubicBezTo>
                  <a:pt x="278" y="21"/>
                  <a:pt x="303" y="13"/>
                  <a:pt x="330" y="8"/>
                </a:cubicBezTo>
                <a:cubicBezTo>
                  <a:pt x="356" y="3"/>
                  <a:pt x="383" y="0"/>
                  <a:pt x="410" y="0"/>
                </a:cubicBezTo>
                <a:lnTo>
                  <a:pt x="13322" y="0"/>
                </a:lnTo>
                <a:cubicBezTo>
                  <a:pt x="13349" y="0"/>
                  <a:pt x="13376" y="3"/>
                  <a:pt x="13403" y="8"/>
                </a:cubicBezTo>
                <a:cubicBezTo>
                  <a:pt x="13429" y="13"/>
                  <a:pt x="13455" y="21"/>
                  <a:pt x="13479" y="32"/>
                </a:cubicBezTo>
                <a:cubicBezTo>
                  <a:pt x="13504" y="42"/>
                  <a:pt x="13528" y="54"/>
                  <a:pt x="13550" y="69"/>
                </a:cubicBezTo>
                <a:cubicBezTo>
                  <a:pt x="13573" y="84"/>
                  <a:pt x="13593" y="101"/>
                  <a:pt x="13612" y="120"/>
                </a:cubicBezTo>
                <a:cubicBezTo>
                  <a:pt x="13632" y="139"/>
                  <a:pt x="13649" y="160"/>
                  <a:pt x="13663" y="183"/>
                </a:cubicBezTo>
                <a:cubicBezTo>
                  <a:pt x="13678" y="205"/>
                  <a:pt x="13691" y="229"/>
                  <a:pt x="13701" y="253"/>
                </a:cubicBezTo>
                <a:cubicBezTo>
                  <a:pt x="13712" y="278"/>
                  <a:pt x="13719" y="304"/>
                  <a:pt x="13725" y="330"/>
                </a:cubicBezTo>
                <a:cubicBezTo>
                  <a:pt x="13730" y="357"/>
                  <a:pt x="13733" y="383"/>
                  <a:pt x="13733" y="410"/>
                </a:cubicBezTo>
                <a:lnTo>
                  <a:pt x="13733" y="9169"/>
                </a:lnTo>
                <a:cubicBezTo>
                  <a:pt x="13733" y="9196"/>
                  <a:pt x="13730" y="9223"/>
                  <a:pt x="13725" y="9249"/>
                </a:cubicBezTo>
                <a:cubicBezTo>
                  <a:pt x="13719" y="9276"/>
                  <a:pt x="13712" y="9301"/>
                  <a:pt x="13701" y="9326"/>
                </a:cubicBezTo>
                <a:cubicBezTo>
                  <a:pt x="13691" y="9351"/>
                  <a:pt x="13678" y="9375"/>
                  <a:pt x="13663" y="9397"/>
                </a:cubicBezTo>
                <a:cubicBezTo>
                  <a:pt x="13649" y="9419"/>
                  <a:pt x="13632" y="9440"/>
                  <a:pt x="13612" y="9459"/>
                </a:cubicBezTo>
                <a:cubicBezTo>
                  <a:pt x="13593" y="9478"/>
                  <a:pt x="13573" y="9495"/>
                  <a:pt x="13550" y="9510"/>
                </a:cubicBezTo>
                <a:cubicBezTo>
                  <a:pt x="13528" y="9525"/>
                  <a:pt x="13504" y="9538"/>
                  <a:pt x="13479" y="9548"/>
                </a:cubicBezTo>
                <a:cubicBezTo>
                  <a:pt x="13455" y="9558"/>
                  <a:pt x="13429" y="9566"/>
                  <a:pt x="13403" y="9571"/>
                </a:cubicBezTo>
                <a:cubicBezTo>
                  <a:pt x="13376" y="9577"/>
                  <a:pt x="13349" y="9579"/>
                  <a:pt x="13322" y="9579"/>
                </a:cubicBezTo>
                <a:lnTo>
                  <a:pt x="410" y="9579"/>
                </a:lnTo>
                <a:cubicBezTo>
                  <a:pt x="383" y="9579"/>
                  <a:pt x="356" y="9577"/>
                  <a:pt x="330" y="9571"/>
                </a:cubicBezTo>
                <a:cubicBezTo>
                  <a:pt x="303" y="9566"/>
                  <a:pt x="278" y="9558"/>
                  <a:pt x="253" y="9548"/>
                </a:cubicBezTo>
                <a:cubicBezTo>
                  <a:pt x="228" y="9538"/>
                  <a:pt x="204" y="9525"/>
                  <a:pt x="182" y="9510"/>
                </a:cubicBezTo>
                <a:cubicBezTo>
                  <a:pt x="160" y="9495"/>
                  <a:pt x="139" y="9478"/>
                  <a:pt x="120" y="9459"/>
                </a:cubicBezTo>
                <a:cubicBezTo>
                  <a:pt x="101" y="9440"/>
                  <a:pt x="84" y="9419"/>
                  <a:pt x="69" y="9397"/>
                </a:cubicBezTo>
                <a:cubicBezTo>
                  <a:pt x="54" y="9375"/>
                  <a:pt x="41" y="9351"/>
                  <a:pt x="31" y="9326"/>
                </a:cubicBezTo>
                <a:cubicBezTo>
                  <a:pt x="21" y="9301"/>
                  <a:pt x="13" y="9276"/>
                  <a:pt x="8" y="9249"/>
                </a:cubicBezTo>
                <a:cubicBezTo>
                  <a:pt x="2" y="9223"/>
                  <a:pt x="0" y="9196"/>
                  <a:pt x="0" y="9169"/>
                </a:cubicBezTo>
                <a:close/>
              </a:path>
            </a:pathLst>
          </a:custGeom>
          <a:solidFill>
            <a:srgbClr val="11141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38" name=""/>
          <p:cNvSpPr/>
          <p:nvPr/>
        </p:nvSpPr>
        <p:spPr>
          <a:xfrm>
            <a:off x="919080" y="2157120"/>
            <a:ext cx="4943880" cy="3448440"/>
          </a:xfrm>
          <a:custGeom>
            <a:avLst/>
            <a:gdLst/>
            <a:ahLst/>
            <a:rect l="0" t="0" r="r" b="b"/>
            <a:pathLst>
              <a:path w="13733" h="9579">
                <a:moveTo>
                  <a:pt x="0" y="9169"/>
                </a:moveTo>
                <a:lnTo>
                  <a:pt x="0" y="410"/>
                </a:lnTo>
                <a:cubicBezTo>
                  <a:pt x="0" y="383"/>
                  <a:pt x="2" y="357"/>
                  <a:pt x="8" y="330"/>
                </a:cubicBezTo>
                <a:cubicBezTo>
                  <a:pt x="13" y="304"/>
                  <a:pt x="21" y="278"/>
                  <a:pt x="31" y="253"/>
                </a:cubicBezTo>
                <a:cubicBezTo>
                  <a:pt x="41" y="229"/>
                  <a:pt x="54" y="205"/>
                  <a:pt x="69" y="183"/>
                </a:cubicBezTo>
                <a:cubicBezTo>
                  <a:pt x="84" y="160"/>
                  <a:pt x="101" y="139"/>
                  <a:pt x="120" y="120"/>
                </a:cubicBezTo>
                <a:cubicBezTo>
                  <a:pt x="139" y="101"/>
                  <a:pt x="160" y="84"/>
                  <a:pt x="182" y="69"/>
                </a:cubicBezTo>
                <a:cubicBezTo>
                  <a:pt x="204" y="54"/>
                  <a:pt x="228" y="42"/>
                  <a:pt x="253" y="32"/>
                </a:cubicBezTo>
                <a:cubicBezTo>
                  <a:pt x="278" y="21"/>
                  <a:pt x="303" y="13"/>
                  <a:pt x="330" y="8"/>
                </a:cubicBezTo>
                <a:cubicBezTo>
                  <a:pt x="356" y="3"/>
                  <a:pt x="383" y="0"/>
                  <a:pt x="410" y="0"/>
                </a:cubicBezTo>
                <a:lnTo>
                  <a:pt x="13322" y="0"/>
                </a:lnTo>
                <a:cubicBezTo>
                  <a:pt x="13349" y="0"/>
                  <a:pt x="13376" y="3"/>
                  <a:pt x="13403" y="8"/>
                </a:cubicBezTo>
                <a:cubicBezTo>
                  <a:pt x="13429" y="13"/>
                  <a:pt x="13455" y="21"/>
                  <a:pt x="13479" y="32"/>
                </a:cubicBezTo>
                <a:cubicBezTo>
                  <a:pt x="13504" y="42"/>
                  <a:pt x="13528" y="54"/>
                  <a:pt x="13550" y="69"/>
                </a:cubicBezTo>
                <a:cubicBezTo>
                  <a:pt x="13573" y="84"/>
                  <a:pt x="13593" y="101"/>
                  <a:pt x="13612" y="120"/>
                </a:cubicBezTo>
                <a:cubicBezTo>
                  <a:pt x="13632" y="139"/>
                  <a:pt x="13649" y="160"/>
                  <a:pt x="13663" y="183"/>
                </a:cubicBezTo>
                <a:cubicBezTo>
                  <a:pt x="13678" y="205"/>
                  <a:pt x="13691" y="229"/>
                  <a:pt x="13701" y="253"/>
                </a:cubicBezTo>
                <a:cubicBezTo>
                  <a:pt x="13712" y="278"/>
                  <a:pt x="13719" y="304"/>
                  <a:pt x="13725" y="330"/>
                </a:cubicBezTo>
                <a:cubicBezTo>
                  <a:pt x="13730" y="357"/>
                  <a:pt x="13733" y="383"/>
                  <a:pt x="13733" y="410"/>
                </a:cubicBezTo>
                <a:lnTo>
                  <a:pt x="13733" y="9169"/>
                </a:lnTo>
                <a:cubicBezTo>
                  <a:pt x="13733" y="9196"/>
                  <a:pt x="13730" y="9223"/>
                  <a:pt x="13725" y="9249"/>
                </a:cubicBezTo>
                <a:cubicBezTo>
                  <a:pt x="13719" y="9276"/>
                  <a:pt x="13712" y="9301"/>
                  <a:pt x="13701" y="9326"/>
                </a:cubicBezTo>
                <a:cubicBezTo>
                  <a:pt x="13691" y="9351"/>
                  <a:pt x="13678" y="9375"/>
                  <a:pt x="13663" y="9397"/>
                </a:cubicBezTo>
                <a:cubicBezTo>
                  <a:pt x="13649" y="9419"/>
                  <a:pt x="13632" y="9440"/>
                  <a:pt x="13612" y="9459"/>
                </a:cubicBezTo>
                <a:cubicBezTo>
                  <a:pt x="13593" y="9478"/>
                  <a:pt x="13573" y="9495"/>
                  <a:pt x="13550" y="9510"/>
                </a:cubicBezTo>
                <a:cubicBezTo>
                  <a:pt x="13528" y="9525"/>
                  <a:pt x="13504" y="9538"/>
                  <a:pt x="13479" y="9548"/>
                </a:cubicBezTo>
                <a:cubicBezTo>
                  <a:pt x="13455" y="9558"/>
                  <a:pt x="13429" y="9566"/>
                  <a:pt x="13403" y="9571"/>
                </a:cubicBezTo>
                <a:cubicBezTo>
                  <a:pt x="13376" y="9577"/>
                  <a:pt x="13349" y="9579"/>
                  <a:pt x="13322" y="9579"/>
                </a:cubicBezTo>
                <a:lnTo>
                  <a:pt x="410" y="9579"/>
                </a:lnTo>
                <a:cubicBezTo>
                  <a:pt x="383" y="9579"/>
                  <a:pt x="356" y="9577"/>
                  <a:pt x="330" y="9571"/>
                </a:cubicBezTo>
                <a:cubicBezTo>
                  <a:pt x="303" y="9566"/>
                  <a:pt x="278" y="9558"/>
                  <a:pt x="253" y="9548"/>
                </a:cubicBezTo>
                <a:cubicBezTo>
                  <a:pt x="228" y="9538"/>
                  <a:pt x="204" y="9525"/>
                  <a:pt x="182" y="9510"/>
                </a:cubicBezTo>
                <a:cubicBezTo>
                  <a:pt x="160" y="9495"/>
                  <a:pt x="139" y="9478"/>
                  <a:pt x="120" y="9459"/>
                </a:cubicBezTo>
                <a:cubicBezTo>
                  <a:pt x="101" y="9440"/>
                  <a:pt x="84" y="9419"/>
                  <a:pt x="69" y="9397"/>
                </a:cubicBezTo>
                <a:cubicBezTo>
                  <a:pt x="54" y="9375"/>
                  <a:pt x="41" y="9351"/>
                  <a:pt x="31" y="9326"/>
                </a:cubicBezTo>
                <a:cubicBezTo>
                  <a:pt x="21" y="9301"/>
                  <a:pt x="13" y="9276"/>
                  <a:pt x="8" y="9249"/>
                </a:cubicBezTo>
                <a:cubicBezTo>
                  <a:pt x="2" y="9223"/>
                  <a:pt x="0" y="9196"/>
                  <a:pt x="0" y="9169"/>
                </a:cubicBezTo>
                <a:close/>
              </a:path>
            </a:pathLst>
          </a:custGeom>
          <a:noFill/>
          <a:ln w="9360">
            <a:solidFill>
              <a:srgbClr val="1F2533"/>
            </a:solidFill>
            <a:miter/>
          </a:ln>
        </p:spPr>
        <p:txBody>
          <a:bodyPr lIns="4680" tIns="4680" rIns="4680" bIns="468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39" name=""/>
          <p:cNvSpPr txBox="1"/>
          <p:nvPr/>
        </p:nvSpPr>
        <p:spPr>
          <a:xfrm>
            <a:off x="1143000" y="1190160"/>
            <a:ext cx="6060600" cy="591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키워드 </a:t>
            </a:r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vs 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시맨틱 — 각자의 한계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40" name=""/>
          <p:cNvSpPr/>
          <p:nvPr/>
        </p:nvSpPr>
        <p:spPr>
          <a:xfrm>
            <a:off x="1333440" y="3143160"/>
            <a:ext cx="76320" cy="76320"/>
          </a:xfrm>
          <a:custGeom>
            <a:avLst/>
            <a:gdLst/>
            <a:ahLst/>
            <a:rect l="0" t="0" r="r" b="b"/>
            <a:pathLst>
              <a:path w="212" h="212">
                <a:moveTo>
                  <a:pt x="212" y="107"/>
                </a:moveTo>
                <a:cubicBezTo>
                  <a:pt x="212" y="121"/>
                  <a:pt x="210" y="134"/>
                  <a:pt x="204" y="147"/>
                </a:cubicBezTo>
                <a:cubicBezTo>
                  <a:pt x="198" y="160"/>
                  <a:pt x="190" y="171"/>
                  <a:pt x="180" y="181"/>
                </a:cubicBezTo>
                <a:cubicBezTo>
                  <a:pt x="170" y="191"/>
                  <a:pt x="159" y="199"/>
                  <a:pt x="146" y="204"/>
                </a:cubicBezTo>
                <a:cubicBezTo>
                  <a:pt x="133" y="210"/>
                  <a:pt x="120" y="212"/>
                  <a:pt x="105" y="212"/>
                </a:cubicBezTo>
                <a:cubicBezTo>
                  <a:pt x="91" y="212"/>
                  <a:pt x="78" y="210"/>
                  <a:pt x="65" y="204"/>
                </a:cubicBezTo>
                <a:cubicBezTo>
                  <a:pt x="52" y="199"/>
                  <a:pt x="41" y="191"/>
                  <a:pt x="31" y="181"/>
                </a:cubicBezTo>
                <a:cubicBezTo>
                  <a:pt x="21" y="171"/>
                  <a:pt x="13" y="160"/>
                  <a:pt x="8" y="147"/>
                </a:cubicBezTo>
                <a:cubicBezTo>
                  <a:pt x="2" y="134"/>
                  <a:pt x="0" y="121"/>
                  <a:pt x="0" y="107"/>
                </a:cubicBezTo>
                <a:cubicBezTo>
                  <a:pt x="0" y="93"/>
                  <a:pt x="2" y="79"/>
                  <a:pt x="8" y="66"/>
                </a:cubicBezTo>
                <a:cubicBezTo>
                  <a:pt x="13" y="53"/>
                  <a:pt x="21" y="42"/>
                  <a:pt x="31" y="32"/>
                </a:cubicBezTo>
                <a:cubicBezTo>
                  <a:pt x="41" y="21"/>
                  <a:pt x="52" y="13"/>
                  <a:pt x="65" y="8"/>
                </a:cubicBezTo>
                <a:cubicBezTo>
                  <a:pt x="78" y="2"/>
                  <a:pt x="91" y="0"/>
                  <a:pt x="105" y="0"/>
                </a:cubicBezTo>
                <a:cubicBezTo>
                  <a:pt x="120" y="0"/>
                  <a:pt x="133" y="2"/>
                  <a:pt x="146" y="8"/>
                </a:cubicBezTo>
                <a:cubicBezTo>
                  <a:pt x="159" y="13"/>
                  <a:pt x="170" y="21"/>
                  <a:pt x="180" y="32"/>
                </a:cubicBezTo>
                <a:cubicBezTo>
                  <a:pt x="190" y="42"/>
                  <a:pt x="198" y="53"/>
                  <a:pt x="204" y="66"/>
                </a:cubicBezTo>
                <a:cubicBezTo>
                  <a:pt x="210" y="79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1" name=""/>
          <p:cNvSpPr txBox="1"/>
          <p:nvPr/>
        </p:nvSpPr>
        <p:spPr>
          <a:xfrm>
            <a:off x="1228680" y="2449800"/>
            <a:ext cx="25552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키워드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(BM25 / tsvector)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42" name=""/>
          <p:cNvSpPr/>
          <p:nvPr/>
        </p:nvSpPr>
        <p:spPr>
          <a:xfrm>
            <a:off x="1333440" y="3619440"/>
            <a:ext cx="76320" cy="76320"/>
          </a:xfrm>
          <a:custGeom>
            <a:avLst/>
            <a:gdLst/>
            <a:ahLst/>
            <a:rect l="0" t="0" r="r" b="b"/>
            <a:pathLst>
              <a:path w="212" h="212">
                <a:moveTo>
                  <a:pt x="212" y="105"/>
                </a:moveTo>
                <a:cubicBezTo>
                  <a:pt x="212" y="120"/>
                  <a:pt x="210" y="133"/>
                  <a:pt x="204" y="146"/>
                </a:cubicBezTo>
                <a:cubicBezTo>
                  <a:pt x="198" y="159"/>
                  <a:pt x="190" y="170"/>
                  <a:pt x="180" y="181"/>
                </a:cubicBezTo>
                <a:cubicBezTo>
                  <a:pt x="170" y="191"/>
                  <a:pt x="159" y="199"/>
                  <a:pt x="146" y="204"/>
                </a:cubicBezTo>
                <a:cubicBezTo>
                  <a:pt x="133" y="210"/>
                  <a:pt x="120" y="212"/>
                  <a:pt x="105" y="212"/>
                </a:cubicBezTo>
                <a:cubicBezTo>
                  <a:pt x="91" y="212"/>
                  <a:pt x="78" y="210"/>
                  <a:pt x="65" y="204"/>
                </a:cubicBezTo>
                <a:cubicBezTo>
                  <a:pt x="52" y="199"/>
                  <a:pt x="41" y="191"/>
                  <a:pt x="31" y="181"/>
                </a:cubicBezTo>
                <a:cubicBezTo>
                  <a:pt x="21" y="170"/>
                  <a:pt x="13" y="159"/>
                  <a:pt x="8" y="146"/>
                </a:cubicBezTo>
                <a:cubicBezTo>
                  <a:pt x="2" y="133"/>
                  <a:pt x="0" y="120"/>
                  <a:pt x="0" y="105"/>
                </a:cubicBezTo>
                <a:cubicBezTo>
                  <a:pt x="0" y="91"/>
                  <a:pt x="2" y="78"/>
                  <a:pt x="8" y="65"/>
                </a:cubicBezTo>
                <a:cubicBezTo>
                  <a:pt x="13" y="52"/>
                  <a:pt x="21" y="41"/>
                  <a:pt x="31" y="31"/>
                </a:cubicBezTo>
                <a:cubicBezTo>
                  <a:pt x="41" y="21"/>
                  <a:pt x="52" y="13"/>
                  <a:pt x="65" y="8"/>
                </a:cubicBezTo>
                <a:cubicBezTo>
                  <a:pt x="78" y="2"/>
                  <a:pt x="91" y="0"/>
                  <a:pt x="105" y="0"/>
                </a:cubicBezTo>
                <a:cubicBezTo>
                  <a:pt x="120" y="0"/>
                  <a:pt x="133" y="2"/>
                  <a:pt x="146" y="8"/>
                </a:cubicBezTo>
                <a:cubicBezTo>
                  <a:pt x="159" y="13"/>
                  <a:pt x="170" y="21"/>
                  <a:pt x="180" y="31"/>
                </a:cubicBezTo>
                <a:cubicBezTo>
                  <a:pt x="190" y="41"/>
                  <a:pt x="198" y="52"/>
                  <a:pt x="204" y="65"/>
                </a:cubicBezTo>
                <a:cubicBezTo>
                  <a:pt x="210" y="78"/>
                  <a:pt x="212" y="91"/>
                  <a:pt x="212" y="105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3" name=""/>
          <p:cNvSpPr txBox="1"/>
          <p:nvPr/>
        </p:nvSpPr>
        <p:spPr>
          <a:xfrm>
            <a:off x="1548720" y="2992680"/>
            <a:ext cx="2032200" cy="2487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정확한 토큰 매칭 강함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44" name=""/>
          <p:cNvSpPr/>
          <p:nvPr/>
        </p:nvSpPr>
        <p:spPr>
          <a:xfrm>
            <a:off x="1333440" y="408600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6"/>
                </a:moveTo>
                <a:cubicBezTo>
                  <a:pt x="212" y="120"/>
                  <a:pt x="210" y="133"/>
                  <a:pt x="204" y="146"/>
                </a:cubicBezTo>
                <a:cubicBezTo>
                  <a:pt x="198" y="160"/>
                  <a:pt x="190" y="172"/>
                  <a:pt x="180" y="182"/>
                </a:cubicBezTo>
                <a:cubicBezTo>
                  <a:pt x="170" y="192"/>
                  <a:pt x="159" y="199"/>
                  <a:pt x="146" y="205"/>
                </a:cubicBezTo>
                <a:cubicBezTo>
                  <a:pt x="133" y="210"/>
                  <a:pt x="120" y="213"/>
                  <a:pt x="105" y="213"/>
                </a:cubicBezTo>
                <a:cubicBezTo>
                  <a:pt x="91" y="213"/>
                  <a:pt x="78" y="210"/>
                  <a:pt x="65" y="205"/>
                </a:cubicBezTo>
                <a:cubicBezTo>
                  <a:pt x="52" y="199"/>
                  <a:pt x="41" y="192"/>
                  <a:pt x="31" y="182"/>
                </a:cubicBezTo>
                <a:cubicBezTo>
                  <a:pt x="21" y="172"/>
                  <a:pt x="13" y="160"/>
                  <a:pt x="8" y="146"/>
                </a:cubicBezTo>
                <a:cubicBezTo>
                  <a:pt x="2" y="133"/>
                  <a:pt x="0" y="120"/>
                  <a:pt x="0" y="106"/>
                </a:cubicBezTo>
                <a:cubicBezTo>
                  <a:pt x="0" y="92"/>
                  <a:pt x="2" y="78"/>
                  <a:pt x="8" y="65"/>
                </a:cubicBezTo>
                <a:cubicBezTo>
                  <a:pt x="13" y="52"/>
                  <a:pt x="21" y="41"/>
                  <a:pt x="31" y="31"/>
                </a:cubicBezTo>
                <a:cubicBezTo>
                  <a:pt x="41" y="21"/>
                  <a:pt x="52" y="14"/>
                  <a:pt x="65" y="8"/>
                </a:cubicBezTo>
                <a:cubicBezTo>
                  <a:pt x="78" y="3"/>
                  <a:pt x="91" y="0"/>
                  <a:pt x="105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59" y="14"/>
                  <a:pt x="170" y="21"/>
                  <a:pt x="180" y="31"/>
                </a:cubicBezTo>
                <a:cubicBezTo>
                  <a:pt x="190" y="41"/>
                  <a:pt x="198" y="52"/>
                  <a:pt x="204" y="65"/>
                </a:cubicBezTo>
                <a:cubicBezTo>
                  <a:pt x="210" y="78"/>
                  <a:pt x="212" y="92"/>
                  <a:pt x="212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5" name=""/>
          <p:cNvSpPr txBox="1"/>
          <p:nvPr/>
        </p:nvSpPr>
        <p:spPr>
          <a:xfrm>
            <a:off x="1548720" y="3468960"/>
            <a:ext cx="20350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동의어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언어 변형 약함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46" name=""/>
          <p:cNvSpPr/>
          <p:nvPr/>
        </p:nvSpPr>
        <p:spPr>
          <a:xfrm>
            <a:off x="1333440" y="456228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7"/>
                </a:moveTo>
                <a:cubicBezTo>
                  <a:pt x="212" y="121"/>
                  <a:pt x="210" y="134"/>
                  <a:pt x="204" y="147"/>
                </a:cubicBezTo>
                <a:cubicBezTo>
                  <a:pt x="198" y="160"/>
                  <a:pt x="190" y="172"/>
                  <a:pt x="180" y="182"/>
                </a:cubicBezTo>
                <a:cubicBezTo>
                  <a:pt x="170" y="192"/>
                  <a:pt x="159" y="199"/>
                  <a:pt x="146" y="205"/>
                </a:cubicBezTo>
                <a:cubicBezTo>
                  <a:pt x="133" y="210"/>
                  <a:pt x="120" y="213"/>
                  <a:pt x="105" y="213"/>
                </a:cubicBezTo>
                <a:cubicBezTo>
                  <a:pt x="91" y="213"/>
                  <a:pt x="78" y="210"/>
                  <a:pt x="65" y="205"/>
                </a:cubicBezTo>
                <a:cubicBezTo>
                  <a:pt x="52" y="199"/>
                  <a:pt x="41" y="192"/>
                  <a:pt x="31" y="182"/>
                </a:cubicBezTo>
                <a:cubicBezTo>
                  <a:pt x="21" y="172"/>
                  <a:pt x="13" y="160"/>
                  <a:pt x="8" y="147"/>
                </a:cubicBezTo>
                <a:cubicBezTo>
                  <a:pt x="2" y="134"/>
                  <a:pt x="0" y="121"/>
                  <a:pt x="0" y="107"/>
                </a:cubicBezTo>
                <a:cubicBezTo>
                  <a:pt x="0" y="92"/>
                  <a:pt x="2" y="78"/>
                  <a:pt x="8" y="65"/>
                </a:cubicBezTo>
                <a:cubicBezTo>
                  <a:pt x="13" y="52"/>
                  <a:pt x="21" y="41"/>
                  <a:pt x="31" y="31"/>
                </a:cubicBezTo>
                <a:cubicBezTo>
                  <a:pt x="41" y="21"/>
                  <a:pt x="52" y="13"/>
                  <a:pt x="65" y="8"/>
                </a:cubicBezTo>
                <a:cubicBezTo>
                  <a:pt x="78" y="3"/>
                  <a:pt x="91" y="0"/>
                  <a:pt x="105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59" y="13"/>
                  <a:pt x="170" y="21"/>
                  <a:pt x="180" y="31"/>
                </a:cubicBezTo>
                <a:cubicBezTo>
                  <a:pt x="190" y="41"/>
                  <a:pt x="198" y="52"/>
                  <a:pt x="204" y="65"/>
                </a:cubicBezTo>
                <a:cubicBezTo>
                  <a:pt x="210" y="78"/>
                  <a:pt x="212" y="92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47" name=""/>
          <p:cNvSpPr txBox="1"/>
          <p:nvPr/>
        </p:nvSpPr>
        <p:spPr>
          <a:xfrm>
            <a:off x="1548720" y="3935880"/>
            <a:ext cx="1053000" cy="2487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의미는 모름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48" name=""/>
          <p:cNvSpPr txBox="1"/>
          <p:nvPr/>
        </p:nvSpPr>
        <p:spPr>
          <a:xfrm>
            <a:off x="1548720" y="4412160"/>
            <a:ext cx="24026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예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: "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마리나라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"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로 검색해도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49" name=""/>
          <p:cNvSpPr/>
          <p:nvPr/>
        </p:nvSpPr>
        <p:spPr>
          <a:xfrm>
            <a:off x="6329160" y="2157120"/>
            <a:ext cx="4943880" cy="3448440"/>
          </a:xfrm>
          <a:custGeom>
            <a:avLst/>
            <a:gdLst/>
            <a:ahLst/>
            <a:rect l="0" t="0" r="r" b="b"/>
            <a:pathLst>
              <a:path w="13733" h="9579">
                <a:moveTo>
                  <a:pt x="0" y="9169"/>
                </a:moveTo>
                <a:lnTo>
                  <a:pt x="0" y="410"/>
                </a:lnTo>
                <a:cubicBezTo>
                  <a:pt x="0" y="383"/>
                  <a:pt x="3" y="357"/>
                  <a:pt x="8" y="330"/>
                </a:cubicBezTo>
                <a:cubicBezTo>
                  <a:pt x="13" y="304"/>
                  <a:pt x="21" y="278"/>
                  <a:pt x="31" y="253"/>
                </a:cubicBezTo>
                <a:cubicBezTo>
                  <a:pt x="42" y="229"/>
                  <a:pt x="54" y="205"/>
                  <a:pt x="69" y="183"/>
                </a:cubicBezTo>
                <a:cubicBezTo>
                  <a:pt x="84" y="160"/>
                  <a:pt x="101" y="139"/>
                  <a:pt x="120" y="120"/>
                </a:cubicBezTo>
                <a:cubicBezTo>
                  <a:pt x="139" y="101"/>
                  <a:pt x="160" y="84"/>
                  <a:pt x="182" y="69"/>
                </a:cubicBezTo>
                <a:cubicBezTo>
                  <a:pt x="205" y="54"/>
                  <a:pt x="228" y="42"/>
                  <a:pt x="253" y="32"/>
                </a:cubicBezTo>
                <a:cubicBezTo>
                  <a:pt x="278" y="21"/>
                  <a:pt x="304" y="13"/>
                  <a:pt x="330" y="8"/>
                </a:cubicBezTo>
                <a:cubicBezTo>
                  <a:pt x="357" y="3"/>
                  <a:pt x="383" y="0"/>
                  <a:pt x="410" y="0"/>
                </a:cubicBezTo>
                <a:lnTo>
                  <a:pt x="13323" y="0"/>
                </a:lnTo>
                <a:cubicBezTo>
                  <a:pt x="13350" y="0"/>
                  <a:pt x="13376" y="3"/>
                  <a:pt x="13403" y="8"/>
                </a:cubicBezTo>
                <a:cubicBezTo>
                  <a:pt x="13429" y="13"/>
                  <a:pt x="13455" y="21"/>
                  <a:pt x="13480" y="32"/>
                </a:cubicBezTo>
                <a:cubicBezTo>
                  <a:pt x="13505" y="42"/>
                  <a:pt x="13528" y="54"/>
                  <a:pt x="13551" y="69"/>
                </a:cubicBezTo>
                <a:cubicBezTo>
                  <a:pt x="13573" y="84"/>
                  <a:pt x="13594" y="101"/>
                  <a:pt x="13613" y="120"/>
                </a:cubicBezTo>
                <a:cubicBezTo>
                  <a:pt x="13632" y="139"/>
                  <a:pt x="13649" y="160"/>
                  <a:pt x="13664" y="183"/>
                </a:cubicBezTo>
                <a:cubicBezTo>
                  <a:pt x="13679" y="205"/>
                  <a:pt x="13691" y="229"/>
                  <a:pt x="13702" y="253"/>
                </a:cubicBezTo>
                <a:cubicBezTo>
                  <a:pt x="13712" y="278"/>
                  <a:pt x="13720" y="304"/>
                  <a:pt x="13725" y="330"/>
                </a:cubicBezTo>
                <a:cubicBezTo>
                  <a:pt x="13730" y="357"/>
                  <a:pt x="13733" y="383"/>
                  <a:pt x="13733" y="410"/>
                </a:cubicBezTo>
                <a:lnTo>
                  <a:pt x="13733" y="9169"/>
                </a:lnTo>
                <a:cubicBezTo>
                  <a:pt x="13733" y="9196"/>
                  <a:pt x="13730" y="9223"/>
                  <a:pt x="13725" y="9249"/>
                </a:cubicBezTo>
                <a:cubicBezTo>
                  <a:pt x="13720" y="9276"/>
                  <a:pt x="13712" y="9301"/>
                  <a:pt x="13702" y="9326"/>
                </a:cubicBezTo>
                <a:cubicBezTo>
                  <a:pt x="13691" y="9351"/>
                  <a:pt x="13679" y="9375"/>
                  <a:pt x="13664" y="9397"/>
                </a:cubicBezTo>
                <a:cubicBezTo>
                  <a:pt x="13649" y="9419"/>
                  <a:pt x="13632" y="9440"/>
                  <a:pt x="13613" y="9459"/>
                </a:cubicBezTo>
                <a:cubicBezTo>
                  <a:pt x="13594" y="9478"/>
                  <a:pt x="13573" y="9495"/>
                  <a:pt x="13551" y="9510"/>
                </a:cubicBezTo>
                <a:cubicBezTo>
                  <a:pt x="13528" y="9525"/>
                  <a:pt x="13505" y="9538"/>
                  <a:pt x="13480" y="9548"/>
                </a:cubicBezTo>
                <a:cubicBezTo>
                  <a:pt x="13455" y="9558"/>
                  <a:pt x="13429" y="9566"/>
                  <a:pt x="13403" y="9571"/>
                </a:cubicBezTo>
                <a:cubicBezTo>
                  <a:pt x="13376" y="9577"/>
                  <a:pt x="13350" y="9579"/>
                  <a:pt x="13323" y="9579"/>
                </a:cubicBezTo>
                <a:lnTo>
                  <a:pt x="410" y="9579"/>
                </a:lnTo>
                <a:cubicBezTo>
                  <a:pt x="383" y="9579"/>
                  <a:pt x="357" y="9577"/>
                  <a:pt x="330" y="9571"/>
                </a:cubicBezTo>
                <a:cubicBezTo>
                  <a:pt x="304" y="9566"/>
                  <a:pt x="278" y="9558"/>
                  <a:pt x="253" y="9548"/>
                </a:cubicBezTo>
                <a:cubicBezTo>
                  <a:pt x="228" y="9538"/>
                  <a:pt x="205" y="9525"/>
                  <a:pt x="182" y="9510"/>
                </a:cubicBezTo>
                <a:cubicBezTo>
                  <a:pt x="160" y="9495"/>
                  <a:pt x="139" y="9478"/>
                  <a:pt x="120" y="9459"/>
                </a:cubicBezTo>
                <a:cubicBezTo>
                  <a:pt x="101" y="9440"/>
                  <a:pt x="84" y="9419"/>
                  <a:pt x="69" y="9397"/>
                </a:cubicBezTo>
                <a:cubicBezTo>
                  <a:pt x="54" y="9375"/>
                  <a:pt x="42" y="9351"/>
                  <a:pt x="31" y="9326"/>
                </a:cubicBezTo>
                <a:cubicBezTo>
                  <a:pt x="21" y="9301"/>
                  <a:pt x="13" y="9276"/>
                  <a:pt x="8" y="9249"/>
                </a:cubicBezTo>
                <a:cubicBezTo>
                  <a:pt x="3" y="9223"/>
                  <a:pt x="0" y="9196"/>
                  <a:pt x="0" y="9169"/>
                </a:cubicBezTo>
                <a:close/>
              </a:path>
            </a:pathLst>
          </a:custGeom>
          <a:solidFill>
            <a:srgbClr val="11141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0" name=""/>
          <p:cNvSpPr/>
          <p:nvPr/>
        </p:nvSpPr>
        <p:spPr>
          <a:xfrm>
            <a:off x="6329160" y="2157120"/>
            <a:ext cx="4943880" cy="3448440"/>
          </a:xfrm>
          <a:custGeom>
            <a:avLst/>
            <a:gdLst/>
            <a:ahLst/>
            <a:rect l="0" t="0" r="r" b="b"/>
            <a:pathLst>
              <a:path w="13733" h="9579">
                <a:moveTo>
                  <a:pt x="0" y="9169"/>
                </a:moveTo>
                <a:lnTo>
                  <a:pt x="0" y="410"/>
                </a:lnTo>
                <a:cubicBezTo>
                  <a:pt x="0" y="383"/>
                  <a:pt x="3" y="357"/>
                  <a:pt x="8" y="330"/>
                </a:cubicBezTo>
                <a:cubicBezTo>
                  <a:pt x="13" y="304"/>
                  <a:pt x="21" y="278"/>
                  <a:pt x="31" y="253"/>
                </a:cubicBezTo>
                <a:cubicBezTo>
                  <a:pt x="42" y="229"/>
                  <a:pt x="54" y="205"/>
                  <a:pt x="69" y="183"/>
                </a:cubicBezTo>
                <a:cubicBezTo>
                  <a:pt x="84" y="160"/>
                  <a:pt x="101" y="139"/>
                  <a:pt x="120" y="120"/>
                </a:cubicBezTo>
                <a:cubicBezTo>
                  <a:pt x="139" y="101"/>
                  <a:pt x="160" y="84"/>
                  <a:pt x="182" y="69"/>
                </a:cubicBezTo>
                <a:cubicBezTo>
                  <a:pt x="205" y="54"/>
                  <a:pt x="228" y="42"/>
                  <a:pt x="253" y="32"/>
                </a:cubicBezTo>
                <a:cubicBezTo>
                  <a:pt x="278" y="21"/>
                  <a:pt x="304" y="13"/>
                  <a:pt x="330" y="8"/>
                </a:cubicBezTo>
                <a:cubicBezTo>
                  <a:pt x="357" y="3"/>
                  <a:pt x="383" y="0"/>
                  <a:pt x="410" y="0"/>
                </a:cubicBezTo>
                <a:lnTo>
                  <a:pt x="13323" y="0"/>
                </a:lnTo>
                <a:cubicBezTo>
                  <a:pt x="13350" y="0"/>
                  <a:pt x="13376" y="3"/>
                  <a:pt x="13403" y="8"/>
                </a:cubicBezTo>
                <a:cubicBezTo>
                  <a:pt x="13429" y="13"/>
                  <a:pt x="13455" y="21"/>
                  <a:pt x="13480" y="32"/>
                </a:cubicBezTo>
                <a:cubicBezTo>
                  <a:pt x="13505" y="42"/>
                  <a:pt x="13528" y="54"/>
                  <a:pt x="13551" y="69"/>
                </a:cubicBezTo>
                <a:cubicBezTo>
                  <a:pt x="13573" y="84"/>
                  <a:pt x="13594" y="101"/>
                  <a:pt x="13613" y="120"/>
                </a:cubicBezTo>
                <a:cubicBezTo>
                  <a:pt x="13632" y="139"/>
                  <a:pt x="13649" y="160"/>
                  <a:pt x="13664" y="183"/>
                </a:cubicBezTo>
                <a:cubicBezTo>
                  <a:pt x="13679" y="205"/>
                  <a:pt x="13691" y="229"/>
                  <a:pt x="13702" y="253"/>
                </a:cubicBezTo>
                <a:cubicBezTo>
                  <a:pt x="13712" y="278"/>
                  <a:pt x="13720" y="304"/>
                  <a:pt x="13725" y="330"/>
                </a:cubicBezTo>
                <a:cubicBezTo>
                  <a:pt x="13730" y="357"/>
                  <a:pt x="13733" y="383"/>
                  <a:pt x="13733" y="410"/>
                </a:cubicBezTo>
                <a:lnTo>
                  <a:pt x="13733" y="9169"/>
                </a:lnTo>
                <a:cubicBezTo>
                  <a:pt x="13733" y="9196"/>
                  <a:pt x="13730" y="9223"/>
                  <a:pt x="13725" y="9249"/>
                </a:cubicBezTo>
                <a:cubicBezTo>
                  <a:pt x="13720" y="9276"/>
                  <a:pt x="13712" y="9301"/>
                  <a:pt x="13702" y="9326"/>
                </a:cubicBezTo>
                <a:cubicBezTo>
                  <a:pt x="13691" y="9351"/>
                  <a:pt x="13679" y="9375"/>
                  <a:pt x="13664" y="9397"/>
                </a:cubicBezTo>
                <a:cubicBezTo>
                  <a:pt x="13649" y="9419"/>
                  <a:pt x="13632" y="9440"/>
                  <a:pt x="13613" y="9459"/>
                </a:cubicBezTo>
                <a:cubicBezTo>
                  <a:pt x="13594" y="9478"/>
                  <a:pt x="13573" y="9495"/>
                  <a:pt x="13551" y="9510"/>
                </a:cubicBezTo>
                <a:cubicBezTo>
                  <a:pt x="13528" y="9525"/>
                  <a:pt x="13505" y="9538"/>
                  <a:pt x="13480" y="9548"/>
                </a:cubicBezTo>
                <a:cubicBezTo>
                  <a:pt x="13455" y="9558"/>
                  <a:pt x="13429" y="9566"/>
                  <a:pt x="13403" y="9571"/>
                </a:cubicBezTo>
                <a:cubicBezTo>
                  <a:pt x="13376" y="9577"/>
                  <a:pt x="13350" y="9579"/>
                  <a:pt x="13323" y="9579"/>
                </a:cubicBezTo>
                <a:lnTo>
                  <a:pt x="410" y="9579"/>
                </a:lnTo>
                <a:cubicBezTo>
                  <a:pt x="383" y="9579"/>
                  <a:pt x="357" y="9577"/>
                  <a:pt x="330" y="9571"/>
                </a:cubicBezTo>
                <a:cubicBezTo>
                  <a:pt x="304" y="9566"/>
                  <a:pt x="278" y="9558"/>
                  <a:pt x="253" y="9548"/>
                </a:cubicBezTo>
                <a:cubicBezTo>
                  <a:pt x="228" y="9538"/>
                  <a:pt x="205" y="9525"/>
                  <a:pt x="182" y="9510"/>
                </a:cubicBezTo>
                <a:cubicBezTo>
                  <a:pt x="160" y="9495"/>
                  <a:pt x="139" y="9478"/>
                  <a:pt x="120" y="9459"/>
                </a:cubicBezTo>
                <a:cubicBezTo>
                  <a:pt x="101" y="9440"/>
                  <a:pt x="84" y="9419"/>
                  <a:pt x="69" y="9397"/>
                </a:cubicBezTo>
                <a:cubicBezTo>
                  <a:pt x="54" y="9375"/>
                  <a:pt x="42" y="9351"/>
                  <a:pt x="31" y="9326"/>
                </a:cubicBezTo>
                <a:cubicBezTo>
                  <a:pt x="21" y="9301"/>
                  <a:pt x="13" y="9276"/>
                  <a:pt x="8" y="9249"/>
                </a:cubicBezTo>
                <a:cubicBezTo>
                  <a:pt x="3" y="9223"/>
                  <a:pt x="0" y="9196"/>
                  <a:pt x="0" y="9169"/>
                </a:cubicBezTo>
                <a:close/>
              </a:path>
            </a:pathLst>
          </a:custGeom>
          <a:noFill/>
          <a:ln w="9360">
            <a:solidFill>
              <a:srgbClr val="1F2533"/>
            </a:solidFill>
            <a:miter/>
          </a:ln>
        </p:spPr>
        <p:txBody>
          <a:bodyPr lIns="4680" tIns="4680" rIns="4680" bIns="468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51" name=""/>
          <p:cNvSpPr txBox="1"/>
          <p:nvPr/>
        </p:nvSpPr>
        <p:spPr>
          <a:xfrm>
            <a:off x="1548720" y="4812120"/>
            <a:ext cx="284292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"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토마토 소스 파스타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"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는 못 찾음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52" name=""/>
          <p:cNvSpPr/>
          <p:nvPr/>
        </p:nvSpPr>
        <p:spPr>
          <a:xfrm>
            <a:off x="6743520" y="3143160"/>
            <a:ext cx="76680" cy="76320"/>
          </a:xfrm>
          <a:custGeom>
            <a:avLst/>
            <a:gdLst/>
            <a:ahLst/>
            <a:rect l="0" t="0" r="r" b="b"/>
            <a:pathLst>
              <a:path w="213" h="212">
                <a:moveTo>
                  <a:pt x="213" y="107"/>
                </a:moveTo>
                <a:cubicBezTo>
                  <a:pt x="213" y="121"/>
                  <a:pt x="210" y="134"/>
                  <a:pt x="205" y="147"/>
                </a:cubicBezTo>
                <a:cubicBezTo>
                  <a:pt x="199" y="160"/>
                  <a:pt x="192" y="171"/>
                  <a:pt x="182" y="181"/>
                </a:cubicBezTo>
                <a:cubicBezTo>
                  <a:pt x="172" y="191"/>
                  <a:pt x="160" y="199"/>
                  <a:pt x="146" y="204"/>
                </a:cubicBezTo>
                <a:cubicBezTo>
                  <a:pt x="133" y="210"/>
                  <a:pt x="120" y="212"/>
                  <a:pt x="106" y="212"/>
                </a:cubicBezTo>
                <a:cubicBezTo>
                  <a:pt x="92" y="212"/>
                  <a:pt x="78" y="210"/>
                  <a:pt x="65" y="204"/>
                </a:cubicBezTo>
                <a:cubicBezTo>
                  <a:pt x="52" y="199"/>
                  <a:pt x="41" y="191"/>
                  <a:pt x="31" y="181"/>
                </a:cubicBezTo>
                <a:cubicBezTo>
                  <a:pt x="21" y="171"/>
                  <a:pt x="13" y="160"/>
                  <a:pt x="8" y="147"/>
                </a:cubicBezTo>
                <a:cubicBezTo>
                  <a:pt x="3" y="134"/>
                  <a:pt x="0" y="121"/>
                  <a:pt x="0" y="107"/>
                </a:cubicBezTo>
                <a:cubicBezTo>
                  <a:pt x="0" y="93"/>
                  <a:pt x="3" y="79"/>
                  <a:pt x="8" y="66"/>
                </a:cubicBezTo>
                <a:cubicBezTo>
                  <a:pt x="13" y="53"/>
                  <a:pt x="21" y="42"/>
                  <a:pt x="31" y="32"/>
                </a:cubicBezTo>
                <a:cubicBezTo>
                  <a:pt x="41" y="21"/>
                  <a:pt x="52" y="13"/>
                  <a:pt x="65" y="8"/>
                </a:cubicBezTo>
                <a:cubicBezTo>
                  <a:pt x="78" y="2"/>
                  <a:pt x="92" y="0"/>
                  <a:pt x="106" y="0"/>
                </a:cubicBezTo>
                <a:cubicBezTo>
                  <a:pt x="120" y="0"/>
                  <a:pt x="133" y="2"/>
                  <a:pt x="146" y="8"/>
                </a:cubicBezTo>
                <a:cubicBezTo>
                  <a:pt x="160" y="13"/>
                  <a:pt x="172" y="21"/>
                  <a:pt x="182" y="32"/>
                </a:cubicBezTo>
                <a:cubicBezTo>
                  <a:pt x="192" y="42"/>
                  <a:pt x="199" y="53"/>
                  <a:pt x="205" y="66"/>
                </a:cubicBezTo>
                <a:cubicBezTo>
                  <a:pt x="210" y="79"/>
                  <a:pt x="213" y="93"/>
                  <a:pt x="213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3" name=""/>
          <p:cNvSpPr txBox="1"/>
          <p:nvPr/>
        </p:nvSpPr>
        <p:spPr>
          <a:xfrm>
            <a:off x="6638760" y="2449800"/>
            <a:ext cx="223272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시맨틱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(dense vector)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54" name=""/>
          <p:cNvSpPr/>
          <p:nvPr/>
        </p:nvSpPr>
        <p:spPr>
          <a:xfrm>
            <a:off x="6743520" y="3619440"/>
            <a:ext cx="76680" cy="76320"/>
          </a:xfrm>
          <a:custGeom>
            <a:avLst/>
            <a:gdLst/>
            <a:ahLst/>
            <a:rect l="0" t="0" r="r" b="b"/>
            <a:pathLst>
              <a:path w="213" h="212">
                <a:moveTo>
                  <a:pt x="213" y="105"/>
                </a:moveTo>
                <a:cubicBezTo>
                  <a:pt x="213" y="120"/>
                  <a:pt x="210" y="133"/>
                  <a:pt x="205" y="146"/>
                </a:cubicBezTo>
                <a:cubicBezTo>
                  <a:pt x="199" y="159"/>
                  <a:pt x="192" y="170"/>
                  <a:pt x="182" y="181"/>
                </a:cubicBezTo>
                <a:cubicBezTo>
                  <a:pt x="172" y="191"/>
                  <a:pt x="160" y="199"/>
                  <a:pt x="146" y="204"/>
                </a:cubicBezTo>
                <a:cubicBezTo>
                  <a:pt x="133" y="210"/>
                  <a:pt x="120" y="212"/>
                  <a:pt x="106" y="212"/>
                </a:cubicBezTo>
                <a:cubicBezTo>
                  <a:pt x="92" y="212"/>
                  <a:pt x="78" y="210"/>
                  <a:pt x="65" y="204"/>
                </a:cubicBezTo>
                <a:cubicBezTo>
                  <a:pt x="52" y="199"/>
                  <a:pt x="41" y="191"/>
                  <a:pt x="31" y="181"/>
                </a:cubicBezTo>
                <a:cubicBezTo>
                  <a:pt x="21" y="170"/>
                  <a:pt x="13" y="159"/>
                  <a:pt x="8" y="146"/>
                </a:cubicBezTo>
                <a:cubicBezTo>
                  <a:pt x="3" y="133"/>
                  <a:pt x="0" y="120"/>
                  <a:pt x="0" y="105"/>
                </a:cubicBezTo>
                <a:cubicBezTo>
                  <a:pt x="0" y="91"/>
                  <a:pt x="3" y="78"/>
                  <a:pt x="8" y="65"/>
                </a:cubicBezTo>
                <a:cubicBezTo>
                  <a:pt x="13" y="52"/>
                  <a:pt x="21" y="41"/>
                  <a:pt x="31" y="31"/>
                </a:cubicBezTo>
                <a:cubicBezTo>
                  <a:pt x="41" y="21"/>
                  <a:pt x="52" y="13"/>
                  <a:pt x="65" y="8"/>
                </a:cubicBezTo>
                <a:cubicBezTo>
                  <a:pt x="78" y="2"/>
                  <a:pt x="92" y="0"/>
                  <a:pt x="106" y="0"/>
                </a:cubicBezTo>
                <a:cubicBezTo>
                  <a:pt x="120" y="0"/>
                  <a:pt x="133" y="2"/>
                  <a:pt x="146" y="8"/>
                </a:cubicBezTo>
                <a:cubicBezTo>
                  <a:pt x="160" y="13"/>
                  <a:pt x="172" y="21"/>
                  <a:pt x="182" y="31"/>
                </a:cubicBezTo>
                <a:cubicBezTo>
                  <a:pt x="192" y="41"/>
                  <a:pt x="199" y="52"/>
                  <a:pt x="205" y="65"/>
                </a:cubicBezTo>
                <a:cubicBezTo>
                  <a:pt x="210" y="78"/>
                  <a:pt x="213" y="91"/>
                  <a:pt x="213" y="105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5" name=""/>
          <p:cNvSpPr txBox="1"/>
          <p:nvPr/>
        </p:nvSpPr>
        <p:spPr>
          <a:xfrm>
            <a:off x="6958800" y="2992680"/>
            <a:ext cx="18302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의미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문맥 포착 강함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56" name=""/>
          <p:cNvSpPr/>
          <p:nvPr/>
        </p:nvSpPr>
        <p:spPr>
          <a:xfrm>
            <a:off x="6743520" y="4086000"/>
            <a:ext cx="76680" cy="76680"/>
          </a:xfrm>
          <a:custGeom>
            <a:avLst/>
            <a:gdLst/>
            <a:ahLst/>
            <a:rect l="0" t="0" r="r" b="b"/>
            <a:pathLst>
              <a:path w="213" h="213">
                <a:moveTo>
                  <a:pt x="213" y="106"/>
                </a:moveTo>
                <a:cubicBezTo>
                  <a:pt x="213" y="120"/>
                  <a:pt x="210" y="133"/>
                  <a:pt x="205" y="146"/>
                </a:cubicBezTo>
                <a:cubicBezTo>
                  <a:pt x="199" y="160"/>
                  <a:pt x="192" y="172"/>
                  <a:pt x="182" y="182"/>
                </a:cubicBezTo>
                <a:cubicBezTo>
                  <a:pt x="172" y="192"/>
                  <a:pt x="160" y="199"/>
                  <a:pt x="146" y="205"/>
                </a:cubicBezTo>
                <a:cubicBezTo>
                  <a:pt x="133" y="210"/>
                  <a:pt x="120" y="213"/>
                  <a:pt x="106" y="213"/>
                </a:cubicBezTo>
                <a:cubicBezTo>
                  <a:pt x="92" y="213"/>
                  <a:pt x="78" y="210"/>
                  <a:pt x="65" y="205"/>
                </a:cubicBezTo>
                <a:cubicBezTo>
                  <a:pt x="52" y="199"/>
                  <a:pt x="41" y="192"/>
                  <a:pt x="31" y="182"/>
                </a:cubicBezTo>
                <a:cubicBezTo>
                  <a:pt x="21" y="172"/>
                  <a:pt x="13" y="160"/>
                  <a:pt x="8" y="146"/>
                </a:cubicBezTo>
                <a:cubicBezTo>
                  <a:pt x="3" y="133"/>
                  <a:pt x="0" y="120"/>
                  <a:pt x="0" y="106"/>
                </a:cubicBezTo>
                <a:cubicBezTo>
                  <a:pt x="0" y="92"/>
                  <a:pt x="3" y="78"/>
                  <a:pt x="8" y="65"/>
                </a:cubicBezTo>
                <a:cubicBezTo>
                  <a:pt x="13" y="52"/>
                  <a:pt x="21" y="41"/>
                  <a:pt x="31" y="31"/>
                </a:cubicBezTo>
                <a:cubicBezTo>
                  <a:pt x="41" y="21"/>
                  <a:pt x="52" y="14"/>
                  <a:pt x="65" y="8"/>
                </a:cubicBezTo>
                <a:cubicBezTo>
                  <a:pt x="78" y="3"/>
                  <a:pt x="92" y="0"/>
                  <a:pt x="106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60" y="14"/>
                  <a:pt x="172" y="21"/>
                  <a:pt x="182" y="31"/>
                </a:cubicBezTo>
                <a:cubicBezTo>
                  <a:pt x="192" y="41"/>
                  <a:pt x="199" y="52"/>
                  <a:pt x="205" y="65"/>
                </a:cubicBezTo>
                <a:cubicBezTo>
                  <a:pt x="210" y="78"/>
                  <a:pt x="213" y="92"/>
                  <a:pt x="213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7" name=""/>
          <p:cNvSpPr txBox="1"/>
          <p:nvPr/>
        </p:nvSpPr>
        <p:spPr>
          <a:xfrm>
            <a:off x="6958800" y="3468960"/>
            <a:ext cx="2019600" cy="2487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정확 식별자 매칭 약함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58" name=""/>
          <p:cNvSpPr/>
          <p:nvPr/>
        </p:nvSpPr>
        <p:spPr>
          <a:xfrm>
            <a:off x="6743520" y="4562280"/>
            <a:ext cx="76680" cy="76680"/>
          </a:xfrm>
          <a:custGeom>
            <a:avLst/>
            <a:gdLst/>
            <a:ahLst/>
            <a:rect l="0" t="0" r="r" b="b"/>
            <a:pathLst>
              <a:path w="213" h="213">
                <a:moveTo>
                  <a:pt x="213" y="107"/>
                </a:moveTo>
                <a:cubicBezTo>
                  <a:pt x="213" y="121"/>
                  <a:pt x="210" y="134"/>
                  <a:pt x="205" y="147"/>
                </a:cubicBezTo>
                <a:cubicBezTo>
                  <a:pt x="199" y="160"/>
                  <a:pt x="192" y="172"/>
                  <a:pt x="182" y="182"/>
                </a:cubicBezTo>
                <a:cubicBezTo>
                  <a:pt x="172" y="192"/>
                  <a:pt x="160" y="199"/>
                  <a:pt x="146" y="205"/>
                </a:cubicBezTo>
                <a:cubicBezTo>
                  <a:pt x="133" y="210"/>
                  <a:pt x="120" y="213"/>
                  <a:pt x="106" y="213"/>
                </a:cubicBezTo>
                <a:cubicBezTo>
                  <a:pt x="92" y="213"/>
                  <a:pt x="78" y="210"/>
                  <a:pt x="65" y="205"/>
                </a:cubicBezTo>
                <a:cubicBezTo>
                  <a:pt x="52" y="199"/>
                  <a:pt x="41" y="192"/>
                  <a:pt x="31" y="182"/>
                </a:cubicBezTo>
                <a:cubicBezTo>
                  <a:pt x="21" y="172"/>
                  <a:pt x="13" y="160"/>
                  <a:pt x="8" y="147"/>
                </a:cubicBezTo>
                <a:cubicBezTo>
                  <a:pt x="3" y="134"/>
                  <a:pt x="0" y="121"/>
                  <a:pt x="0" y="107"/>
                </a:cubicBezTo>
                <a:cubicBezTo>
                  <a:pt x="0" y="92"/>
                  <a:pt x="3" y="78"/>
                  <a:pt x="8" y="65"/>
                </a:cubicBezTo>
                <a:cubicBezTo>
                  <a:pt x="13" y="52"/>
                  <a:pt x="21" y="41"/>
                  <a:pt x="31" y="31"/>
                </a:cubicBezTo>
                <a:cubicBezTo>
                  <a:pt x="41" y="21"/>
                  <a:pt x="52" y="13"/>
                  <a:pt x="65" y="8"/>
                </a:cubicBezTo>
                <a:cubicBezTo>
                  <a:pt x="78" y="3"/>
                  <a:pt x="92" y="0"/>
                  <a:pt x="106" y="0"/>
                </a:cubicBezTo>
                <a:cubicBezTo>
                  <a:pt x="120" y="0"/>
                  <a:pt x="133" y="3"/>
                  <a:pt x="146" y="8"/>
                </a:cubicBezTo>
                <a:cubicBezTo>
                  <a:pt x="160" y="13"/>
                  <a:pt x="172" y="21"/>
                  <a:pt x="182" y="31"/>
                </a:cubicBezTo>
                <a:cubicBezTo>
                  <a:pt x="192" y="41"/>
                  <a:pt x="199" y="52"/>
                  <a:pt x="205" y="65"/>
                </a:cubicBezTo>
                <a:cubicBezTo>
                  <a:pt x="210" y="78"/>
                  <a:pt x="213" y="92"/>
                  <a:pt x="213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59" name=""/>
          <p:cNvSpPr txBox="1"/>
          <p:nvPr/>
        </p:nvSpPr>
        <p:spPr>
          <a:xfrm>
            <a:off x="6958800" y="3935880"/>
            <a:ext cx="1544040" cy="2487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환각성 매칭 위험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60" name=""/>
          <p:cNvSpPr txBox="1"/>
          <p:nvPr/>
        </p:nvSpPr>
        <p:spPr>
          <a:xfrm>
            <a:off x="6958800" y="4412160"/>
            <a:ext cx="314856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예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: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에러 코드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"E_AUTH_401"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을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61" name=""/>
          <p:cNvSpPr txBox="1"/>
          <p:nvPr/>
        </p:nvSpPr>
        <p:spPr>
          <a:xfrm>
            <a:off x="6958800" y="4812120"/>
            <a:ext cx="2860560" cy="2487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의미 유사로 검색하면 누락 빈번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62" name=""/>
          <p:cNvSpPr txBox="1"/>
          <p:nvPr/>
        </p:nvSpPr>
        <p:spPr>
          <a:xfrm>
            <a:off x="914400" y="6314040"/>
            <a:ext cx="539856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Python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종합 쿡북 —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RRF·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인덱싱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메모리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보안까지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63" name=""/>
          <p:cNvSpPr txBox="1"/>
          <p:nvPr/>
        </p:nvSpPr>
        <p:spPr>
          <a:xfrm>
            <a:off x="11186640" y="6314040"/>
            <a:ext cx="153000" cy="1530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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43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44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45" name=""/>
          <p:cNvSpPr/>
          <p:nvPr/>
        </p:nvSpPr>
        <p:spPr>
          <a:xfrm>
            <a:off x="0" y="0"/>
            <a:ext cx="595440" cy="595440"/>
          </a:xfrm>
          <a:custGeom>
            <a:avLst/>
            <a:gdLst/>
            <a:ahLst/>
            <a:rect l="0" t="0" r="r" b="b"/>
            <a:pathLst>
              <a:path w="1654" h="1654">
                <a:moveTo>
                  <a:pt x="0" y="0"/>
                </a:moveTo>
                <a:lnTo>
                  <a:pt x="0" y="1654"/>
                </a:lnTo>
                <a:lnTo>
                  <a:pt x="1654" y="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46" name=""/>
          <p:cNvSpPr/>
          <p:nvPr/>
        </p:nvSpPr>
        <p:spPr>
          <a:xfrm>
            <a:off x="0" y="0"/>
            <a:ext cx="1190880" cy="1190880"/>
          </a:xfrm>
          <a:custGeom>
            <a:avLst/>
            <a:gdLst/>
            <a:ahLst/>
            <a:rect l="0" t="0" r="r" b="b"/>
            <a:pathLst>
              <a:path w="3308" h="3308">
                <a:moveTo>
                  <a:pt x="1653" y="0"/>
                </a:moveTo>
                <a:lnTo>
                  <a:pt x="0" y="1653"/>
                </a:lnTo>
                <a:lnTo>
                  <a:pt x="0" y="3308"/>
                </a:lnTo>
                <a:lnTo>
                  <a:pt x="3308" y="0"/>
                </a:lnTo>
                <a:lnTo>
                  <a:pt x="1653" y="0"/>
                </a:lnTo>
                <a:close/>
              </a:path>
            </a:pathLst>
          </a:custGeom>
          <a:solidFill>
            <a:srgbClr val="0B0E1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47" name=""/>
          <p:cNvSpPr/>
          <p:nvPr/>
        </p:nvSpPr>
        <p:spPr>
          <a:xfrm>
            <a:off x="0" y="0"/>
            <a:ext cx="1785960" cy="1785960"/>
          </a:xfrm>
          <a:custGeom>
            <a:avLst/>
            <a:gdLst/>
            <a:ahLst/>
            <a:rect l="0" t="0" r="r" b="b"/>
            <a:pathLst>
              <a:path w="4961" h="4961">
                <a:moveTo>
                  <a:pt x="3308" y="0"/>
                </a:moveTo>
                <a:lnTo>
                  <a:pt x="0" y="3308"/>
                </a:lnTo>
                <a:lnTo>
                  <a:pt x="0" y="4961"/>
                </a:lnTo>
                <a:lnTo>
                  <a:pt x="4961" y="0"/>
                </a:lnTo>
                <a:lnTo>
                  <a:pt x="3308" y="0"/>
                </a:lnTo>
                <a:close/>
              </a:path>
            </a:pathLst>
          </a:custGeom>
          <a:solidFill>
            <a:srgbClr val="0C0E1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48" name=""/>
          <p:cNvSpPr/>
          <p:nvPr/>
        </p:nvSpPr>
        <p:spPr>
          <a:xfrm>
            <a:off x="0" y="0"/>
            <a:ext cx="2381400" cy="2381400"/>
          </a:xfrm>
          <a:custGeom>
            <a:avLst/>
            <a:gdLst/>
            <a:ahLst/>
            <a:rect l="0" t="0" r="r" b="b"/>
            <a:pathLst>
              <a:path w="6615" h="6615">
                <a:moveTo>
                  <a:pt x="4961" y="0"/>
                </a:moveTo>
                <a:lnTo>
                  <a:pt x="0" y="4961"/>
                </a:lnTo>
                <a:lnTo>
                  <a:pt x="0" y="6615"/>
                </a:lnTo>
                <a:lnTo>
                  <a:pt x="6615" y="0"/>
                </a:lnTo>
                <a:lnTo>
                  <a:pt x="4961" y="0"/>
                </a:lnTo>
                <a:close/>
              </a:path>
            </a:pathLst>
          </a:custGeom>
          <a:solidFill>
            <a:srgbClr val="0C0E1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49" name=""/>
          <p:cNvSpPr/>
          <p:nvPr/>
        </p:nvSpPr>
        <p:spPr>
          <a:xfrm>
            <a:off x="0" y="0"/>
            <a:ext cx="2976840" cy="2976840"/>
          </a:xfrm>
          <a:custGeom>
            <a:avLst/>
            <a:gdLst/>
            <a:ahLst/>
            <a:rect l="0" t="0" r="r" b="b"/>
            <a:pathLst>
              <a:path w="8269" h="8269">
                <a:moveTo>
                  <a:pt x="6615" y="0"/>
                </a:moveTo>
                <a:lnTo>
                  <a:pt x="0" y="6615"/>
                </a:lnTo>
                <a:lnTo>
                  <a:pt x="0" y="8269"/>
                </a:lnTo>
                <a:lnTo>
                  <a:pt x="8269" y="0"/>
                </a:lnTo>
                <a:lnTo>
                  <a:pt x="6615" y="0"/>
                </a:lnTo>
                <a:close/>
              </a:path>
            </a:pathLst>
          </a:custGeom>
          <a:solidFill>
            <a:srgbClr val="0C0F1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50" name=""/>
          <p:cNvSpPr/>
          <p:nvPr/>
        </p:nvSpPr>
        <p:spPr>
          <a:xfrm>
            <a:off x="0" y="0"/>
            <a:ext cx="3571920" cy="3571920"/>
          </a:xfrm>
          <a:custGeom>
            <a:avLst/>
            <a:gdLst/>
            <a:ahLst/>
            <a:rect l="0" t="0" r="r" b="b"/>
            <a:pathLst>
              <a:path w="9922" h="9922">
                <a:moveTo>
                  <a:pt x="8269" y="0"/>
                </a:moveTo>
                <a:lnTo>
                  <a:pt x="0" y="8269"/>
                </a:lnTo>
                <a:lnTo>
                  <a:pt x="0" y="9922"/>
                </a:lnTo>
                <a:lnTo>
                  <a:pt x="9922" y="0"/>
                </a:lnTo>
                <a:lnTo>
                  <a:pt x="8269" y="0"/>
                </a:lnTo>
                <a:close/>
              </a:path>
            </a:pathLst>
          </a:custGeom>
          <a:solidFill>
            <a:srgbClr val="0D0F1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51" name=""/>
          <p:cNvSpPr/>
          <p:nvPr/>
        </p:nvSpPr>
        <p:spPr>
          <a:xfrm>
            <a:off x="0" y="0"/>
            <a:ext cx="4167360" cy="4167360"/>
          </a:xfrm>
          <a:custGeom>
            <a:avLst/>
            <a:gdLst/>
            <a:ahLst/>
            <a:rect l="0" t="0" r="r" b="b"/>
            <a:pathLst>
              <a:path w="11576" h="11576">
                <a:moveTo>
                  <a:pt x="9922" y="0"/>
                </a:moveTo>
                <a:lnTo>
                  <a:pt x="0" y="9922"/>
                </a:lnTo>
                <a:lnTo>
                  <a:pt x="0" y="11576"/>
                </a:lnTo>
                <a:lnTo>
                  <a:pt x="11576" y="0"/>
                </a:lnTo>
                <a:lnTo>
                  <a:pt x="9922" y="0"/>
                </a:lnTo>
                <a:close/>
              </a:path>
            </a:pathLst>
          </a:custGeom>
          <a:solidFill>
            <a:srgbClr val="0D0F1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52" name=""/>
          <p:cNvSpPr/>
          <p:nvPr/>
        </p:nvSpPr>
        <p:spPr>
          <a:xfrm>
            <a:off x="0" y="0"/>
            <a:ext cx="4762800" cy="4762800"/>
          </a:xfrm>
          <a:custGeom>
            <a:avLst/>
            <a:gdLst/>
            <a:ahLst/>
            <a:rect l="0" t="0" r="r" b="b"/>
            <a:pathLst>
              <a:path w="13230" h="13230">
                <a:moveTo>
                  <a:pt x="11576" y="0"/>
                </a:moveTo>
                <a:lnTo>
                  <a:pt x="0" y="11576"/>
                </a:lnTo>
                <a:lnTo>
                  <a:pt x="0" y="13230"/>
                </a:lnTo>
                <a:lnTo>
                  <a:pt x="13230" y="0"/>
                </a:lnTo>
                <a:lnTo>
                  <a:pt x="11576" y="0"/>
                </a:lnTo>
                <a:close/>
              </a:path>
            </a:pathLst>
          </a:custGeom>
          <a:solidFill>
            <a:srgbClr val="0D10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53" name=""/>
          <p:cNvSpPr/>
          <p:nvPr/>
        </p:nvSpPr>
        <p:spPr>
          <a:xfrm>
            <a:off x="0" y="0"/>
            <a:ext cx="5357880" cy="5357880"/>
          </a:xfrm>
          <a:custGeom>
            <a:avLst/>
            <a:gdLst/>
            <a:ahLst/>
            <a:rect l="0" t="0" r="r" b="b"/>
            <a:pathLst>
              <a:path w="14883" h="14883">
                <a:moveTo>
                  <a:pt x="13230" y="0"/>
                </a:moveTo>
                <a:lnTo>
                  <a:pt x="0" y="13230"/>
                </a:lnTo>
                <a:lnTo>
                  <a:pt x="0" y="14883"/>
                </a:lnTo>
                <a:lnTo>
                  <a:pt x="14883" y="0"/>
                </a:lnTo>
                <a:lnTo>
                  <a:pt x="13230" y="0"/>
                </a:lnTo>
                <a:close/>
              </a:path>
            </a:pathLst>
          </a:custGeom>
          <a:solidFill>
            <a:srgbClr val="0D10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54" name=""/>
          <p:cNvSpPr/>
          <p:nvPr/>
        </p:nvSpPr>
        <p:spPr>
          <a:xfrm>
            <a:off x="0" y="0"/>
            <a:ext cx="5953320" cy="5953320"/>
          </a:xfrm>
          <a:custGeom>
            <a:avLst/>
            <a:gdLst/>
            <a:ahLst/>
            <a:rect l="0" t="0" r="r" b="b"/>
            <a:pathLst>
              <a:path w="16537" h="16537">
                <a:moveTo>
                  <a:pt x="14883" y="0"/>
                </a:moveTo>
                <a:lnTo>
                  <a:pt x="0" y="14883"/>
                </a:lnTo>
                <a:lnTo>
                  <a:pt x="0" y="16537"/>
                </a:lnTo>
                <a:lnTo>
                  <a:pt x="16537" y="0"/>
                </a:lnTo>
                <a:lnTo>
                  <a:pt x="14883" y="0"/>
                </a:lnTo>
                <a:close/>
              </a:path>
            </a:pathLst>
          </a:custGeom>
          <a:solidFill>
            <a:srgbClr val="0E101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55" name=""/>
          <p:cNvSpPr/>
          <p:nvPr/>
        </p:nvSpPr>
        <p:spPr>
          <a:xfrm>
            <a:off x="0" y="0"/>
            <a:ext cx="6548760" cy="6548760"/>
          </a:xfrm>
          <a:custGeom>
            <a:avLst/>
            <a:gdLst/>
            <a:ahLst/>
            <a:rect l="0" t="0" r="r" b="b"/>
            <a:pathLst>
              <a:path w="18191" h="18191">
                <a:moveTo>
                  <a:pt x="16537" y="0"/>
                </a:moveTo>
                <a:lnTo>
                  <a:pt x="0" y="16537"/>
                </a:lnTo>
                <a:lnTo>
                  <a:pt x="0" y="18191"/>
                </a:lnTo>
                <a:lnTo>
                  <a:pt x="18191" y="0"/>
                </a:lnTo>
                <a:lnTo>
                  <a:pt x="16537" y="0"/>
                </a:lnTo>
                <a:close/>
              </a:path>
            </a:pathLst>
          </a:custGeom>
          <a:solidFill>
            <a:srgbClr val="0E111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56" name=""/>
          <p:cNvSpPr/>
          <p:nvPr/>
        </p:nvSpPr>
        <p:spPr>
          <a:xfrm>
            <a:off x="0" y="0"/>
            <a:ext cx="6858000" cy="6858000"/>
          </a:xfrm>
          <a:custGeom>
            <a:avLst/>
            <a:gdLst/>
            <a:ahLst/>
            <a:rect l="0" t="0" r="r" b="b"/>
            <a:pathLst>
              <a:path w="19050" h="19050">
                <a:moveTo>
                  <a:pt x="18191" y="0"/>
                </a:moveTo>
                <a:lnTo>
                  <a:pt x="0" y="18191"/>
                </a:lnTo>
                <a:lnTo>
                  <a:pt x="0" y="19050"/>
                </a:lnTo>
                <a:lnTo>
                  <a:pt x="19050" y="0"/>
                </a:lnTo>
                <a:lnTo>
                  <a:pt x="18191" y="0"/>
                </a:lnTo>
                <a:close/>
              </a:path>
            </a:pathLst>
          </a:custGeom>
          <a:solidFill>
            <a:srgbClr val="0E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57" name=""/>
          <p:cNvSpPr/>
          <p:nvPr/>
        </p:nvSpPr>
        <p:spPr>
          <a:xfrm>
            <a:off x="0" y="0"/>
            <a:ext cx="7143840" cy="6858000"/>
          </a:xfrm>
          <a:custGeom>
            <a:avLst/>
            <a:gdLst/>
            <a:ahLst/>
            <a:rect l="0" t="0" r="r" b="b"/>
            <a:pathLst>
              <a:path w="19844" h="19050">
                <a:moveTo>
                  <a:pt x="19050" y="0"/>
                </a:moveTo>
                <a:lnTo>
                  <a:pt x="0" y="19050"/>
                </a:lnTo>
                <a:lnTo>
                  <a:pt x="793" y="19050"/>
                </a:lnTo>
                <a:lnTo>
                  <a:pt x="19844" y="0"/>
                </a:lnTo>
                <a:lnTo>
                  <a:pt x="19050" y="0"/>
                </a:lnTo>
                <a:close/>
              </a:path>
            </a:pathLst>
          </a:custGeom>
          <a:solidFill>
            <a:srgbClr val="0E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58" name=""/>
          <p:cNvSpPr/>
          <p:nvPr/>
        </p:nvSpPr>
        <p:spPr>
          <a:xfrm>
            <a:off x="28548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59" name=""/>
          <p:cNvSpPr/>
          <p:nvPr/>
        </p:nvSpPr>
        <p:spPr>
          <a:xfrm>
            <a:off x="88092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60" name=""/>
          <p:cNvSpPr/>
          <p:nvPr/>
        </p:nvSpPr>
        <p:spPr>
          <a:xfrm>
            <a:off x="147636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61" name=""/>
          <p:cNvSpPr/>
          <p:nvPr/>
        </p:nvSpPr>
        <p:spPr>
          <a:xfrm>
            <a:off x="207144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62" name=""/>
          <p:cNvSpPr/>
          <p:nvPr/>
        </p:nvSpPr>
        <p:spPr>
          <a:xfrm>
            <a:off x="266688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31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63" name=""/>
          <p:cNvSpPr/>
          <p:nvPr/>
        </p:nvSpPr>
        <p:spPr>
          <a:xfrm>
            <a:off x="326196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5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31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64" name=""/>
          <p:cNvSpPr/>
          <p:nvPr/>
        </p:nvSpPr>
        <p:spPr>
          <a:xfrm>
            <a:off x="385740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0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0" y="0"/>
                </a:lnTo>
                <a:close/>
              </a:path>
            </a:pathLst>
          </a:custGeom>
          <a:solidFill>
            <a:srgbClr val="10132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65" name=""/>
          <p:cNvSpPr/>
          <p:nvPr/>
        </p:nvSpPr>
        <p:spPr>
          <a:xfrm>
            <a:off x="445284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42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66" name=""/>
          <p:cNvSpPr/>
          <p:nvPr/>
        </p:nvSpPr>
        <p:spPr>
          <a:xfrm>
            <a:off x="5047920" y="0"/>
            <a:ext cx="7144200" cy="6858000"/>
          </a:xfrm>
          <a:custGeom>
            <a:avLst/>
            <a:gdLst/>
            <a:ahLst/>
            <a:rect l="0" t="0" r="r" b="b"/>
            <a:pathLst>
              <a:path w="19845" h="19050">
                <a:moveTo>
                  <a:pt x="19051" y="0"/>
                </a:moveTo>
                <a:lnTo>
                  <a:pt x="0" y="19050"/>
                </a:lnTo>
                <a:lnTo>
                  <a:pt x="794" y="19050"/>
                </a:lnTo>
                <a:lnTo>
                  <a:pt x="1984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1142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67" name=""/>
          <p:cNvSpPr/>
          <p:nvPr/>
        </p:nvSpPr>
        <p:spPr>
          <a:xfrm>
            <a:off x="5333760" y="0"/>
            <a:ext cx="6858360" cy="6858000"/>
          </a:xfrm>
          <a:custGeom>
            <a:avLst/>
            <a:gdLst/>
            <a:ahLst/>
            <a:rect l="0" t="0" r="r" b="b"/>
            <a:pathLst>
              <a:path w="19051" h="19050">
                <a:moveTo>
                  <a:pt x="19051" y="0"/>
                </a:moveTo>
                <a:lnTo>
                  <a:pt x="0" y="19050"/>
                </a:lnTo>
                <a:lnTo>
                  <a:pt x="860" y="19050"/>
                </a:lnTo>
                <a:lnTo>
                  <a:pt x="19051" y="859"/>
                </a:lnTo>
                <a:lnTo>
                  <a:pt x="19051" y="0"/>
                </a:lnTo>
                <a:close/>
              </a:path>
            </a:pathLst>
          </a:custGeom>
          <a:solidFill>
            <a:srgbClr val="11142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68" name=""/>
          <p:cNvSpPr/>
          <p:nvPr/>
        </p:nvSpPr>
        <p:spPr>
          <a:xfrm>
            <a:off x="5643360" y="309240"/>
            <a:ext cx="6548760" cy="6548760"/>
          </a:xfrm>
          <a:custGeom>
            <a:avLst/>
            <a:gdLst/>
            <a:ahLst/>
            <a:rect l="0" t="0" r="r" b="b"/>
            <a:pathLst>
              <a:path w="18191" h="18191">
                <a:moveTo>
                  <a:pt x="18191" y="0"/>
                </a:moveTo>
                <a:lnTo>
                  <a:pt x="0" y="18191"/>
                </a:lnTo>
                <a:lnTo>
                  <a:pt x="1654" y="18191"/>
                </a:lnTo>
                <a:lnTo>
                  <a:pt x="18191" y="1654"/>
                </a:lnTo>
                <a:lnTo>
                  <a:pt x="18191" y="0"/>
                </a:lnTo>
                <a:close/>
              </a:path>
            </a:pathLst>
          </a:custGeom>
          <a:solidFill>
            <a:srgbClr val="11142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69" name=""/>
          <p:cNvSpPr/>
          <p:nvPr/>
        </p:nvSpPr>
        <p:spPr>
          <a:xfrm>
            <a:off x="6238800" y="904680"/>
            <a:ext cx="5953320" cy="5953320"/>
          </a:xfrm>
          <a:custGeom>
            <a:avLst/>
            <a:gdLst/>
            <a:ahLst/>
            <a:rect l="0" t="0" r="r" b="b"/>
            <a:pathLst>
              <a:path w="16537" h="16537">
                <a:moveTo>
                  <a:pt x="16537" y="0"/>
                </a:moveTo>
                <a:lnTo>
                  <a:pt x="0" y="16537"/>
                </a:lnTo>
                <a:lnTo>
                  <a:pt x="1653" y="16537"/>
                </a:lnTo>
                <a:lnTo>
                  <a:pt x="16537" y="1654"/>
                </a:lnTo>
                <a:lnTo>
                  <a:pt x="16537" y="0"/>
                </a:lnTo>
                <a:close/>
              </a:path>
            </a:pathLst>
          </a:custGeom>
          <a:solidFill>
            <a:srgbClr val="11152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70" name=""/>
          <p:cNvSpPr/>
          <p:nvPr/>
        </p:nvSpPr>
        <p:spPr>
          <a:xfrm>
            <a:off x="6833880" y="1500120"/>
            <a:ext cx="5358240" cy="5357880"/>
          </a:xfrm>
          <a:custGeom>
            <a:avLst/>
            <a:gdLst/>
            <a:ahLst/>
            <a:rect l="0" t="0" r="r" b="b"/>
            <a:pathLst>
              <a:path w="14884" h="14883">
                <a:moveTo>
                  <a:pt x="14884" y="0"/>
                </a:moveTo>
                <a:lnTo>
                  <a:pt x="0" y="14883"/>
                </a:lnTo>
                <a:lnTo>
                  <a:pt x="1654" y="14883"/>
                </a:lnTo>
                <a:lnTo>
                  <a:pt x="14884" y="1653"/>
                </a:lnTo>
                <a:lnTo>
                  <a:pt x="14884" y="0"/>
                </a:lnTo>
                <a:close/>
              </a:path>
            </a:pathLst>
          </a:custGeom>
          <a:solidFill>
            <a:srgbClr val="12152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71" name=""/>
          <p:cNvSpPr/>
          <p:nvPr/>
        </p:nvSpPr>
        <p:spPr>
          <a:xfrm>
            <a:off x="7429320" y="2095200"/>
            <a:ext cx="4762800" cy="4762800"/>
          </a:xfrm>
          <a:custGeom>
            <a:avLst/>
            <a:gdLst/>
            <a:ahLst/>
            <a:rect l="0" t="0" r="r" b="b"/>
            <a:pathLst>
              <a:path w="13230" h="13230">
                <a:moveTo>
                  <a:pt x="13230" y="0"/>
                </a:moveTo>
                <a:lnTo>
                  <a:pt x="0" y="13230"/>
                </a:lnTo>
                <a:lnTo>
                  <a:pt x="1654" y="13230"/>
                </a:lnTo>
                <a:lnTo>
                  <a:pt x="13230" y="1655"/>
                </a:lnTo>
                <a:lnTo>
                  <a:pt x="13230" y="0"/>
                </a:lnTo>
                <a:close/>
              </a:path>
            </a:pathLst>
          </a:custGeom>
          <a:solidFill>
            <a:srgbClr val="12152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72" name=""/>
          <p:cNvSpPr/>
          <p:nvPr/>
        </p:nvSpPr>
        <p:spPr>
          <a:xfrm>
            <a:off x="8024760" y="2690640"/>
            <a:ext cx="4167360" cy="4167360"/>
          </a:xfrm>
          <a:custGeom>
            <a:avLst/>
            <a:gdLst/>
            <a:ahLst/>
            <a:rect l="0" t="0" r="r" b="b"/>
            <a:pathLst>
              <a:path w="11576" h="11576">
                <a:moveTo>
                  <a:pt x="11576" y="0"/>
                </a:moveTo>
                <a:lnTo>
                  <a:pt x="0" y="11576"/>
                </a:lnTo>
                <a:lnTo>
                  <a:pt x="1653" y="11576"/>
                </a:lnTo>
                <a:lnTo>
                  <a:pt x="11576" y="1654"/>
                </a:lnTo>
                <a:lnTo>
                  <a:pt x="11576" y="0"/>
                </a:lnTo>
                <a:close/>
              </a:path>
            </a:pathLst>
          </a:custGeom>
          <a:solidFill>
            <a:srgbClr val="12162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73" name=""/>
          <p:cNvSpPr/>
          <p:nvPr/>
        </p:nvSpPr>
        <p:spPr>
          <a:xfrm>
            <a:off x="8619840" y="3286080"/>
            <a:ext cx="3572280" cy="3571920"/>
          </a:xfrm>
          <a:custGeom>
            <a:avLst/>
            <a:gdLst/>
            <a:ahLst/>
            <a:rect l="0" t="0" r="r" b="b"/>
            <a:pathLst>
              <a:path w="9923" h="9922">
                <a:moveTo>
                  <a:pt x="9923" y="0"/>
                </a:moveTo>
                <a:lnTo>
                  <a:pt x="0" y="9922"/>
                </a:lnTo>
                <a:lnTo>
                  <a:pt x="1655" y="9922"/>
                </a:lnTo>
                <a:lnTo>
                  <a:pt x="9923" y="1653"/>
                </a:lnTo>
                <a:lnTo>
                  <a:pt x="9923" y="0"/>
                </a:lnTo>
                <a:close/>
              </a:path>
            </a:pathLst>
          </a:custGeom>
          <a:solidFill>
            <a:srgbClr val="12162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74" name=""/>
          <p:cNvSpPr/>
          <p:nvPr/>
        </p:nvSpPr>
        <p:spPr>
          <a:xfrm>
            <a:off x="9215280" y="3881160"/>
            <a:ext cx="2976840" cy="2976840"/>
          </a:xfrm>
          <a:custGeom>
            <a:avLst/>
            <a:gdLst/>
            <a:ahLst/>
            <a:rect l="0" t="0" r="r" b="b"/>
            <a:pathLst>
              <a:path w="8269" h="8269">
                <a:moveTo>
                  <a:pt x="8269" y="0"/>
                </a:moveTo>
                <a:lnTo>
                  <a:pt x="0" y="8269"/>
                </a:lnTo>
                <a:lnTo>
                  <a:pt x="1654" y="8269"/>
                </a:lnTo>
                <a:lnTo>
                  <a:pt x="8269" y="1655"/>
                </a:lnTo>
                <a:lnTo>
                  <a:pt x="8269" y="0"/>
                </a:lnTo>
                <a:close/>
              </a:path>
            </a:pathLst>
          </a:custGeom>
          <a:solidFill>
            <a:srgbClr val="13162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75" name=""/>
          <p:cNvSpPr/>
          <p:nvPr/>
        </p:nvSpPr>
        <p:spPr>
          <a:xfrm>
            <a:off x="9810720" y="4476600"/>
            <a:ext cx="2381400" cy="2381400"/>
          </a:xfrm>
          <a:custGeom>
            <a:avLst/>
            <a:gdLst/>
            <a:ahLst/>
            <a:rect l="0" t="0" r="r" b="b"/>
            <a:pathLst>
              <a:path w="6615" h="6615">
                <a:moveTo>
                  <a:pt x="6615" y="0"/>
                </a:moveTo>
                <a:lnTo>
                  <a:pt x="0" y="6615"/>
                </a:lnTo>
                <a:lnTo>
                  <a:pt x="1653" y="6615"/>
                </a:lnTo>
                <a:lnTo>
                  <a:pt x="6615" y="1654"/>
                </a:lnTo>
                <a:lnTo>
                  <a:pt x="6615" y="0"/>
                </a:lnTo>
                <a:close/>
              </a:path>
            </a:pathLst>
          </a:custGeom>
          <a:solidFill>
            <a:srgbClr val="13172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76" name=""/>
          <p:cNvSpPr/>
          <p:nvPr/>
        </p:nvSpPr>
        <p:spPr>
          <a:xfrm>
            <a:off x="10405800" y="5072040"/>
            <a:ext cx="1786320" cy="1785960"/>
          </a:xfrm>
          <a:custGeom>
            <a:avLst/>
            <a:gdLst/>
            <a:ahLst/>
            <a:rect l="0" t="0" r="r" b="b"/>
            <a:pathLst>
              <a:path w="4962" h="4961">
                <a:moveTo>
                  <a:pt x="4962" y="0"/>
                </a:moveTo>
                <a:lnTo>
                  <a:pt x="0" y="4961"/>
                </a:lnTo>
                <a:lnTo>
                  <a:pt x="1654" y="4961"/>
                </a:lnTo>
                <a:lnTo>
                  <a:pt x="4962" y="1653"/>
                </a:lnTo>
                <a:lnTo>
                  <a:pt x="4962" y="0"/>
                </a:lnTo>
                <a:close/>
              </a:path>
            </a:pathLst>
          </a:custGeom>
          <a:solidFill>
            <a:srgbClr val="13172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77" name=""/>
          <p:cNvSpPr/>
          <p:nvPr/>
        </p:nvSpPr>
        <p:spPr>
          <a:xfrm>
            <a:off x="11001240" y="5667120"/>
            <a:ext cx="1190880" cy="1190880"/>
          </a:xfrm>
          <a:custGeom>
            <a:avLst/>
            <a:gdLst/>
            <a:ahLst/>
            <a:rect l="0" t="0" r="r" b="b"/>
            <a:pathLst>
              <a:path w="3308" h="3308">
                <a:moveTo>
                  <a:pt x="3308" y="0"/>
                </a:moveTo>
                <a:lnTo>
                  <a:pt x="0" y="3308"/>
                </a:lnTo>
                <a:lnTo>
                  <a:pt x="1655" y="3308"/>
                </a:lnTo>
                <a:lnTo>
                  <a:pt x="3308" y="1654"/>
                </a:lnTo>
                <a:lnTo>
                  <a:pt x="3308" y="0"/>
                </a:lnTo>
                <a:close/>
              </a:path>
            </a:pathLst>
          </a:custGeom>
          <a:solidFill>
            <a:srgbClr val="14172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78" name=""/>
          <p:cNvSpPr/>
          <p:nvPr/>
        </p:nvSpPr>
        <p:spPr>
          <a:xfrm>
            <a:off x="11596680" y="6262560"/>
            <a:ext cx="595440" cy="595440"/>
          </a:xfrm>
          <a:custGeom>
            <a:avLst/>
            <a:gdLst/>
            <a:ahLst/>
            <a:rect l="0" t="0" r="r" b="b"/>
            <a:pathLst>
              <a:path w="1654" h="1654">
                <a:moveTo>
                  <a:pt x="1654" y="0"/>
                </a:moveTo>
                <a:lnTo>
                  <a:pt x="0" y="1654"/>
                </a:lnTo>
                <a:lnTo>
                  <a:pt x="1654" y="1654"/>
                </a:lnTo>
                <a:lnTo>
                  <a:pt x="1654" y="0"/>
                </a:lnTo>
                <a:close/>
              </a:path>
            </a:pathLst>
          </a:custGeom>
          <a:solidFill>
            <a:srgbClr val="14182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79" name=""/>
          <p:cNvSpPr/>
          <p:nvPr/>
        </p:nvSpPr>
        <p:spPr>
          <a:xfrm>
            <a:off x="914040" y="2543040"/>
            <a:ext cx="533880" cy="57600"/>
          </a:xfrm>
          <a:custGeom>
            <a:avLst/>
            <a:gdLst/>
            <a:ahLst/>
            <a:rect l="0" t="0" r="r" b="b"/>
            <a:pathLst>
              <a:path w="1483" h="160">
                <a:moveTo>
                  <a:pt x="0" y="79"/>
                </a:moveTo>
                <a:cubicBezTo>
                  <a:pt x="0" y="69"/>
                  <a:pt x="3" y="59"/>
                  <a:pt x="7" y="49"/>
                </a:cubicBezTo>
                <a:cubicBezTo>
                  <a:pt x="11" y="39"/>
                  <a:pt x="16" y="31"/>
                  <a:pt x="24" y="23"/>
                </a:cubicBezTo>
                <a:cubicBezTo>
                  <a:pt x="31" y="16"/>
                  <a:pt x="40" y="10"/>
                  <a:pt x="49" y="6"/>
                </a:cubicBezTo>
                <a:cubicBezTo>
                  <a:pt x="59" y="2"/>
                  <a:pt x="69" y="0"/>
                  <a:pt x="80" y="0"/>
                </a:cubicBezTo>
                <a:lnTo>
                  <a:pt x="1404" y="0"/>
                </a:lnTo>
                <a:cubicBezTo>
                  <a:pt x="1414" y="0"/>
                  <a:pt x="1424" y="2"/>
                  <a:pt x="1434" y="6"/>
                </a:cubicBezTo>
                <a:cubicBezTo>
                  <a:pt x="1444" y="10"/>
                  <a:pt x="1452" y="16"/>
                  <a:pt x="1460" y="23"/>
                </a:cubicBezTo>
                <a:cubicBezTo>
                  <a:pt x="1467" y="31"/>
                  <a:pt x="1473" y="39"/>
                  <a:pt x="1477" y="49"/>
                </a:cubicBezTo>
                <a:cubicBezTo>
                  <a:pt x="1481" y="59"/>
                  <a:pt x="1483" y="69"/>
                  <a:pt x="1483" y="79"/>
                </a:cubicBezTo>
                <a:cubicBezTo>
                  <a:pt x="1483" y="90"/>
                  <a:pt x="1481" y="100"/>
                  <a:pt x="1477" y="110"/>
                </a:cubicBezTo>
                <a:cubicBezTo>
                  <a:pt x="1473" y="119"/>
                  <a:pt x="1467" y="129"/>
                  <a:pt x="1460" y="136"/>
                </a:cubicBezTo>
                <a:cubicBezTo>
                  <a:pt x="1452" y="144"/>
                  <a:pt x="1444" y="150"/>
                  <a:pt x="1434" y="154"/>
                </a:cubicBezTo>
                <a:cubicBezTo>
                  <a:pt x="1424" y="158"/>
                  <a:pt x="1414" y="160"/>
                  <a:pt x="1404" y="160"/>
                </a:cubicBezTo>
                <a:lnTo>
                  <a:pt x="80" y="160"/>
                </a:lnTo>
                <a:cubicBezTo>
                  <a:pt x="69" y="160"/>
                  <a:pt x="59" y="158"/>
                  <a:pt x="49" y="154"/>
                </a:cubicBezTo>
                <a:cubicBezTo>
                  <a:pt x="40" y="150"/>
                  <a:pt x="31" y="144"/>
                  <a:pt x="24" y="136"/>
                </a:cubicBezTo>
                <a:cubicBezTo>
                  <a:pt x="16" y="129"/>
                  <a:pt x="11" y="119"/>
                  <a:pt x="7" y="110"/>
                </a:cubicBezTo>
                <a:cubicBezTo>
                  <a:pt x="3" y="100"/>
                  <a:pt x="0" y="90"/>
                  <a:pt x="0" y="7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80" name=""/>
          <p:cNvSpPr txBox="1"/>
          <p:nvPr/>
        </p:nvSpPr>
        <p:spPr>
          <a:xfrm>
            <a:off x="914400" y="2752920"/>
            <a:ext cx="6815520" cy="9666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9. </a:t>
            </a:r>
            <a:r>
              <a:rPr lang="ko-KR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워크로드별 의사결정</a:t>
            </a:r>
            <a:endParaRPr lang="en-US" sz="5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81" name=""/>
          <p:cNvSpPr txBox="1"/>
          <p:nvPr/>
        </p:nvSpPr>
        <p:spPr>
          <a:xfrm>
            <a:off x="914400" y="3935880"/>
            <a:ext cx="20786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체크리스트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+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안티패턴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82" name=""/>
          <p:cNvSpPr txBox="1"/>
          <p:nvPr/>
        </p:nvSpPr>
        <p:spPr>
          <a:xfrm>
            <a:off x="914400" y="6314040"/>
            <a:ext cx="539856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Python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종합 쿡북 —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RRF·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인덱싱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메모리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보안까지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83" name=""/>
          <p:cNvSpPr txBox="1"/>
          <p:nvPr/>
        </p:nvSpPr>
        <p:spPr>
          <a:xfrm>
            <a:off x="11095560" y="6314040"/>
            <a:ext cx="305640" cy="1530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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84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85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86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87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88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89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90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91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692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93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94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95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96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97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98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699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00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01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02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03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04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05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06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07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08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09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10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11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12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13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14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15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16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17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18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19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20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21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22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23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24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25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26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27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28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29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30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31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32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33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34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35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36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37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38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39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40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41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42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43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44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45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46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47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48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49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50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51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52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53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54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55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56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57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58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59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60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61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62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63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64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65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66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67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68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69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70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71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72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73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74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75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76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77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78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79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80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81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82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83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84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85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86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87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88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89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90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91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92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93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94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795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96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97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98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799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00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01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02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03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04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05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06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07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08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09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10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11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12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13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14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15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16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17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18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19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20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21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22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23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24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25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26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27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28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29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30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31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32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33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34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35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36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37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38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39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40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41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42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43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44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45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46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47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48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49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50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51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52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53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54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55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56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57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58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59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60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61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62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63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64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65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66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67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68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69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70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71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72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73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74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75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76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2877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78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79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80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81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82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83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84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85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86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87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88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89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90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91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92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93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94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95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96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97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98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899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00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01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02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03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04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05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06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07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08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09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10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11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12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13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14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15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16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17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18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19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20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21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22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23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24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25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26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27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28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29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30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31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32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33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34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35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36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37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38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39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40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41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42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43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44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45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46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47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48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49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50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51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52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53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54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55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56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57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58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59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60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61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62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63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64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65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66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67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68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69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70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71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72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73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74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75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76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77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78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79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80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81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82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83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84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85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86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87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88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89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90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91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92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93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94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95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96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97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98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2999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00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01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02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03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04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05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06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07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08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09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10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11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12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13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14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15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16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17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18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19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20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21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22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23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24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25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26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27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28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29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30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31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32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33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34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35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36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37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38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39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40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41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42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43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44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45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46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47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48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49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50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051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52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53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54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55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56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57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58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59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60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61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62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63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64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65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66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67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68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69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70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71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72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73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74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75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76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77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78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79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80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81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82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83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84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85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86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87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88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89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90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91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92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93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94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95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96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97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98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099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00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01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02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03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04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05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06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07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08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09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10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11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12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13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14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15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16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17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18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19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20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21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22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23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24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25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26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27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28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29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30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31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32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33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34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35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36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37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38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39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40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41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42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43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44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45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46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47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48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49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50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51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52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53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54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55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56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57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58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59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60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61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62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63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64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65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66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67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68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69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70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71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72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73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74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75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76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77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78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79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80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81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82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83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84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85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86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87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88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89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90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91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92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93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94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95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96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97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98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199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00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01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02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03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04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05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06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07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08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09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10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11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12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13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14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15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16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17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18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19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20" name=""/>
          <p:cNvSpPr/>
          <p:nvPr/>
        </p:nvSpPr>
        <p:spPr>
          <a:xfrm>
            <a:off x="914040" y="174276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21" name=""/>
          <p:cNvSpPr/>
          <p:nvPr/>
        </p:nvSpPr>
        <p:spPr>
          <a:xfrm>
            <a:off x="914040" y="128556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3"/>
                </a:lnTo>
                <a:cubicBezTo>
                  <a:pt x="0" y="46"/>
                  <a:pt x="2" y="40"/>
                  <a:pt x="5" y="33"/>
                </a:cubicBezTo>
                <a:cubicBezTo>
                  <a:pt x="7" y="27"/>
                  <a:pt x="11" y="21"/>
                  <a:pt x="16" y="16"/>
                </a:cubicBezTo>
                <a:cubicBezTo>
                  <a:pt x="21" y="11"/>
                  <a:pt x="27" y="7"/>
                  <a:pt x="33" y="4"/>
                </a:cubicBezTo>
                <a:cubicBezTo>
                  <a:pt x="40" y="2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2"/>
                  <a:pt x="180" y="4"/>
                </a:cubicBezTo>
                <a:cubicBezTo>
                  <a:pt x="187" y="7"/>
                  <a:pt x="193" y="11"/>
                  <a:pt x="198" y="16"/>
                </a:cubicBezTo>
                <a:cubicBezTo>
                  <a:pt x="203" y="21"/>
                  <a:pt x="206" y="27"/>
                  <a:pt x="209" y="33"/>
                </a:cubicBezTo>
                <a:cubicBezTo>
                  <a:pt x="212" y="40"/>
                  <a:pt x="213" y="46"/>
                  <a:pt x="213" y="53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10"/>
                </a:cubicBezTo>
                <a:cubicBezTo>
                  <a:pt x="206" y="716"/>
                  <a:pt x="203" y="722"/>
                  <a:pt x="198" y="727"/>
                </a:cubicBezTo>
                <a:cubicBezTo>
                  <a:pt x="193" y="732"/>
                  <a:pt x="187" y="735"/>
                  <a:pt x="180" y="738"/>
                </a:cubicBezTo>
                <a:cubicBezTo>
                  <a:pt x="174" y="741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1"/>
                  <a:pt x="33" y="738"/>
                </a:cubicBezTo>
                <a:cubicBezTo>
                  <a:pt x="27" y="735"/>
                  <a:pt x="21" y="732"/>
                  <a:pt x="16" y="727"/>
                </a:cubicBezTo>
                <a:cubicBezTo>
                  <a:pt x="11" y="722"/>
                  <a:pt x="7" y="716"/>
                  <a:pt x="5" y="710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22" name=""/>
          <p:cNvSpPr/>
          <p:nvPr/>
        </p:nvSpPr>
        <p:spPr>
          <a:xfrm>
            <a:off x="1019160" y="219996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6"/>
                </a:moveTo>
                <a:cubicBezTo>
                  <a:pt x="212" y="121"/>
                  <a:pt x="210" y="135"/>
                  <a:pt x="204" y="148"/>
                </a:cubicBezTo>
                <a:cubicBezTo>
                  <a:pt x="199" y="161"/>
                  <a:pt x="191" y="172"/>
                  <a:pt x="181" y="182"/>
                </a:cubicBezTo>
                <a:cubicBezTo>
                  <a:pt x="171" y="192"/>
                  <a:pt x="160" y="200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200"/>
                  <a:pt x="41" y="192"/>
                  <a:pt x="32" y="182"/>
                </a:cubicBezTo>
                <a:cubicBezTo>
                  <a:pt x="22" y="172"/>
                  <a:pt x="13" y="161"/>
                  <a:pt x="8" y="148"/>
                </a:cubicBezTo>
                <a:cubicBezTo>
                  <a:pt x="2" y="135"/>
                  <a:pt x="0" y="121"/>
                  <a:pt x="0" y="106"/>
                </a:cubicBezTo>
                <a:cubicBezTo>
                  <a:pt x="0" y="92"/>
                  <a:pt x="2" y="79"/>
                  <a:pt x="8" y="66"/>
                </a:cubicBezTo>
                <a:cubicBezTo>
                  <a:pt x="13" y="53"/>
                  <a:pt x="22" y="41"/>
                  <a:pt x="32" y="31"/>
                </a:cubicBezTo>
                <a:cubicBezTo>
                  <a:pt x="41" y="21"/>
                  <a:pt x="53" y="14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4"/>
                  <a:pt x="171" y="21"/>
                  <a:pt x="181" y="31"/>
                </a:cubicBezTo>
                <a:cubicBezTo>
                  <a:pt x="191" y="41"/>
                  <a:pt x="199" y="53"/>
                  <a:pt x="204" y="66"/>
                </a:cubicBezTo>
                <a:cubicBezTo>
                  <a:pt x="210" y="79"/>
                  <a:pt x="212" y="92"/>
                  <a:pt x="212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23" name=""/>
          <p:cNvSpPr txBox="1"/>
          <p:nvPr/>
        </p:nvSpPr>
        <p:spPr>
          <a:xfrm>
            <a:off x="1143000" y="1066320"/>
            <a:ext cx="5688360" cy="591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체크리스트 — 상황별 </a:t>
            </a:r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1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차 후보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24" name=""/>
          <p:cNvSpPr/>
          <p:nvPr/>
        </p:nvSpPr>
        <p:spPr>
          <a:xfrm>
            <a:off x="1019160" y="267624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7"/>
                </a:moveTo>
                <a:cubicBezTo>
                  <a:pt x="212" y="121"/>
                  <a:pt x="210" y="135"/>
                  <a:pt x="204" y="148"/>
                </a:cubicBezTo>
                <a:cubicBezTo>
                  <a:pt x="199" y="161"/>
                  <a:pt x="191" y="172"/>
                  <a:pt x="181" y="182"/>
                </a:cubicBezTo>
                <a:cubicBezTo>
                  <a:pt x="171" y="192"/>
                  <a:pt x="160" y="200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200"/>
                  <a:pt x="41" y="192"/>
                  <a:pt x="32" y="182"/>
                </a:cubicBezTo>
                <a:cubicBezTo>
                  <a:pt x="22" y="172"/>
                  <a:pt x="13" y="161"/>
                  <a:pt x="8" y="148"/>
                </a:cubicBezTo>
                <a:cubicBezTo>
                  <a:pt x="2" y="135"/>
                  <a:pt x="0" y="121"/>
                  <a:pt x="0" y="107"/>
                </a:cubicBezTo>
                <a:cubicBezTo>
                  <a:pt x="0" y="93"/>
                  <a:pt x="2" y="80"/>
                  <a:pt x="8" y="67"/>
                </a:cubicBezTo>
                <a:cubicBezTo>
                  <a:pt x="13" y="53"/>
                  <a:pt x="22" y="41"/>
                  <a:pt x="32" y="31"/>
                </a:cubicBezTo>
                <a:cubicBezTo>
                  <a:pt x="41" y="21"/>
                  <a:pt x="53" y="14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4"/>
                  <a:pt x="171" y="21"/>
                  <a:pt x="181" y="31"/>
                </a:cubicBezTo>
                <a:cubicBezTo>
                  <a:pt x="191" y="41"/>
                  <a:pt x="199" y="53"/>
                  <a:pt x="204" y="67"/>
                </a:cubicBezTo>
                <a:cubicBezTo>
                  <a:pt x="210" y="80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25" name=""/>
          <p:cNvSpPr txBox="1"/>
          <p:nvPr/>
        </p:nvSpPr>
        <p:spPr>
          <a:xfrm>
            <a:off x="1234440" y="2049840"/>
            <a:ext cx="77522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이미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Postgres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운영 중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+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데이터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&lt; 10M → pgvector + tsvector (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인프라 하나로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)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26" name=""/>
          <p:cNvSpPr/>
          <p:nvPr/>
        </p:nvSpPr>
        <p:spPr>
          <a:xfrm>
            <a:off x="1019160" y="3143160"/>
            <a:ext cx="76320" cy="76320"/>
          </a:xfrm>
          <a:custGeom>
            <a:avLst/>
            <a:gdLst/>
            <a:ahLst/>
            <a:rect l="0" t="0" r="r" b="b"/>
            <a:pathLst>
              <a:path w="212" h="212">
                <a:moveTo>
                  <a:pt x="212" y="107"/>
                </a:moveTo>
                <a:cubicBezTo>
                  <a:pt x="212" y="121"/>
                  <a:pt x="210" y="134"/>
                  <a:pt x="204" y="147"/>
                </a:cubicBezTo>
                <a:cubicBezTo>
                  <a:pt x="199" y="160"/>
                  <a:pt x="191" y="171"/>
                  <a:pt x="181" y="181"/>
                </a:cubicBezTo>
                <a:cubicBezTo>
                  <a:pt x="171" y="191"/>
                  <a:pt x="160" y="199"/>
                  <a:pt x="147" y="204"/>
                </a:cubicBezTo>
                <a:cubicBezTo>
                  <a:pt x="134" y="210"/>
                  <a:pt x="120" y="212"/>
                  <a:pt x="106" y="212"/>
                </a:cubicBezTo>
                <a:cubicBezTo>
                  <a:pt x="92" y="212"/>
                  <a:pt x="79" y="210"/>
                  <a:pt x="66" y="204"/>
                </a:cubicBezTo>
                <a:cubicBezTo>
                  <a:pt x="53" y="199"/>
                  <a:pt x="41" y="191"/>
                  <a:pt x="32" y="181"/>
                </a:cubicBezTo>
                <a:cubicBezTo>
                  <a:pt x="22" y="171"/>
                  <a:pt x="13" y="160"/>
                  <a:pt x="8" y="147"/>
                </a:cubicBezTo>
                <a:cubicBezTo>
                  <a:pt x="2" y="134"/>
                  <a:pt x="0" y="121"/>
                  <a:pt x="0" y="107"/>
                </a:cubicBezTo>
                <a:cubicBezTo>
                  <a:pt x="0" y="93"/>
                  <a:pt x="2" y="79"/>
                  <a:pt x="8" y="66"/>
                </a:cubicBezTo>
                <a:cubicBezTo>
                  <a:pt x="13" y="53"/>
                  <a:pt x="22" y="42"/>
                  <a:pt x="32" y="32"/>
                </a:cubicBezTo>
                <a:cubicBezTo>
                  <a:pt x="41" y="21"/>
                  <a:pt x="53" y="13"/>
                  <a:pt x="66" y="8"/>
                </a:cubicBezTo>
                <a:cubicBezTo>
                  <a:pt x="79" y="2"/>
                  <a:pt x="92" y="0"/>
                  <a:pt x="106" y="0"/>
                </a:cubicBezTo>
                <a:cubicBezTo>
                  <a:pt x="120" y="0"/>
                  <a:pt x="134" y="2"/>
                  <a:pt x="147" y="8"/>
                </a:cubicBezTo>
                <a:cubicBezTo>
                  <a:pt x="160" y="13"/>
                  <a:pt x="171" y="21"/>
                  <a:pt x="181" y="32"/>
                </a:cubicBezTo>
                <a:cubicBezTo>
                  <a:pt x="191" y="42"/>
                  <a:pt x="199" y="53"/>
                  <a:pt x="204" y="66"/>
                </a:cubicBezTo>
                <a:cubicBezTo>
                  <a:pt x="210" y="79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27" name=""/>
          <p:cNvSpPr txBox="1"/>
          <p:nvPr/>
        </p:nvSpPr>
        <p:spPr>
          <a:xfrm>
            <a:off x="1234440" y="2526120"/>
            <a:ext cx="101332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10M~100M +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다중 임베딩 모델 →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Qdrant(named vectors)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또는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Milvus(multi AnnSearchRequest)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28" name=""/>
          <p:cNvSpPr/>
          <p:nvPr/>
        </p:nvSpPr>
        <p:spPr>
          <a:xfrm>
            <a:off x="1019160" y="3619440"/>
            <a:ext cx="76320" cy="76320"/>
          </a:xfrm>
          <a:custGeom>
            <a:avLst/>
            <a:gdLst/>
            <a:ahLst/>
            <a:rect l="0" t="0" r="r" b="b"/>
            <a:pathLst>
              <a:path w="212" h="212">
                <a:moveTo>
                  <a:pt x="212" y="105"/>
                </a:moveTo>
                <a:cubicBezTo>
                  <a:pt x="212" y="120"/>
                  <a:pt x="210" y="133"/>
                  <a:pt x="204" y="146"/>
                </a:cubicBezTo>
                <a:cubicBezTo>
                  <a:pt x="199" y="159"/>
                  <a:pt x="191" y="170"/>
                  <a:pt x="181" y="181"/>
                </a:cubicBezTo>
                <a:cubicBezTo>
                  <a:pt x="171" y="191"/>
                  <a:pt x="160" y="199"/>
                  <a:pt x="147" y="204"/>
                </a:cubicBezTo>
                <a:cubicBezTo>
                  <a:pt x="134" y="210"/>
                  <a:pt x="120" y="212"/>
                  <a:pt x="106" y="212"/>
                </a:cubicBezTo>
                <a:cubicBezTo>
                  <a:pt x="92" y="212"/>
                  <a:pt x="79" y="210"/>
                  <a:pt x="66" y="204"/>
                </a:cubicBezTo>
                <a:cubicBezTo>
                  <a:pt x="53" y="199"/>
                  <a:pt x="41" y="191"/>
                  <a:pt x="32" y="181"/>
                </a:cubicBezTo>
                <a:cubicBezTo>
                  <a:pt x="22" y="170"/>
                  <a:pt x="13" y="159"/>
                  <a:pt x="8" y="146"/>
                </a:cubicBezTo>
                <a:cubicBezTo>
                  <a:pt x="2" y="133"/>
                  <a:pt x="0" y="120"/>
                  <a:pt x="0" y="105"/>
                </a:cubicBezTo>
                <a:cubicBezTo>
                  <a:pt x="0" y="91"/>
                  <a:pt x="2" y="78"/>
                  <a:pt x="8" y="65"/>
                </a:cubicBezTo>
                <a:cubicBezTo>
                  <a:pt x="13" y="52"/>
                  <a:pt x="22" y="41"/>
                  <a:pt x="32" y="31"/>
                </a:cubicBezTo>
                <a:cubicBezTo>
                  <a:pt x="41" y="21"/>
                  <a:pt x="53" y="13"/>
                  <a:pt x="66" y="8"/>
                </a:cubicBezTo>
                <a:cubicBezTo>
                  <a:pt x="79" y="2"/>
                  <a:pt x="92" y="0"/>
                  <a:pt x="106" y="0"/>
                </a:cubicBezTo>
                <a:cubicBezTo>
                  <a:pt x="120" y="0"/>
                  <a:pt x="134" y="2"/>
                  <a:pt x="147" y="8"/>
                </a:cubicBezTo>
                <a:cubicBezTo>
                  <a:pt x="160" y="13"/>
                  <a:pt x="171" y="21"/>
                  <a:pt x="181" y="31"/>
                </a:cubicBezTo>
                <a:cubicBezTo>
                  <a:pt x="191" y="41"/>
                  <a:pt x="199" y="52"/>
                  <a:pt x="204" y="65"/>
                </a:cubicBezTo>
                <a:cubicBezTo>
                  <a:pt x="210" y="78"/>
                  <a:pt x="212" y="91"/>
                  <a:pt x="212" y="105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29" name=""/>
          <p:cNvSpPr txBox="1"/>
          <p:nvPr/>
        </p:nvSpPr>
        <p:spPr>
          <a:xfrm>
            <a:off x="1234440" y="2992680"/>
            <a:ext cx="95626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100M+ self-host +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비용 민감 →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Milvus distributed + IVF-PQ,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또는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Qdrant cluster + RaBitQ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30" name=""/>
          <p:cNvSpPr/>
          <p:nvPr/>
        </p:nvSpPr>
        <p:spPr>
          <a:xfrm>
            <a:off x="1019160" y="408600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6"/>
                </a:moveTo>
                <a:cubicBezTo>
                  <a:pt x="212" y="120"/>
                  <a:pt x="210" y="133"/>
                  <a:pt x="204" y="146"/>
                </a:cubicBezTo>
                <a:cubicBezTo>
                  <a:pt x="199" y="160"/>
                  <a:pt x="191" y="172"/>
                  <a:pt x="181" y="182"/>
                </a:cubicBezTo>
                <a:cubicBezTo>
                  <a:pt x="171" y="192"/>
                  <a:pt x="160" y="199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199"/>
                  <a:pt x="41" y="192"/>
                  <a:pt x="32" y="182"/>
                </a:cubicBezTo>
                <a:cubicBezTo>
                  <a:pt x="22" y="172"/>
                  <a:pt x="13" y="160"/>
                  <a:pt x="8" y="146"/>
                </a:cubicBezTo>
                <a:cubicBezTo>
                  <a:pt x="2" y="133"/>
                  <a:pt x="0" y="120"/>
                  <a:pt x="0" y="106"/>
                </a:cubicBezTo>
                <a:cubicBezTo>
                  <a:pt x="0" y="92"/>
                  <a:pt x="2" y="78"/>
                  <a:pt x="8" y="65"/>
                </a:cubicBezTo>
                <a:cubicBezTo>
                  <a:pt x="13" y="52"/>
                  <a:pt x="22" y="41"/>
                  <a:pt x="32" y="31"/>
                </a:cubicBezTo>
                <a:cubicBezTo>
                  <a:pt x="41" y="21"/>
                  <a:pt x="53" y="14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4"/>
                  <a:pt x="171" y="21"/>
                  <a:pt x="181" y="31"/>
                </a:cubicBezTo>
                <a:cubicBezTo>
                  <a:pt x="191" y="41"/>
                  <a:pt x="199" y="52"/>
                  <a:pt x="204" y="65"/>
                </a:cubicBezTo>
                <a:cubicBezTo>
                  <a:pt x="210" y="78"/>
                  <a:pt x="212" y="92"/>
                  <a:pt x="212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31" name=""/>
          <p:cNvSpPr txBox="1"/>
          <p:nvPr/>
        </p:nvSpPr>
        <p:spPr>
          <a:xfrm>
            <a:off x="1234440" y="3468960"/>
            <a:ext cx="62676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빠른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PoC, Python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단일 프로세스 →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Chroma PersistentClient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32" name=""/>
          <p:cNvSpPr/>
          <p:nvPr/>
        </p:nvSpPr>
        <p:spPr>
          <a:xfrm>
            <a:off x="1019160" y="456228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7"/>
                </a:moveTo>
                <a:cubicBezTo>
                  <a:pt x="212" y="121"/>
                  <a:pt x="210" y="134"/>
                  <a:pt x="204" y="147"/>
                </a:cubicBezTo>
                <a:cubicBezTo>
                  <a:pt x="199" y="160"/>
                  <a:pt x="191" y="172"/>
                  <a:pt x="181" y="182"/>
                </a:cubicBezTo>
                <a:cubicBezTo>
                  <a:pt x="171" y="192"/>
                  <a:pt x="160" y="199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199"/>
                  <a:pt x="41" y="192"/>
                  <a:pt x="32" y="182"/>
                </a:cubicBezTo>
                <a:cubicBezTo>
                  <a:pt x="22" y="172"/>
                  <a:pt x="13" y="160"/>
                  <a:pt x="8" y="147"/>
                </a:cubicBezTo>
                <a:cubicBezTo>
                  <a:pt x="2" y="134"/>
                  <a:pt x="0" y="121"/>
                  <a:pt x="0" y="107"/>
                </a:cubicBezTo>
                <a:cubicBezTo>
                  <a:pt x="0" y="92"/>
                  <a:pt x="2" y="78"/>
                  <a:pt x="8" y="65"/>
                </a:cubicBezTo>
                <a:cubicBezTo>
                  <a:pt x="13" y="52"/>
                  <a:pt x="22" y="41"/>
                  <a:pt x="32" y="31"/>
                </a:cubicBezTo>
                <a:cubicBezTo>
                  <a:pt x="41" y="21"/>
                  <a:pt x="53" y="13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3"/>
                  <a:pt x="171" y="21"/>
                  <a:pt x="181" y="31"/>
                </a:cubicBezTo>
                <a:cubicBezTo>
                  <a:pt x="191" y="41"/>
                  <a:pt x="199" y="52"/>
                  <a:pt x="204" y="65"/>
                </a:cubicBezTo>
                <a:cubicBezTo>
                  <a:pt x="210" y="78"/>
                  <a:pt x="212" y="92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33" name=""/>
          <p:cNvSpPr txBox="1"/>
          <p:nvPr/>
        </p:nvSpPr>
        <p:spPr>
          <a:xfrm>
            <a:off x="1234440" y="3935880"/>
            <a:ext cx="60206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메모리 극도로 제약 →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FAISS IVF-PQ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또는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RaBitQ + mmap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34" name=""/>
          <p:cNvSpPr/>
          <p:nvPr/>
        </p:nvSpPr>
        <p:spPr>
          <a:xfrm>
            <a:off x="1019160" y="503856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7"/>
                </a:moveTo>
                <a:cubicBezTo>
                  <a:pt x="212" y="121"/>
                  <a:pt x="210" y="134"/>
                  <a:pt x="204" y="147"/>
                </a:cubicBezTo>
                <a:cubicBezTo>
                  <a:pt x="199" y="160"/>
                  <a:pt x="191" y="172"/>
                  <a:pt x="181" y="182"/>
                </a:cubicBezTo>
                <a:cubicBezTo>
                  <a:pt x="171" y="192"/>
                  <a:pt x="160" y="199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199"/>
                  <a:pt x="41" y="192"/>
                  <a:pt x="32" y="182"/>
                </a:cubicBezTo>
                <a:cubicBezTo>
                  <a:pt x="22" y="172"/>
                  <a:pt x="13" y="160"/>
                  <a:pt x="8" y="147"/>
                </a:cubicBezTo>
                <a:cubicBezTo>
                  <a:pt x="2" y="134"/>
                  <a:pt x="0" y="121"/>
                  <a:pt x="0" y="107"/>
                </a:cubicBezTo>
                <a:cubicBezTo>
                  <a:pt x="0" y="93"/>
                  <a:pt x="2" y="79"/>
                  <a:pt x="8" y="66"/>
                </a:cubicBezTo>
                <a:cubicBezTo>
                  <a:pt x="13" y="53"/>
                  <a:pt x="22" y="42"/>
                  <a:pt x="32" y="31"/>
                </a:cubicBezTo>
                <a:cubicBezTo>
                  <a:pt x="41" y="21"/>
                  <a:pt x="53" y="13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3"/>
                  <a:pt x="171" y="21"/>
                  <a:pt x="181" y="31"/>
                </a:cubicBezTo>
                <a:cubicBezTo>
                  <a:pt x="191" y="42"/>
                  <a:pt x="199" y="53"/>
                  <a:pt x="204" y="66"/>
                </a:cubicBezTo>
                <a:cubicBezTo>
                  <a:pt x="210" y="79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35" name=""/>
          <p:cNvSpPr txBox="1"/>
          <p:nvPr/>
        </p:nvSpPr>
        <p:spPr>
          <a:xfrm>
            <a:off x="1234440" y="4412160"/>
            <a:ext cx="61714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멀티테넌트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SaaS → pgvector RLS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또는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Qdrant payload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격리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36" name=""/>
          <p:cNvSpPr txBox="1"/>
          <p:nvPr/>
        </p:nvSpPr>
        <p:spPr>
          <a:xfrm>
            <a:off x="1234440" y="4888440"/>
            <a:ext cx="1013292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관리형 선호 →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Supabase / Pinecone / Zilliz / Weaviate Cloud / Qdrant Cloud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중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SLA·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요금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리전 비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37" name=""/>
          <p:cNvSpPr txBox="1"/>
          <p:nvPr/>
        </p:nvSpPr>
        <p:spPr>
          <a:xfrm>
            <a:off x="1234440" y="5278680"/>
            <a:ext cx="247320" cy="2487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교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38" name=""/>
          <p:cNvSpPr txBox="1"/>
          <p:nvPr/>
        </p:nvSpPr>
        <p:spPr>
          <a:xfrm>
            <a:off x="914400" y="6314040"/>
            <a:ext cx="539856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Python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종합 쿡북 —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RRF·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인덱싱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메모리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보안까지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39" name=""/>
          <p:cNvSpPr txBox="1"/>
          <p:nvPr/>
        </p:nvSpPr>
        <p:spPr>
          <a:xfrm>
            <a:off x="11095560" y="6314040"/>
            <a:ext cx="305640" cy="1530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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40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41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42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43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44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45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46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47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48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49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50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51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52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53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54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55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56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57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58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59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60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61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62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63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64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65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66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67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68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69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70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71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72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73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74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75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76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77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78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79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80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81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82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83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84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85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86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87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88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289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90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91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92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93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94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95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96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97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98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299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00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01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02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03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04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05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06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07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08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09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10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11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12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13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14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15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16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17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18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19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20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21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22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23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24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25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26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27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28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29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30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31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32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33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34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35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36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37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38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39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40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41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42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43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44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45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46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47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48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49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50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51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52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53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54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55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56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57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58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59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60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61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62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63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64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65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66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67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68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69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70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71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72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73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74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75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76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77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78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79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80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81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82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83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84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85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86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87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88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89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90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91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92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93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94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395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96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97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98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399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00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01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402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403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404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405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406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407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408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409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10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11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12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13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414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415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16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17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418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419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420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421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422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423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424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425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426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427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28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429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430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431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432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433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34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35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36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37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38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39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40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41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42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43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44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45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46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47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48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49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50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51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52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53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54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55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56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57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58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59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60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61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62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63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64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65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66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67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68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69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70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71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72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73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74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75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76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77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78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79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80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81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82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83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84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85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86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87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88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89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90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91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92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93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94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95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96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97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98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499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00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01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02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03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04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05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06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07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08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09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10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11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12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13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14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15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16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17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18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19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20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21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22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23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24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25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26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27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28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29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30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31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32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33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34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35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36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37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38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39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40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41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42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43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44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45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46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47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48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49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50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51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52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53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54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55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56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57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58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59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60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61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62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63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64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65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66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67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68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69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70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71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72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73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74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75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76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77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78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79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80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81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82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83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84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85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86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87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88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89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90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91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92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93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94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95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96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97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98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599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00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01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02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03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04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05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06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607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08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09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10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11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12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13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14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15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16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17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18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19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20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21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22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23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24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25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26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27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28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29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30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31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32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33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34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35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36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37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38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39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40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41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42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43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44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45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46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47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48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49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50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51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52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53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54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55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56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57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58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59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60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61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62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63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64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65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66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67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68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69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70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71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72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73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74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75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76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77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78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79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80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81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82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83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84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85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86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87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88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89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90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91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92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93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94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95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96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97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98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699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00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01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02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03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04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05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06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07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08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09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10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11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12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13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14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15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16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17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18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19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20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21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22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23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24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25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26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27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28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29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30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31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32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33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34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35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36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37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38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39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40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41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42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43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44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45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46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47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48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49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50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51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52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53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54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55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56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57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58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59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60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61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62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63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64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65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66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67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68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69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70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71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72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73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74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75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76" name=""/>
          <p:cNvSpPr/>
          <p:nvPr/>
        </p:nvSpPr>
        <p:spPr>
          <a:xfrm>
            <a:off x="914040" y="1704960"/>
            <a:ext cx="10363680" cy="19080"/>
          </a:xfrm>
          <a:custGeom>
            <a:avLst/>
            <a:gdLst/>
            <a:ahLst/>
            <a:rect l="0" t="0" r="r" b="b"/>
            <a:pathLst>
              <a:path w="28788" h="53">
                <a:moveTo>
                  <a:pt x="0" y="0"/>
                </a:moveTo>
                <a:lnTo>
                  <a:pt x="28788" y="0"/>
                </a:lnTo>
                <a:lnTo>
                  <a:pt x="28788" y="53"/>
                </a:lnTo>
                <a:lnTo>
                  <a:pt x="0" y="53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77" name=""/>
          <p:cNvSpPr/>
          <p:nvPr/>
        </p:nvSpPr>
        <p:spPr>
          <a:xfrm>
            <a:off x="914040" y="1247760"/>
            <a:ext cx="76680" cy="266760"/>
          </a:xfrm>
          <a:custGeom>
            <a:avLst/>
            <a:gdLst/>
            <a:ahLst/>
            <a:rect l="0" t="0" r="r" b="b"/>
            <a:pathLst>
              <a:path w="213" h="741">
                <a:moveTo>
                  <a:pt x="0" y="688"/>
                </a:moveTo>
                <a:lnTo>
                  <a:pt x="0" y="52"/>
                </a:lnTo>
                <a:cubicBezTo>
                  <a:pt x="0" y="45"/>
                  <a:pt x="2" y="39"/>
                  <a:pt x="5" y="32"/>
                </a:cubicBezTo>
                <a:cubicBezTo>
                  <a:pt x="7" y="26"/>
                  <a:pt x="11" y="20"/>
                  <a:pt x="16" y="15"/>
                </a:cubicBezTo>
                <a:cubicBezTo>
                  <a:pt x="21" y="10"/>
                  <a:pt x="27" y="6"/>
                  <a:pt x="33" y="4"/>
                </a:cubicBezTo>
                <a:cubicBezTo>
                  <a:pt x="40" y="1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1"/>
                  <a:pt x="180" y="4"/>
                </a:cubicBezTo>
                <a:cubicBezTo>
                  <a:pt x="187" y="6"/>
                  <a:pt x="193" y="10"/>
                  <a:pt x="198" y="15"/>
                </a:cubicBezTo>
                <a:cubicBezTo>
                  <a:pt x="203" y="20"/>
                  <a:pt x="206" y="26"/>
                  <a:pt x="209" y="32"/>
                </a:cubicBezTo>
                <a:cubicBezTo>
                  <a:pt x="212" y="39"/>
                  <a:pt x="213" y="45"/>
                  <a:pt x="213" y="52"/>
                </a:cubicBezTo>
                <a:lnTo>
                  <a:pt x="213" y="688"/>
                </a:lnTo>
                <a:cubicBezTo>
                  <a:pt x="213" y="695"/>
                  <a:pt x="212" y="702"/>
                  <a:pt x="209" y="709"/>
                </a:cubicBezTo>
                <a:cubicBezTo>
                  <a:pt x="206" y="715"/>
                  <a:pt x="203" y="721"/>
                  <a:pt x="198" y="726"/>
                </a:cubicBezTo>
                <a:cubicBezTo>
                  <a:pt x="193" y="731"/>
                  <a:pt x="187" y="735"/>
                  <a:pt x="180" y="737"/>
                </a:cubicBezTo>
                <a:cubicBezTo>
                  <a:pt x="174" y="740"/>
                  <a:pt x="167" y="741"/>
                  <a:pt x="160" y="741"/>
                </a:cubicBezTo>
                <a:lnTo>
                  <a:pt x="53" y="741"/>
                </a:lnTo>
                <a:cubicBezTo>
                  <a:pt x="46" y="741"/>
                  <a:pt x="40" y="740"/>
                  <a:pt x="33" y="737"/>
                </a:cubicBezTo>
                <a:cubicBezTo>
                  <a:pt x="27" y="735"/>
                  <a:pt x="21" y="731"/>
                  <a:pt x="16" y="726"/>
                </a:cubicBezTo>
                <a:cubicBezTo>
                  <a:pt x="11" y="721"/>
                  <a:pt x="7" y="715"/>
                  <a:pt x="5" y="709"/>
                </a:cubicBezTo>
                <a:cubicBezTo>
                  <a:pt x="2" y="702"/>
                  <a:pt x="0" y="695"/>
                  <a:pt x="0" y="688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78" name=""/>
          <p:cNvSpPr/>
          <p:nvPr/>
        </p:nvSpPr>
        <p:spPr>
          <a:xfrm>
            <a:off x="1019160" y="2162160"/>
            <a:ext cx="76320" cy="76320"/>
          </a:xfrm>
          <a:custGeom>
            <a:avLst/>
            <a:gdLst/>
            <a:ahLst/>
            <a:rect l="0" t="0" r="r" b="b"/>
            <a:pathLst>
              <a:path w="212" h="212">
                <a:moveTo>
                  <a:pt x="212" y="106"/>
                </a:moveTo>
                <a:cubicBezTo>
                  <a:pt x="212" y="120"/>
                  <a:pt x="210" y="134"/>
                  <a:pt x="204" y="147"/>
                </a:cubicBezTo>
                <a:cubicBezTo>
                  <a:pt x="199" y="160"/>
                  <a:pt x="191" y="171"/>
                  <a:pt x="181" y="181"/>
                </a:cubicBezTo>
                <a:cubicBezTo>
                  <a:pt x="171" y="191"/>
                  <a:pt x="160" y="199"/>
                  <a:pt x="147" y="204"/>
                </a:cubicBezTo>
                <a:cubicBezTo>
                  <a:pt x="134" y="210"/>
                  <a:pt x="120" y="212"/>
                  <a:pt x="106" y="212"/>
                </a:cubicBezTo>
                <a:cubicBezTo>
                  <a:pt x="92" y="212"/>
                  <a:pt x="79" y="210"/>
                  <a:pt x="66" y="204"/>
                </a:cubicBezTo>
                <a:cubicBezTo>
                  <a:pt x="53" y="199"/>
                  <a:pt x="41" y="191"/>
                  <a:pt x="32" y="181"/>
                </a:cubicBezTo>
                <a:cubicBezTo>
                  <a:pt x="22" y="171"/>
                  <a:pt x="13" y="160"/>
                  <a:pt x="8" y="147"/>
                </a:cubicBezTo>
                <a:cubicBezTo>
                  <a:pt x="2" y="134"/>
                  <a:pt x="0" y="120"/>
                  <a:pt x="0" y="106"/>
                </a:cubicBezTo>
                <a:cubicBezTo>
                  <a:pt x="0" y="92"/>
                  <a:pt x="2" y="79"/>
                  <a:pt x="8" y="66"/>
                </a:cubicBezTo>
                <a:cubicBezTo>
                  <a:pt x="13" y="53"/>
                  <a:pt x="22" y="41"/>
                  <a:pt x="32" y="32"/>
                </a:cubicBezTo>
                <a:cubicBezTo>
                  <a:pt x="41" y="22"/>
                  <a:pt x="53" y="14"/>
                  <a:pt x="66" y="9"/>
                </a:cubicBezTo>
                <a:cubicBezTo>
                  <a:pt x="79" y="2"/>
                  <a:pt x="92" y="0"/>
                  <a:pt x="106" y="0"/>
                </a:cubicBezTo>
                <a:cubicBezTo>
                  <a:pt x="120" y="0"/>
                  <a:pt x="134" y="2"/>
                  <a:pt x="147" y="9"/>
                </a:cubicBezTo>
                <a:cubicBezTo>
                  <a:pt x="160" y="14"/>
                  <a:pt x="171" y="22"/>
                  <a:pt x="181" y="32"/>
                </a:cubicBezTo>
                <a:cubicBezTo>
                  <a:pt x="191" y="41"/>
                  <a:pt x="199" y="53"/>
                  <a:pt x="204" y="66"/>
                </a:cubicBezTo>
                <a:cubicBezTo>
                  <a:pt x="210" y="79"/>
                  <a:pt x="212" y="92"/>
                  <a:pt x="212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79" name=""/>
          <p:cNvSpPr txBox="1"/>
          <p:nvPr/>
        </p:nvSpPr>
        <p:spPr>
          <a:xfrm>
            <a:off x="1143000" y="1028520"/>
            <a:ext cx="5409000" cy="42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안티패턴 — 자주 보이는 실수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780" name=""/>
          <p:cNvSpPr/>
          <p:nvPr/>
        </p:nvSpPr>
        <p:spPr>
          <a:xfrm>
            <a:off x="1019160" y="263808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6"/>
                </a:moveTo>
                <a:cubicBezTo>
                  <a:pt x="212" y="120"/>
                  <a:pt x="210" y="134"/>
                  <a:pt x="204" y="147"/>
                </a:cubicBezTo>
                <a:cubicBezTo>
                  <a:pt x="199" y="160"/>
                  <a:pt x="191" y="172"/>
                  <a:pt x="181" y="182"/>
                </a:cubicBezTo>
                <a:cubicBezTo>
                  <a:pt x="171" y="192"/>
                  <a:pt x="160" y="200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200"/>
                  <a:pt x="41" y="192"/>
                  <a:pt x="32" y="182"/>
                </a:cubicBezTo>
                <a:cubicBezTo>
                  <a:pt x="22" y="172"/>
                  <a:pt x="13" y="160"/>
                  <a:pt x="8" y="147"/>
                </a:cubicBezTo>
                <a:cubicBezTo>
                  <a:pt x="2" y="134"/>
                  <a:pt x="0" y="120"/>
                  <a:pt x="0" y="106"/>
                </a:cubicBezTo>
                <a:cubicBezTo>
                  <a:pt x="0" y="92"/>
                  <a:pt x="2" y="79"/>
                  <a:pt x="8" y="66"/>
                </a:cubicBezTo>
                <a:cubicBezTo>
                  <a:pt x="13" y="53"/>
                  <a:pt x="22" y="41"/>
                  <a:pt x="32" y="31"/>
                </a:cubicBezTo>
                <a:cubicBezTo>
                  <a:pt x="41" y="22"/>
                  <a:pt x="53" y="14"/>
                  <a:pt x="66" y="9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9"/>
                </a:cubicBezTo>
                <a:cubicBezTo>
                  <a:pt x="160" y="14"/>
                  <a:pt x="171" y="22"/>
                  <a:pt x="181" y="31"/>
                </a:cubicBezTo>
                <a:cubicBezTo>
                  <a:pt x="191" y="41"/>
                  <a:pt x="199" y="53"/>
                  <a:pt x="204" y="66"/>
                </a:cubicBezTo>
                <a:cubicBezTo>
                  <a:pt x="210" y="79"/>
                  <a:pt x="212" y="92"/>
                  <a:pt x="212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81" name=""/>
          <p:cNvSpPr txBox="1"/>
          <p:nvPr/>
        </p:nvSpPr>
        <p:spPr>
          <a:xfrm>
            <a:off x="1234440" y="2011680"/>
            <a:ext cx="60346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1M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이하 데이터에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distributed cluster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도입 — 운영 비용만 증가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782" name=""/>
          <p:cNvSpPr/>
          <p:nvPr/>
        </p:nvSpPr>
        <p:spPr>
          <a:xfrm>
            <a:off x="1019160" y="310500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6"/>
                </a:moveTo>
                <a:cubicBezTo>
                  <a:pt x="212" y="120"/>
                  <a:pt x="210" y="134"/>
                  <a:pt x="204" y="147"/>
                </a:cubicBezTo>
                <a:cubicBezTo>
                  <a:pt x="199" y="160"/>
                  <a:pt x="191" y="172"/>
                  <a:pt x="181" y="182"/>
                </a:cubicBezTo>
                <a:cubicBezTo>
                  <a:pt x="171" y="192"/>
                  <a:pt x="160" y="199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199"/>
                  <a:pt x="41" y="192"/>
                  <a:pt x="32" y="182"/>
                </a:cubicBezTo>
                <a:cubicBezTo>
                  <a:pt x="22" y="172"/>
                  <a:pt x="13" y="160"/>
                  <a:pt x="8" y="147"/>
                </a:cubicBezTo>
                <a:cubicBezTo>
                  <a:pt x="2" y="134"/>
                  <a:pt x="0" y="120"/>
                  <a:pt x="0" y="106"/>
                </a:cubicBezTo>
                <a:cubicBezTo>
                  <a:pt x="0" y="92"/>
                  <a:pt x="2" y="78"/>
                  <a:pt x="8" y="65"/>
                </a:cubicBezTo>
                <a:cubicBezTo>
                  <a:pt x="13" y="52"/>
                  <a:pt x="22" y="41"/>
                  <a:pt x="32" y="31"/>
                </a:cubicBezTo>
                <a:cubicBezTo>
                  <a:pt x="41" y="21"/>
                  <a:pt x="53" y="13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3"/>
                  <a:pt x="171" y="21"/>
                  <a:pt x="181" y="31"/>
                </a:cubicBezTo>
                <a:cubicBezTo>
                  <a:pt x="191" y="41"/>
                  <a:pt x="199" y="52"/>
                  <a:pt x="204" y="65"/>
                </a:cubicBezTo>
                <a:cubicBezTo>
                  <a:pt x="210" y="78"/>
                  <a:pt x="212" y="92"/>
                  <a:pt x="212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83" name=""/>
          <p:cNvSpPr txBox="1"/>
          <p:nvPr/>
        </p:nvSpPr>
        <p:spPr>
          <a:xfrm>
            <a:off x="1234440" y="2487960"/>
            <a:ext cx="805212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RRF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대신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BM25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점수와 코사인 점수를 단순 가산 — 스케일 불일치로 한쪽이 항상 압도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784" name=""/>
          <p:cNvSpPr/>
          <p:nvPr/>
        </p:nvSpPr>
        <p:spPr>
          <a:xfrm>
            <a:off x="1019160" y="3581280"/>
            <a:ext cx="76320" cy="76320"/>
          </a:xfrm>
          <a:custGeom>
            <a:avLst/>
            <a:gdLst/>
            <a:ahLst/>
            <a:rect l="0" t="0" r="r" b="b"/>
            <a:pathLst>
              <a:path w="212" h="212">
                <a:moveTo>
                  <a:pt x="212" y="107"/>
                </a:moveTo>
                <a:cubicBezTo>
                  <a:pt x="212" y="121"/>
                  <a:pt x="210" y="134"/>
                  <a:pt x="204" y="147"/>
                </a:cubicBezTo>
                <a:cubicBezTo>
                  <a:pt x="199" y="160"/>
                  <a:pt x="191" y="172"/>
                  <a:pt x="181" y="182"/>
                </a:cubicBezTo>
                <a:cubicBezTo>
                  <a:pt x="171" y="191"/>
                  <a:pt x="160" y="199"/>
                  <a:pt x="147" y="204"/>
                </a:cubicBezTo>
                <a:cubicBezTo>
                  <a:pt x="134" y="210"/>
                  <a:pt x="120" y="212"/>
                  <a:pt x="106" y="212"/>
                </a:cubicBezTo>
                <a:cubicBezTo>
                  <a:pt x="92" y="212"/>
                  <a:pt x="79" y="210"/>
                  <a:pt x="66" y="204"/>
                </a:cubicBezTo>
                <a:cubicBezTo>
                  <a:pt x="53" y="199"/>
                  <a:pt x="41" y="191"/>
                  <a:pt x="32" y="182"/>
                </a:cubicBezTo>
                <a:cubicBezTo>
                  <a:pt x="22" y="172"/>
                  <a:pt x="13" y="160"/>
                  <a:pt x="8" y="147"/>
                </a:cubicBezTo>
                <a:cubicBezTo>
                  <a:pt x="2" y="134"/>
                  <a:pt x="0" y="121"/>
                  <a:pt x="0" y="107"/>
                </a:cubicBezTo>
                <a:cubicBezTo>
                  <a:pt x="0" y="93"/>
                  <a:pt x="2" y="79"/>
                  <a:pt x="8" y="65"/>
                </a:cubicBezTo>
                <a:cubicBezTo>
                  <a:pt x="13" y="52"/>
                  <a:pt x="22" y="41"/>
                  <a:pt x="32" y="31"/>
                </a:cubicBezTo>
                <a:cubicBezTo>
                  <a:pt x="41" y="21"/>
                  <a:pt x="53" y="13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3"/>
                  <a:pt x="171" y="21"/>
                  <a:pt x="181" y="31"/>
                </a:cubicBezTo>
                <a:cubicBezTo>
                  <a:pt x="191" y="41"/>
                  <a:pt x="199" y="52"/>
                  <a:pt x="204" y="65"/>
                </a:cubicBezTo>
                <a:cubicBezTo>
                  <a:pt x="210" y="79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85" name=""/>
          <p:cNvSpPr txBox="1"/>
          <p:nvPr/>
        </p:nvSpPr>
        <p:spPr>
          <a:xfrm>
            <a:off x="1234440" y="2954880"/>
            <a:ext cx="615636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GIN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인덱스 없이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ILIKE / regex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검색 —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100K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부터 급격히 느려짐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786" name=""/>
          <p:cNvSpPr/>
          <p:nvPr/>
        </p:nvSpPr>
        <p:spPr>
          <a:xfrm>
            <a:off x="1019160" y="404784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7"/>
                </a:moveTo>
                <a:cubicBezTo>
                  <a:pt x="212" y="121"/>
                  <a:pt x="210" y="135"/>
                  <a:pt x="204" y="148"/>
                </a:cubicBezTo>
                <a:cubicBezTo>
                  <a:pt x="199" y="161"/>
                  <a:pt x="191" y="172"/>
                  <a:pt x="181" y="182"/>
                </a:cubicBezTo>
                <a:cubicBezTo>
                  <a:pt x="171" y="192"/>
                  <a:pt x="160" y="200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200"/>
                  <a:pt x="41" y="192"/>
                  <a:pt x="32" y="182"/>
                </a:cubicBezTo>
                <a:cubicBezTo>
                  <a:pt x="22" y="172"/>
                  <a:pt x="13" y="161"/>
                  <a:pt x="8" y="148"/>
                </a:cubicBezTo>
                <a:cubicBezTo>
                  <a:pt x="2" y="135"/>
                  <a:pt x="0" y="121"/>
                  <a:pt x="0" y="107"/>
                </a:cubicBezTo>
                <a:cubicBezTo>
                  <a:pt x="0" y="93"/>
                  <a:pt x="2" y="80"/>
                  <a:pt x="8" y="67"/>
                </a:cubicBezTo>
                <a:cubicBezTo>
                  <a:pt x="13" y="54"/>
                  <a:pt x="22" y="41"/>
                  <a:pt x="32" y="31"/>
                </a:cubicBezTo>
                <a:cubicBezTo>
                  <a:pt x="41" y="21"/>
                  <a:pt x="53" y="14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4"/>
                  <a:pt x="171" y="21"/>
                  <a:pt x="181" y="31"/>
                </a:cubicBezTo>
                <a:cubicBezTo>
                  <a:pt x="191" y="41"/>
                  <a:pt x="199" y="54"/>
                  <a:pt x="204" y="67"/>
                </a:cubicBezTo>
                <a:cubicBezTo>
                  <a:pt x="210" y="80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87" name=""/>
          <p:cNvSpPr txBox="1"/>
          <p:nvPr/>
        </p:nvSpPr>
        <p:spPr>
          <a:xfrm>
            <a:off x="1234440" y="3430800"/>
            <a:ext cx="50018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IVF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에서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nprobe=1 —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거의 항상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recall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저하의 원인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788" name=""/>
          <p:cNvSpPr/>
          <p:nvPr/>
        </p:nvSpPr>
        <p:spPr>
          <a:xfrm>
            <a:off x="1019160" y="452412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6"/>
                </a:moveTo>
                <a:cubicBezTo>
                  <a:pt x="212" y="120"/>
                  <a:pt x="210" y="134"/>
                  <a:pt x="204" y="147"/>
                </a:cubicBezTo>
                <a:cubicBezTo>
                  <a:pt x="199" y="160"/>
                  <a:pt x="191" y="171"/>
                  <a:pt x="181" y="181"/>
                </a:cubicBezTo>
                <a:cubicBezTo>
                  <a:pt x="171" y="191"/>
                  <a:pt x="160" y="198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198"/>
                  <a:pt x="41" y="191"/>
                  <a:pt x="32" y="181"/>
                </a:cubicBezTo>
                <a:cubicBezTo>
                  <a:pt x="22" y="171"/>
                  <a:pt x="13" y="160"/>
                  <a:pt x="8" y="147"/>
                </a:cubicBezTo>
                <a:cubicBezTo>
                  <a:pt x="2" y="134"/>
                  <a:pt x="0" y="120"/>
                  <a:pt x="0" y="106"/>
                </a:cubicBezTo>
                <a:cubicBezTo>
                  <a:pt x="0" y="92"/>
                  <a:pt x="2" y="79"/>
                  <a:pt x="8" y="66"/>
                </a:cubicBezTo>
                <a:cubicBezTo>
                  <a:pt x="13" y="53"/>
                  <a:pt x="22" y="41"/>
                  <a:pt x="32" y="31"/>
                </a:cubicBezTo>
                <a:cubicBezTo>
                  <a:pt x="41" y="21"/>
                  <a:pt x="53" y="14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4"/>
                  <a:pt x="171" y="21"/>
                  <a:pt x="181" y="31"/>
                </a:cubicBezTo>
                <a:cubicBezTo>
                  <a:pt x="191" y="41"/>
                  <a:pt x="199" y="53"/>
                  <a:pt x="204" y="66"/>
                </a:cubicBezTo>
                <a:cubicBezTo>
                  <a:pt x="210" y="79"/>
                  <a:pt x="212" y="92"/>
                  <a:pt x="212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89" name=""/>
          <p:cNvSpPr txBox="1"/>
          <p:nvPr/>
        </p:nvSpPr>
        <p:spPr>
          <a:xfrm>
            <a:off x="1234440" y="3897720"/>
            <a:ext cx="82378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HNSW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에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ef_search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기본값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(40)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으로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production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운영 —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recall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모니터링 없이는 위험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790" name=""/>
          <p:cNvSpPr/>
          <p:nvPr/>
        </p:nvSpPr>
        <p:spPr>
          <a:xfrm>
            <a:off x="1019160" y="500040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6"/>
                </a:moveTo>
                <a:cubicBezTo>
                  <a:pt x="212" y="120"/>
                  <a:pt x="210" y="133"/>
                  <a:pt x="204" y="147"/>
                </a:cubicBezTo>
                <a:cubicBezTo>
                  <a:pt x="199" y="160"/>
                  <a:pt x="191" y="172"/>
                  <a:pt x="181" y="182"/>
                </a:cubicBezTo>
                <a:cubicBezTo>
                  <a:pt x="171" y="192"/>
                  <a:pt x="160" y="199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199"/>
                  <a:pt x="41" y="192"/>
                  <a:pt x="32" y="182"/>
                </a:cubicBezTo>
                <a:cubicBezTo>
                  <a:pt x="22" y="172"/>
                  <a:pt x="13" y="160"/>
                  <a:pt x="8" y="147"/>
                </a:cubicBezTo>
                <a:cubicBezTo>
                  <a:pt x="2" y="133"/>
                  <a:pt x="0" y="120"/>
                  <a:pt x="0" y="106"/>
                </a:cubicBezTo>
                <a:cubicBezTo>
                  <a:pt x="0" y="92"/>
                  <a:pt x="2" y="78"/>
                  <a:pt x="8" y="65"/>
                </a:cubicBezTo>
                <a:cubicBezTo>
                  <a:pt x="13" y="52"/>
                  <a:pt x="22" y="41"/>
                  <a:pt x="32" y="31"/>
                </a:cubicBezTo>
                <a:cubicBezTo>
                  <a:pt x="41" y="21"/>
                  <a:pt x="53" y="14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4"/>
                  <a:pt x="171" y="21"/>
                  <a:pt x="181" y="31"/>
                </a:cubicBezTo>
                <a:cubicBezTo>
                  <a:pt x="191" y="41"/>
                  <a:pt x="199" y="52"/>
                  <a:pt x="204" y="65"/>
                </a:cubicBezTo>
                <a:cubicBezTo>
                  <a:pt x="210" y="78"/>
                  <a:pt x="212" y="92"/>
                  <a:pt x="212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91" name=""/>
          <p:cNvSpPr txBox="1"/>
          <p:nvPr/>
        </p:nvSpPr>
        <p:spPr>
          <a:xfrm>
            <a:off x="1234440" y="4374000"/>
            <a:ext cx="60120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페이로드에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raw PII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저장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+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임베딩 동시 보관 — 유출 시 이중 위험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792" name=""/>
          <p:cNvSpPr/>
          <p:nvPr/>
        </p:nvSpPr>
        <p:spPr>
          <a:xfrm>
            <a:off x="1019160" y="5467320"/>
            <a:ext cx="76320" cy="76320"/>
          </a:xfrm>
          <a:custGeom>
            <a:avLst/>
            <a:gdLst/>
            <a:ahLst/>
            <a:rect l="0" t="0" r="r" b="b"/>
            <a:pathLst>
              <a:path w="212" h="212">
                <a:moveTo>
                  <a:pt x="212" y="105"/>
                </a:moveTo>
                <a:cubicBezTo>
                  <a:pt x="212" y="120"/>
                  <a:pt x="210" y="134"/>
                  <a:pt x="204" y="147"/>
                </a:cubicBezTo>
                <a:cubicBezTo>
                  <a:pt x="199" y="160"/>
                  <a:pt x="191" y="171"/>
                  <a:pt x="181" y="181"/>
                </a:cubicBezTo>
                <a:cubicBezTo>
                  <a:pt x="171" y="191"/>
                  <a:pt x="160" y="199"/>
                  <a:pt x="147" y="204"/>
                </a:cubicBezTo>
                <a:cubicBezTo>
                  <a:pt x="134" y="210"/>
                  <a:pt x="120" y="212"/>
                  <a:pt x="106" y="212"/>
                </a:cubicBezTo>
                <a:cubicBezTo>
                  <a:pt x="92" y="212"/>
                  <a:pt x="79" y="210"/>
                  <a:pt x="66" y="204"/>
                </a:cubicBezTo>
                <a:cubicBezTo>
                  <a:pt x="53" y="199"/>
                  <a:pt x="41" y="191"/>
                  <a:pt x="32" y="181"/>
                </a:cubicBezTo>
                <a:cubicBezTo>
                  <a:pt x="22" y="171"/>
                  <a:pt x="13" y="160"/>
                  <a:pt x="8" y="147"/>
                </a:cubicBezTo>
                <a:cubicBezTo>
                  <a:pt x="2" y="134"/>
                  <a:pt x="0" y="120"/>
                  <a:pt x="0" y="105"/>
                </a:cubicBezTo>
                <a:cubicBezTo>
                  <a:pt x="0" y="91"/>
                  <a:pt x="2" y="78"/>
                  <a:pt x="8" y="65"/>
                </a:cubicBezTo>
                <a:cubicBezTo>
                  <a:pt x="13" y="52"/>
                  <a:pt x="22" y="41"/>
                  <a:pt x="32" y="31"/>
                </a:cubicBezTo>
                <a:cubicBezTo>
                  <a:pt x="41" y="21"/>
                  <a:pt x="53" y="13"/>
                  <a:pt x="66" y="8"/>
                </a:cubicBezTo>
                <a:cubicBezTo>
                  <a:pt x="79" y="2"/>
                  <a:pt x="92" y="0"/>
                  <a:pt x="106" y="0"/>
                </a:cubicBezTo>
                <a:cubicBezTo>
                  <a:pt x="120" y="0"/>
                  <a:pt x="134" y="2"/>
                  <a:pt x="147" y="8"/>
                </a:cubicBezTo>
                <a:cubicBezTo>
                  <a:pt x="160" y="13"/>
                  <a:pt x="171" y="21"/>
                  <a:pt x="181" y="31"/>
                </a:cubicBezTo>
                <a:cubicBezTo>
                  <a:pt x="191" y="41"/>
                  <a:pt x="199" y="52"/>
                  <a:pt x="204" y="65"/>
                </a:cubicBezTo>
                <a:cubicBezTo>
                  <a:pt x="210" y="78"/>
                  <a:pt x="212" y="91"/>
                  <a:pt x="212" y="105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793" name=""/>
          <p:cNvSpPr txBox="1"/>
          <p:nvPr/>
        </p:nvSpPr>
        <p:spPr>
          <a:xfrm>
            <a:off x="1234440" y="4850280"/>
            <a:ext cx="5564880" cy="2487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한 컬렉션에 여러 도메인 데이터 혼합 — 멀티테넌시 격리 실패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794" name=""/>
          <p:cNvSpPr txBox="1"/>
          <p:nvPr/>
        </p:nvSpPr>
        <p:spPr>
          <a:xfrm>
            <a:off x="1234440" y="5316840"/>
            <a:ext cx="539676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양자화 인덱스만 쓰고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reranking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생략 — 정확도 추적 불가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795" name=""/>
          <p:cNvSpPr txBox="1"/>
          <p:nvPr/>
        </p:nvSpPr>
        <p:spPr>
          <a:xfrm>
            <a:off x="914400" y="6314040"/>
            <a:ext cx="539856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Python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종합 쿡북 —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RRF·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인덱싱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메모리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보안까지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796" name=""/>
          <p:cNvSpPr txBox="1"/>
          <p:nvPr/>
        </p:nvSpPr>
        <p:spPr>
          <a:xfrm>
            <a:off x="11095560" y="6314040"/>
            <a:ext cx="305640" cy="1530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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97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798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3799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00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01" name=""/>
          <p:cNvSpPr/>
          <p:nvPr/>
        </p:nvSpPr>
        <p:spPr>
          <a:xfrm>
            <a:off x="0" y="857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02" name=""/>
          <p:cNvSpPr/>
          <p:nvPr/>
        </p:nvSpPr>
        <p:spPr>
          <a:xfrm>
            <a:off x="0" y="1285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03" name=""/>
          <p:cNvSpPr/>
          <p:nvPr/>
        </p:nvSpPr>
        <p:spPr>
          <a:xfrm>
            <a:off x="76176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04" name=""/>
          <p:cNvSpPr/>
          <p:nvPr/>
        </p:nvSpPr>
        <p:spPr>
          <a:xfrm>
            <a:off x="761760" y="1285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05" name=""/>
          <p:cNvSpPr/>
          <p:nvPr/>
        </p:nvSpPr>
        <p:spPr>
          <a:xfrm>
            <a:off x="761760" y="1500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06" name=""/>
          <p:cNvSpPr/>
          <p:nvPr/>
        </p:nvSpPr>
        <p:spPr>
          <a:xfrm>
            <a:off x="1143000" y="1285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07" name=""/>
          <p:cNvSpPr/>
          <p:nvPr/>
        </p:nvSpPr>
        <p:spPr>
          <a:xfrm>
            <a:off x="1143000" y="1392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08" name=""/>
          <p:cNvSpPr/>
          <p:nvPr/>
        </p:nvSpPr>
        <p:spPr>
          <a:xfrm>
            <a:off x="1333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09" name=""/>
          <p:cNvSpPr/>
          <p:nvPr/>
        </p:nvSpPr>
        <p:spPr>
          <a:xfrm>
            <a:off x="1333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10" name=""/>
          <p:cNvSpPr/>
          <p:nvPr/>
        </p:nvSpPr>
        <p:spPr>
          <a:xfrm>
            <a:off x="1143000" y="1500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11" name=""/>
          <p:cNvSpPr/>
          <p:nvPr/>
        </p:nvSpPr>
        <p:spPr>
          <a:xfrm>
            <a:off x="1143000" y="1607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12" name=""/>
          <p:cNvSpPr/>
          <p:nvPr/>
        </p:nvSpPr>
        <p:spPr>
          <a:xfrm>
            <a:off x="1333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5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13" name=""/>
          <p:cNvSpPr/>
          <p:nvPr/>
        </p:nvSpPr>
        <p:spPr>
          <a:xfrm>
            <a:off x="1333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14" name=""/>
          <p:cNvSpPr/>
          <p:nvPr/>
        </p:nvSpPr>
        <p:spPr>
          <a:xfrm>
            <a:off x="1523880" y="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15" name=""/>
          <p:cNvSpPr/>
          <p:nvPr/>
        </p:nvSpPr>
        <p:spPr>
          <a:xfrm>
            <a:off x="152388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16" name=""/>
          <p:cNvSpPr/>
          <p:nvPr/>
        </p:nvSpPr>
        <p:spPr>
          <a:xfrm>
            <a:off x="1523880" y="642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17" name=""/>
          <p:cNvSpPr/>
          <p:nvPr/>
        </p:nvSpPr>
        <p:spPr>
          <a:xfrm>
            <a:off x="1904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18" name=""/>
          <p:cNvSpPr/>
          <p:nvPr/>
        </p:nvSpPr>
        <p:spPr>
          <a:xfrm>
            <a:off x="1904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19" name=""/>
          <p:cNvSpPr/>
          <p:nvPr/>
        </p:nvSpPr>
        <p:spPr>
          <a:xfrm>
            <a:off x="209520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20" name=""/>
          <p:cNvSpPr/>
          <p:nvPr/>
        </p:nvSpPr>
        <p:spPr>
          <a:xfrm>
            <a:off x="209520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21" name=""/>
          <p:cNvSpPr/>
          <p:nvPr/>
        </p:nvSpPr>
        <p:spPr>
          <a:xfrm>
            <a:off x="1904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22" name=""/>
          <p:cNvSpPr/>
          <p:nvPr/>
        </p:nvSpPr>
        <p:spPr>
          <a:xfrm>
            <a:off x="1904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23" name=""/>
          <p:cNvSpPr/>
          <p:nvPr/>
        </p:nvSpPr>
        <p:spPr>
          <a:xfrm>
            <a:off x="20952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24" name=""/>
          <p:cNvSpPr/>
          <p:nvPr/>
        </p:nvSpPr>
        <p:spPr>
          <a:xfrm>
            <a:off x="20952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25" name=""/>
          <p:cNvSpPr/>
          <p:nvPr/>
        </p:nvSpPr>
        <p:spPr>
          <a:xfrm>
            <a:off x="2286000" y="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26" name=""/>
          <p:cNvSpPr/>
          <p:nvPr/>
        </p:nvSpPr>
        <p:spPr>
          <a:xfrm>
            <a:off x="22860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27" name=""/>
          <p:cNvSpPr/>
          <p:nvPr/>
        </p:nvSpPr>
        <p:spPr>
          <a:xfrm>
            <a:off x="22860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28" name=""/>
          <p:cNvSpPr/>
          <p:nvPr/>
        </p:nvSpPr>
        <p:spPr>
          <a:xfrm>
            <a:off x="247644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29" name=""/>
          <p:cNvSpPr/>
          <p:nvPr/>
        </p:nvSpPr>
        <p:spPr>
          <a:xfrm>
            <a:off x="247644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30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31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32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33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34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35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36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37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38" name=""/>
          <p:cNvSpPr/>
          <p:nvPr/>
        </p:nvSpPr>
        <p:spPr>
          <a:xfrm>
            <a:off x="22860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39" name=""/>
          <p:cNvSpPr/>
          <p:nvPr/>
        </p:nvSpPr>
        <p:spPr>
          <a:xfrm>
            <a:off x="22860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25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40" name=""/>
          <p:cNvSpPr/>
          <p:nvPr/>
        </p:nvSpPr>
        <p:spPr>
          <a:xfrm>
            <a:off x="247644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41" name=""/>
          <p:cNvSpPr/>
          <p:nvPr/>
        </p:nvSpPr>
        <p:spPr>
          <a:xfrm>
            <a:off x="247644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42" name=""/>
          <p:cNvSpPr/>
          <p:nvPr/>
        </p:nvSpPr>
        <p:spPr>
          <a:xfrm>
            <a:off x="22860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43" name=""/>
          <p:cNvSpPr/>
          <p:nvPr/>
        </p:nvSpPr>
        <p:spPr>
          <a:xfrm>
            <a:off x="22860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44" name=""/>
          <p:cNvSpPr/>
          <p:nvPr/>
        </p:nvSpPr>
        <p:spPr>
          <a:xfrm>
            <a:off x="2476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45" name=""/>
          <p:cNvSpPr/>
          <p:nvPr/>
        </p:nvSpPr>
        <p:spPr>
          <a:xfrm>
            <a:off x="2476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46" name=""/>
          <p:cNvSpPr/>
          <p:nvPr/>
        </p:nvSpPr>
        <p:spPr>
          <a:xfrm>
            <a:off x="266688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47" name=""/>
          <p:cNvSpPr/>
          <p:nvPr/>
        </p:nvSpPr>
        <p:spPr>
          <a:xfrm>
            <a:off x="266688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48" name=""/>
          <p:cNvSpPr/>
          <p:nvPr/>
        </p:nvSpPr>
        <p:spPr>
          <a:xfrm>
            <a:off x="285732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49" name=""/>
          <p:cNvSpPr/>
          <p:nvPr/>
        </p:nvSpPr>
        <p:spPr>
          <a:xfrm>
            <a:off x="285732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50" name=""/>
          <p:cNvSpPr/>
          <p:nvPr/>
        </p:nvSpPr>
        <p:spPr>
          <a:xfrm>
            <a:off x="2666880" y="642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51" name=""/>
          <p:cNvSpPr/>
          <p:nvPr/>
        </p:nvSpPr>
        <p:spPr>
          <a:xfrm>
            <a:off x="152388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52" name=""/>
          <p:cNvSpPr/>
          <p:nvPr/>
        </p:nvSpPr>
        <p:spPr>
          <a:xfrm>
            <a:off x="152388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53" name=""/>
          <p:cNvSpPr/>
          <p:nvPr/>
        </p:nvSpPr>
        <p:spPr>
          <a:xfrm>
            <a:off x="171432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54" name=""/>
          <p:cNvSpPr/>
          <p:nvPr/>
        </p:nvSpPr>
        <p:spPr>
          <a:xfrm>
            <a:off x="171432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55" name=""/>
          <p:cNvSpPr/>
          <p:nvPr/>
        </p:nvSpPr>
        <p:spPr>
          <a:xfrm>
            <a:off x="152388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56" name=""/>
          <p:cNvSpPr/>
          <p:nvPr/>
        </p:nvSpPr>
        <p:spPr>
          <a:xfrm>
            <a:off x="152388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57" name=""/>
          <p:cNvSpPr/>
          <p:nvPr/>
        </p:nvSpPr>
        <p:spPr>
          <a:xfrm>
            <a:off x="171432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58" name=""/>
          <p:cNvSpPr/>
          <p:nvPr/>
        </p:nvSpPr>
        <p:spPr>
          <a:xfrm>
            <a:off x="171432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59" name=""/>
          <p:cNvSpPr/>
          <p:nvPr/>
        </p:nvSpPr>
        <p:spPr>
          <a:xfrm>
            <a:off x="1904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5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60" name=""/>
          <p:cNvSpPr/>
          <p:nvPr/>
        </p:nvSpPr>
        <p:spPr>
          <a:xfrm>
            <a:off x="1904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61" name=""/>
          <p:cNvSpPr/>
          <p:nvPr/>
        </p:nvSpPr>
        <p:spPr>
          <a:xfrm>
            <a:off x="20952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62" name=""/>
          <p:cNvSpPr/>
          <p:nvPr/>
        </p:nvSpPr>
        <p:spPr>
          <a:xfrm>
            <a:off x="20952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63" name=""/>
          <p:cNvSpPr/>
          <p:nvPr/>
        </p:nvSpPr>
        <p:spPr>
          <a:xfrm>
            <a:off x="1904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64" name=""/>
          <p:cNvSpPr/>
          <p:nvPr/>
        </p:nvSpPr>
        <p:spPr>
          <a:xfrm>
            <a:off x="1904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65" name=""/>
          <p:cNvSpPr/>
          <p:nvPr/>
        </p:nvSpPr>
        <p:spPr>
          <a:xfrm>
            <a:off x="20952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66" name=""/>
          <p:cNvSpPr/>
          <p:nvPr/>
        </p:nvSpPr>
        <p:spPr>
          <a:xfrm>
            <a:off x="20952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67" name=""/>
          <p:cNvSpPr/>
          <p:nvPr/>
        </p:nvSpPr>
        <p:spPr>
          <a:xfrm>
            <a:off x="1523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68" name=""/>
          <p:cNvSpPr/>
          <p:nvPr/>
        </p:nvSpPr>
        <p:spPr>
          <a:xfrm>
            <a:off x="1523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69" name=""/>
          <p:cNvSpPr/>
          <p:nvPr/>
        </p:nvSpPr>
        <p:spPr>
          <a:xfrm>
            <a:off x="1714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70" name=""/>
          <p:cNvSpPr/>
          <p:nvPr/>
        </p:nvSpPr>
        <p:spPr>
          <a:xfrm>
            <a:off x="1714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71" name=""/>
          <p:cNvSpPr/>
          <p:nvPr/>
        </p:nvSpPr>
        <p:spPr>
          <a:xfrm>
            <a:off x="1523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72" name=""/>
          <p:cNvSpPr/>
          <p:nvPr/>
        </p:nvSpPr>
        <p:spPr>
          <a:xfrm>
            <a:off x="1523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73" name=""/>
          <p:cNvSpPr/>
          <p:nvPr/>
        </p:nvSpPr>
        <p:spPr>
          <a:xfrm>
            <a:off x="1714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74" name=""/>
          <p:cNvSpPr/>
          <p:nvPr/>
        </p:nvSpPr>
        <p:spPr>
          <a:xfrm>
            <a:off x="1714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75" name=""/>
          <p:cNvSpPr/>
          <p:nvPr/>
        </p:nvSpPr>
        <p:spPr>
          <a:xfrm>
            <a:off x="1904760" y="1285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76" name=""/>
          <p:cNvSpPr/>
          <p:nvPr/>
        </p:nvSpPr>
        <p:spPr>
          <a:xfrm>
            <a:off x="1904760" y="1500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77" name=""/>
          <p:cNvSpPr/>
          <p:nvPr/>
        </p:nvSpPr>
        <p:spPr>
          <a:xfrm>
            <a:off x="22860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78" name=""/>
          <p:cNvSpPr/>
          <p:nvPr/>
        </p:nvSpPr>
        <p:spPr>
          <a:xfrm>
            <a:off x="22860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79" name=""/>
          <p:cNvSpPr/>
          <p:nvPr/>
        </p:nvSpPr>
        <p:spPr>
          <a:xfrm>
            <a:off x="2476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80" name=""/>
          <p:cNvSpPr/>
          <p:nvPr/>
        </p:nvSpPr>
        <p:spPr>
          <a:xfrm>
            <a:off x="2476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81" name=""/>
          <p:cNvSpPr/>
          <p:nvPr/>
        </p:nvSpPr>
        <p:spPr>
          <a:xfrm>
            <a:off x="2286000" y="1071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82" name=""/>
          <p:cNvSpPr/>
          <p:nvPr/>
        </p:nvSpPr>
        <p:spPr>
          <a:xfrm>
            <a:off x="2666880" y="857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83" name=""/>
          <p:cNvSpPr/>
          <p:nvPr/>
        </p:nvSpPr>
        <p:spPr>
          <a:xfrm>
            <a:off x="2666880" y="10713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84" name=""/>
          <p:cNvSpPr/>
          <p:nvPr/>
        </p:nvSpPr>
        <p:spPr>
          <a:xfrm>
            <a:off x="2286000" y="128556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85" name=""/>
          <p:cNvSpPr/>
          <p:nvPr/>
        </p:nvSpPr>
        <p:spPr>
          <a:xfrm>
            <a:off x="0" y="171432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86" name=""/>
          <p:cNvSpPr/>
          <p:nvPr/>
        </p:nvSpPr>
        <p:spPr>
          <a:xfrm>
            <a:off x="0" y="214308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87" name=""/>
          <p:cNvSpPr/>
          <p:nvPr/>
        </p:nvSpPr>
        <p:spPr>
          <a:xfrm>
            <a:off x="76176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88" name=""/>
          <p:cNvSpPr/>
          <p:nvPr/>
        </p:nvSpPr>
        <p:spPr>
          <a:xfrm>
            <a:off x="761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89" name=""/>
          <p:cNvSpPr/>
          <p:nvPr/>
        </p:nvSpPr>
        <p:spPr>
          <a:xfrm>
            <a:off x="761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90" name=""/>
          <p:cNvSpPr/>
          <p:nvPr/>
        </p:nvSpPr>
        <p:spPr>
          <a:xfrm>
            <a:off x="9522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91" name=""/>
          <p:cNvSpPr/>
          <p:nvPr/>
        </p:nvSpPr>
        <p:spPr>
          <a:xfrm>
            <a:off x="9522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92" name=""/>
          <p:cNvSpPr/>
          <p:nvPr/>
        </p:nvSpPr>
        <p:spPr>
          <a:xfrm>
            <a:off x="11430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93" name=""/>
          <p:cNvSpPr/>
          <p:nvPr/>
        </p:nvSpPr>
        <p:spPr>
          <a:xfrm>
            <a:off x="11430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5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94" name=""/>
          <p:cNvSpPr/>
          <p:nvPr/>
        </p:nvSpPr>
        <p:spPr>
          <a:xfrm>
            <a:off x="133344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95" name=""/>
          <p:cNvSpPr/>
          <p:nvPr/>
        </p:nvSpPr>
        <p:spPr>
          <a:xfrm>
            <a:off x="133344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96" name=""/>
          <p:cNvSpPr/>
          <p:nvPr/>
        </p:nvSpPr>
        <p:spPr>
          <a:xfrm>
            <a:off x="11430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97" name=""/>
          <p:cNvSpPr/>
          <p:nvPr/>
        </p:nvSpPr>
        <p:spPr>
          <a:xfrm>
            <a:off x="11430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98" name=""/>
          <p:cNvSpPr/>
          <p:nvPr/>
        </p:nvSpPr>
        <p:spPr>
          <a:xfrm>
            <a:off x="1333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899" name=""/>
          <p:cNvSpPr/>
          <p:nvPr/>
        </p:nvSpPr>
        <p:spPr>
          <a:xfrm>
            <a:off x="1333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00" name=""/>
          <p:cNvSpPr/>
          <p:nvPr/>
        </p:nvSpPr>
        <p:spPr>
          <a:xfrm>
            <a:off x="761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01" name=""/>
          <p:cNvSpPr/>
          <p:nvPr/>
        </p:nvSpPr>
        <p:spPr>
          <a:xfrm>
            <a:off x="761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02" name=""/>
          <p:cNvSpPr/>
          <p:nvPr/>
        </p:nvSpPr>
        <p:spPr>
          <a:xfrm>
            <a:off x="9522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5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03" name=""/>
          <p:cNvSpPr/>
          <p:nvPr/>
        </p:nvSpPr>
        <p:spPr>
          <a:xfrm>
            <a:off x="9522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04" name=""/>
          <p:cNvSpPr/>
          <p:nvPr/>
        </p:nvSpPr>
        <p:spPr>
          <a:xfrm>
            <a:off x="76176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05" name=""/>
          <p:cNvSpPr/>
          <p:nvPr/>
        </p:nvSpPr>
        <p:spPr>
          <a:xfrm>
            <a:off x="76176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06" name=""/>
          <p:cNvSpPr/>
          <p:nvPr/>
        </p:nvSpPr>
        <p:spPr>
          <a:xfrm>
            <a:off x="9522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07" name=""/>
          <p:cNvSpPr/>
          <p:nvPr/>
        </p:nvSpPr>
        <p:spPr>
          <a:xfrm>
            <a:off x="9522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08" name=""/>
          <p:cNvSpPr/>
          <p:nvPr/>
        </p:nvSpPr>
        <p:spPr>
          <a:xfrm>
            <a:off x="11430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09" name=""/>
          <p:cNvSpPr/>
          <p:nvPr/>
        </p:nvSpPr>
        <p:spPr>
          <a:xfrm>
            <a:off x="11430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10" name=""/>
          <p:cNvSpPr/>
          <p:nvPr/>
        </p:nvSpPr>
        <p:spPr>
          <a:xfrm>
            <a:off x="1333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11" name=""/>
          <p:cNvSpPr/>
          <p:nvPr/>
        </p:nvSpPr>
        <p:spPr>
          <a:xfrm>
            <a:off x="1333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12" name=""/>
          <p:cNvSpPr/>
          <p:nvPr/>
        </p:nvSpPr>
        <p:spPr>
          <a:xfrm>
            <a:off x="1143000" y="23572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13" name=""/>
          <p:cNvSpPr/>
          <p:nvPr/>
        </p:nvSpPr>
        <p:spPr>
          <a:xfrm>
            <a:off x="1143000" y="24645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14" name=""/>
          <p:cNvSpPr/>
          <p:nvPr/>
        </p:nvSpPr>
        <p:spPr>
          <a:xfrm>
            <a:off x="1333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15" name=""/>
          <p:cNvSpPr/>
          <p:nvPr/>
        </p:nvSpPr>
        <p:spPr>
          <a:xfrm>
            <a:off x="1333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16" name=""/>
          <p:cNvSpPr/>
          <p:nvPr/>
        </p:nvSpPr>
        <p:spPr>
          <a:xfrm>
            <a:off x="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17" name=""/>
          <p:cNvSpPr/>
          <p:nvPr/>
        </p:nvSpPr>
        <p:spPr>
          <a:xfrm>
            <a:off x="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18" name=""/>
          <p:cNvSpPr/>
          <p:nvPr/>
        </p:nvSpPr>
        <p:spPr>
          <a:xfrm>
            <a:off x="761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19" name=""/>
          <p:cNvSpPr/>
          <p:nvPr/>
        </p:nvSpPr>
        <p:spPr>
          <a:xfrm>
            <a:off x="761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74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20" name=""/>
          <p:cNvSpPr/>
          <p:nvPr/>
        </p:nvSpPr>
        <p:spPr>
          <a:xfrm>
            <a:off x="9522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21" name=""/>
          <p:cNvSpPr/>
          <p:nvPr/>
        </p:nvSpPr>
        <p:spPr>
          <a:xfrm>
            <a:off x="9522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22" name=""/>
          <p:cNvSpPr/>
          <p:nvPr/>
        </p:nvSpPr>
        <p:spPr>
          <a:xfrm>
            <a:off x="761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5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23" name=""/>
          <p:cNvSpPr/>
          <p:nvPr/>
        </p:nvSpPr>
        <p:spPr>
          <a:xfrm>
            <a:off x="761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24" name=""/>
          <p:cNvSpPr/>
          <p:nvPr/>
        </p:nvSpPr>
        <p:spPr>
          <a:xfrm>
            <a:off x="9522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25" name=""/>
          <p:cNvSpPr/>
          <p:nvPr/>
        </p:nvSpPr>
        <p:spPr>
          <a:xfrm>
            <a:off x="9522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26" name=""/>
          <p:cNvSpPr/>
          <p:nvPr/>
        </p:nvSpPr>
        <p:spPr>
          <a:xfrm>
            <a:off x="1143000" y="257148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27" name=""/>
          <p:cNvSpPr/>
          <p:nvPr/>
        </p:nvSpPr>
        <p:spPr>
          <a:xfrm>
            <a:off x="1143000" y="27860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28" name=""/>
          <p:cNvSpPr/>
          <p:nvPr/>
        </p:nvSpPr>
        <p:spPr>
          <a:xfrm>
            <a:off x="761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29" name=""/>
          <p:cNvSpPr/>
          <p:nvPr/>
        </p:nvSpPr>
        <p:spPr>
          <a:xfrm>
            <a:off x="761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30" name=""/>
          <p:cNvSpPr/>
          <p:nvPr/>
        </p:nvSpPr>
        <p:spPr>
          <a:xfrm>
            <a:off x="9522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31" name=""/>
          <p:cNvSpPr/>
          <p:nvPr/>
        </p:nvSpPr>
        <p:spPr>
          <a:xfrm>
            <a:off x="9522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32" name=""/>
          <p:cNvSpPr/>
          <p:nvPr/>
        </p:nvSpPr>
        <p:spPr>
          <a:xfrm>
            <a:off x="761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33" name=""/>
          <p:cNvSpPr/>
          <p:nvPr/>
        </p:nvSpPr>
        <p:spPr>
          <a:xfrm>
            <a:off x="761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34" name=""/>
          <p:cNvSpPr/>
          <p:nvPr/>
        </p:nvSpPr>
        <p:spPr>
          <a:xfrm>
            <a:off x="9522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35" name=""/>
          <p:cNvSpPr/>
          <p:nvPr/>
        </p:nvSpPr>
        <p:spPr>
          <a:xfrm>
            <a:off x="9522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36" name=""/>
          <p:cNvSpPr/>
          <p:nvPr/>
        </p:nvSpPr>
        <p:spPr>
          <a:xfrm>
            <a:off x="1143000" y="3000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37" name=""/>
          <p:cNvSpPr/>
          <p:nvPr/>
        </p:nvSpPr>
        <p:spPr>
          <a:xfrm>
            <a:off x="114300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38" name=""/>
          <p:cNvSpPr/>
          <p:nvPr/>
        </p:nvSpPr>
        <p:spPr>
          <a:xfrm>
            <a:off x="1523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39" name=""/>
          <p:cNvSpPr/>
          <p:nvPr/>
        </p:nvSpPr>
        <p:spPr>
          <a:xfrm>
            <a:off x="1523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40" name=""/>
          <p:cNvSpPr/>
          <p:nvPr/>
        </p:nvSpPr>
        <p:spPr>
          <a:xfrm>
            <a:off x="190476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41" name=""/>
          <p:cNvSpPr/>
          <p:nvPr/>
        </p:nvSpPr>
        <p:spPr>
          <a:xfrm>
            <a:off x="190476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42" name=""/>
          <p:cNvSpPr/>
          <p:nvPr/>
        </p:nvSpPr>
        <p:spPr>
          <a:xfrm>
            <a:off x="1523880" y="214308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43" name=""/>
          <p:cNvSpPr/>
          <p:nvPr/>
        </p:nvSpPr>
        <p:spPr>
          <a:xfrm>
            <a:off x="228600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44" name=""/>
          <p:cNvSpPr/>
          <p:nvPr/>
        </p:nvSpPr>
        <p:spPr>
          <a:xfrm>
            <a:off x="228600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45" name=""/>
          <p:cNvSpPr/>
          <p:nvPr/>
        </p:nvSpPr>
        <p:spPr>
          <a:xfrm>
            <a:off x="1523880" y="2571480"/>
            <a:ext cx="1524240" cy="857880"/>
          </a:xfrm>
          <a:custGeom>
            <a:avLst/>
            <a:gdLst/>
            <a:ahLst/>
            <a:rect l="0" t="0" r="r" b="b"/>
            <a:pathLst>
              <a:path w="4234" h="2383">
                <a:moveTo>
                  <a:pt x="0" y="0"/>
                </a:moveTo>
                <a:lnTo>
                  <a:pt x="4234" y="0"/>
                </a:lnTo>
                <a:lnTo>
                  <a:pt x="4234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46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47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48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5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49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50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51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52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53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54" name=""/>
          <p:cNvSpPr/>
          <p:nvPr/>
        </p:nvSpPr>
        <p:spPr>
          <a:xfrm>
            <a:off x="342900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55" name=""/>
          <p:cNvSpPr/>
          <p:nvPr/>
        </p:nvSpPr>
        <p:spPr>
          <a:xfrm>
            <a:off x="342900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56" name=""/>
          <p:cNvSpPr/>
          <p:nvPr/>
        </p:nvSpPr>
        <p:spPr>
          <a:xfrm>
            <a:off x="361944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57" name=""/>
          <p:cNvSpPr/>
          <p:nvPr/>
        </p:nvSpPr>
        <p:spPr>
          <a:xfrm>
            <a:off x="361944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58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59" name=""/>
          <p:cNvSpPr/>
          <p:nvPr/>
        </p:nvSpPr>
        <p:spPr>
          <a:xfrm>
            <a:off x="304776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60" name=""/>
          <p:cNvSpPr/>
          <p:nvPr/>
        </p:nvSpPr>
        <p:spPr>
          <a:xfrm>
            <a:off x="380988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61" name=""/>
          <p:cNvSpPr/>
          <p:nvPr/>
        </p:nvSpPr>
        <p:spPr>
          <a:xfrm>
            <a:off x="380988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62" name=""/>
          <p:cNvSpPr/>
          <p:nvPr/>
        </p:nvSpPr>
        <p:spPr>
          <a:xfrm>
            <a:off x="419076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63" name=""/>
          <p:cNvSpPr/>
          <p:nvPr/>
        </p:nvSpPr>
        <p:spPr>
          <a:xfrm>
            <a:off x="419076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64" name=""/>
          <p:cNvSpPr/>
          <p:nvPr/>
        </p:nvSpPr>
        <p:spPr>
          <a:xfrm>
            <a:off x="380988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65" name=""/>
          <p:cNvSpPr/>
          <p:nvPr/>
        </p:nvSpPr>
        <p:spPr>
          <a:xfrm>
            <a:off x="304776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66" name=""/>
          <p:cNvSpPr/>
          <p:nvPr/>
        </p:nvSpPr>
        <p:spPr>
          <a:xfrm>
            <a:off x="4572000" y="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67" name=""/>
          <p:cNvSpPr/>
          <p:nvPr/>
        </p:nvSpPr>
        <p:spPr>
          <a:xfrm>
            <a:off x="4572000" y="857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68" name=""/>
          <p:cNvSpPr/>
          <p:nvPr/>
        </p:nvSpPr>
        <p:spPr>
          <a:xfrm>
            <a:off x="3047760" y="1714320"/>
            <a:ext cx="3048480" cy="1715040"/>
          </a:xfrm>
          <a:custGeom>
            <a:avLst/>
            <a:gdLst/>
            <a:ahLst/>
            <a:rect l="0" t="0" r="r" b="b"/>
            <a:pathLst>
              <a:path w="8468" h="4764">
                <a:moveTo>
                  <a:pt x="0" y="0"/>
                </a:moveTo>
                <a:lnTo>
                  <a:pt x="8468" y="0"/>
                </a:lnTo>
                <a:lnTo>
                  <a:pt x="8468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69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70" name=""/>
          <p:cNvSpPr/>
          <p:nvPr/>
        </p:nvSpPr>
        <p:spPr>
          <a:xfrm>
            <a:off x="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71" name=""/>
          <p:cNvSpPr/>
          <p:nvPr/>
        </p:nvSpPr>
        <p:spPr>
          <a:xfrm>
            <a:off x="761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72" name=""/>
          <p:cNvSpPr/>
          <p:nvPr/>
        </p:nvSpPr>
        <p:spPr>
          <a:xfrm>
            <a:off x="761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73" name=""/>
          <p:cNvSpPr/>
          <p:nvPr/>
        </p:nvSpPr>
        <p:spPr>
          <a:xfrm>
            <a:off x="9522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74" name=""/>
          <p:cNvSpPr/>
          <p:nvPr/>
        </p:nvSpPr>
        <p:spPr>
          <a:xfrm>
            <a:off x="9522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75" name=""/>
          <p:cNvSpPr/>
          <p:nvPr/>
        </p:nvSpPr>
        <p:spPr>
          <a:xfrm>
            <a:off x="761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76" name=""/>
          <p:cNvSpPr/>
          <p:nvPr/>
        </p:nvSpPr>
        <p:spPr>
          <a:xfrm>
            <a:off x="761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77" name=""/>
          <p:cNvSpPr/>
          <p:nvPr/>
        </p:nvSpPr>
        <p:spPr>
          <a:xfrm>
            <a:off x="9522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78" name=""/>
          <p:cNvSpPr/>
          <p:nvPr/>
        </p:nvSpPr>
        <p:spPr>
          <a:xfrm>
            <a:off x="9522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79" name=""/>
          <p:cNvSpPr/>
          <p:nvPr/>
        </p:nvSpPr>
        <p:spPr>
          <a:xfrm>
            <a:off x="114300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80" name=""/>
          <p:cNvSpPr/>
          <p:nvPr/>
        </p:nvSpPr>
        <p:spPr>
          <a:xfrm>
            <a:off x="114300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81" name=""/>
          <p:cNvSpPr/>
          <p:nvPr/>
        </p:nvSpPr>
        <p:spPr>
          <a:xfrm>
            <a:off x="761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82" name=""/>
          <p:cNvSpPr/>
          <p:nvPr/>
        </p:nvSpPr>
        <p:spPr>
          <a:xfrm>
            <a:off x="761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5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83" name=""/>
          <p:cNvSpPr/>
          <p:nvPr/>
        </p:nvSpPr>
        <p:spPr>
          <a:xfrm>
            <a:off x="9522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84" name=""/>
          <p:cNvSpPr/>
          <p:nvPr/>
        </p:nvSpPr>
        <p:spPr>
          <a:xfrm>
            <a:off x="9522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85" name=""/>
          <p:cNvSpPr/>
          <p:nvPr/>
        </p:nvSpPr>
        <p:spPr>
          <a:xfrm>
            <a:off x="76176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74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86" name=""/>
          <p:cNvSpPr/>
          <p:nvPr/>
        </p:nvSpPr>
        <p:spPr>
          <a:xfrm>
            <a:off x="76176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87" name=""/>
          <p:cNvSpPr/>
          <p:nvPr/>
        </p:nvSpPr>
        <p:spPr>
          <a:xfrm>
            <a:off x="95220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88" name=""/>
          <p:cNvSpPr/>
          <p:nvPr/>
        </p:nvSpPr>
        <p:spPr>
          <a:xfrm>
            <a:off x="95220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89" name=""/>
          <p:cNvSpPr/>
          <p:nvPr/>
        </p:nvSpPr>
        <p:spPr>
          <a:xfrm>
            <a:off x="1143000" y="38574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90" name=""/>
          <p:cNvSpPr/>
          <p:nvPr/>
        </p:nvSpPr>
        <p:spPr>
          <a:xfrm>
            <a:off x="114300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91" name=""/>
          <p:cNvSpPr/>
          <p:nvPr/>
        </p:nvSpPr>
        <p:spPr>
          <a:xfrm>
            <a:off x="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92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93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94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95" name=""/>
          <p:cNvSpPr/>
          <p:nvPr/>
        </p:nvSpPr>
        <p:spPr>
          <a:xfrm>
            <a:off x="9522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96" name=""/>
          <p:cNvSpPr/>
          <p:nvPr/>
        </p:nvSpPr>
        <p:spPr>
          <a:xfrm>
            <a:off x="9522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97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98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3999" name=""/>
          <p:cNvSpPr/>
          <p:nvPr/>
        </p:nvSpPr>
        <p:spPr>
          <a:xfrm>
            <a:off x="9522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00" name=""/>
          <p:cNvSpPr/>
          <p:nvPr/>
        </p:nvSpPr>
        <p:spPr>
          <a:xfrm>
            <a:off x="9522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5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01" name=""/>
          <p:cNvSpPr/>
          <p:nvPr/>
        </p:nvSpPr>
        <p:spPr>
          <a:xfrm>
            <a:off x="11430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02" name=""/>
          <p:cNvSpPr/>
          <p:nvPr/>
        </p:nvSpPr>
        <p:spPr>
          <a:xfrm>
            <a:off x="11430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03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04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05" name=""/>
          <p:cNvSpPr/>
          <p:nvPr/>
        </p:nvSpPr>
        <p:spPr>
          <a:xfrm>
            <a:off x="11430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06" name=""/>
          <p:cNvSpPr/>
          <p:nvPr/>
        </p:nvSpPr>
        <p:spPr>
          <a:xfrm>
            <a:off x="11430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07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08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09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10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11" name=""/>
          <p:cNvSpPr/>
          <p:nvPr/>
        </p:nvSpPr>
        <p:spPr>
          <a:xfrm>
            <a:off x="9522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12" name=""/>
          <p:cNvSpPr/>
          <p:nvPr/>
        </p:nvSpPr>
        <p:spPr>
          <a:xfrm>
            <a:off x="9522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13" name=""/>
          <p:cNvSpPr/>
          <p:nvPr/>
        </p:nvSpPr>
        <p:spPr>
          <a:xfrm>
            <a:off x="76176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14" name=""/>
          <p:cNvSpPr/>
          <p:nvPr/>
        </p:nvSpPr>
        <p:spPr>
          <a:xfrm>
            <a:off x="11430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15" name=""/>
          <p:cNvSpPr/>
          <p:nvPr/>
        </p:nvSpPr>
        <p:spPr>
          <a:xfrm>
            <a:off x="11430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16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17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18" name=""/>
          <p:cNvSpPr/>
          <p:nvPr/>
        </p:nvSpPr>
        <p:spPr>
          <a:xfrm>
            <a:off x="11430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5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19" name=""/>
          <p:cNvSpPr/>
          <p:nvPr/>
        </p:nvSpPr>
        <p:spPr>
          <a:xfrm>
            <a:off x="11430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20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21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22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23" name=""/>
          <p:cNvSpPr/>
          <p:nvPr/>
        </p:nvSpPr>
        <p:spPr>
          <a:xfrm>
            <a:off x="152388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24" name=""/>
          <p:cNvSpPr/>
          <p:nvPr/>
        </p:nvSpPr>
        <p:spPr>
          <a:xfrm>
            <a:off x="1523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25" name=""/>
          <p:cNvSpPr/>
          <p:nvPr/>
        </p:nvSpPr>
        <p:spPr>
          <a:xfrm>
            <a:off x="1523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26" name=""/>
          <p:cNvSpPr/>
          <p:nvPr/>
        </p:nvSpPr>
        <p:spPr>
          <a:xfrm>
            <a:off x="190476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27" name=""/>
          <p:cNvSpPr/>
          <p:nvPr/>
        </p:nvSpPr>
        <p:spPr>
          <a:xfrm>
            <a:off x="190476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28" name=""/>
          <p:cNvSpPr/>
          <p:nvPr/>
        </p:nvSpPr>
        <p:spPr>
          <a:xfrm>
            <a:off x="2286000" y="4286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29" name=""/>
          <p:cNvSpPr/>
          <p:nvPr/>
        </p:nvSpPr>
        <p:spPr>
          <a:xfrm>
            <a:off x="2286000" y="471456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30" name=""/>
          <p:cNvSpPr/>
          <p:nvPr/>
        </p:nvSpPr>
        <p:spPr>
          <a:xfrm>
            <a:off x="0" y="514332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31" name=""/>
          <p:cNvSpPr/>
          <p:nvPr/>
        </p:nvSpPr>
        <p:spPr>
          <a:xfrm>
            <a:off x="0" y="557208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32" name=""/>
          <p:cNvSpPr/>
          <p:nvPr/>
        </p:nvSpPr>
        <p:spPr>
          <a:xfrm>
            <a:off x="76176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33" name=""/>
          <p:cNvSpPr/>
          <p:nvPr/>
        </p:nvSpPr>
        <p:spPr>
          <a:xfrm>
            <a:off x="76176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34" name=""/>
          <p:cNvSpPr/>
          <p:nvPr/>
        </p:nvSpPr>
        <p:spPr>
          <a:xfrm>
            <a:off x="11430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35" name=""/>
          <p:cNvSpPr/>
          <p:nvPr/>
        </p:nvSpPr>
        <p:spPr>
          <a:xfrm>
            <a:off x="11430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36" name=""/>
          <p:cNvSpPr/>
          <p:nvPr/>
        </p:nvSpPr>
        <p:spPr>
          <a:xfrm>
            <a:off x="1333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37" name=""/>
          <p:cNvSpPr/>
          <p:nvPr/>
        </p:nvSpPr>
        <p:spPr>
          <a:xfrm>
            <a:off x="1333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5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38" name=""/>
          <p:cNvSpPr/>
          <p:nvPr/>
        </p:nvSpPr>
        <p:spPr>
          <a:xfrm>
            <a:off x="11430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39" name=""/>
          <p:cNvSpPr/>
          <p:nvPr/>
        </p:nvSpPr>
        <p:spPr>
          <a:xfrm>
            <a:off x="11430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40" name=""/>
          <p:cNvSpPr/>
          <p:nvPr/>
        </p:nvSpPr>
        <p:spPr>
          <a:xfrm>
            <a:off x="1333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41" name=""/>
          <p:cNvSpPr/>
          <p:nvPr/>
        </p:nvSpPr>
        <p:spPr>
          <a:xfrm>
            <a:off x="1333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42" name=""/>
          <p:cNvSpPr/>
          <p:nvPr/>
        </p:nvSpPr>
        <p:spPr>
          <a:xfrm>
            <a:off x="76176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43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44" name=""/>
          <p:cNvSpPr/>
          <p:nvPr/>
        </p:nvSpPr>
        <p:spPr>
          <a:xfrm>
            <a:off x="1523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45" name=""/>
          <p:cNvSpPr/>
          <p:nvPr/>
        </p:nvSpPr>
        <p:spPr>
          <a:xfrm>
            <a:off x="1523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46" name=""/>
          <p:cNvSpPr/>
          <p:nvPr/>
        </p:nvSpPr>
        <p:spPr>
          <a:xfrm>
            <a:off x="1714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47" name=""/>
          <p:cNvSpPr/>
          <p:nvPr/>
        </p:nvSpPr>
        <p:spPr>
          <a:xfrm>
            <a:off x="1714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48" name=""/>
          <p:cNvSpPr/>
          <p:nvPr/>
        </p:nvSpPr>
        <p:spPr>
          <a:xfrm>
            <a:off x="1523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49" name=""/>
          <p:cNvSpPr/>
          <p:nvPr/>
        </p:nvSpPr>
        <p:spPr>
          <a:xfrm>
            <a:off x="1523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50" name=""/>
          <p:cNvSpPr/>
          <p:nvPr/>
        </p:nvSpPr>
        <p:spPr>
          <a:xfrm>
            <a:off x="1714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51" name=""/>
          <p:cNvSpPr/>
          <p:nvPr/>
        </p:nvSpPr>
        <p:spPr>
          <a:xfrm>
            <a:off x="1714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52" name=""/>
          <p:cNvSpPr/>
          <p:nvPr/>
        </p:nvSpPr>
        <p:spPr>
          <a:xfrm>
            <a:off x="190476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53" name=""/>
          <p:cNvSpPr/>
          <p:nvPr/>
        </p:nvSpPr>
        <p:spPr>
          <a:xfrm>
            <a:off x="190476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54" name=""/>
          <p:cNvSpPr/>
          <p:nvPr/>
        </p:nvSpPr>
        <p:spPr>
          <a:xfrm>
            <a:off x="1523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55" name=""/>
          <p:cNvSpPr/>
          <p:nvPr/>
        </p:nvSpPr>
        <p:spPr>
          <a:xfrm>
            <a:off x="1523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56" name=""/>
          <p:cNvSpPr/>
          <p:nvPr/>
        </p:nvSpPr>
        <p:spPr>
          <a:xfrm>
            <a:off x="1714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57" name=""/>
          <p:cNvSpPr/>
          <p:nvPr/>
        </p:nvSpPr>
        <p:spPr>
          <a:xfrm>
            <a:off x="1714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58" name=""/>
          <p:cNvSpPr/>
          <p:nvPr/>
        </p:nvSpPr>
        <p:spPr>
          <a:xfrm>
            <a:off x="1523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59" name=""/>
          <p:cNvSpPr/>
          <p:nvPr/>
        </p:nvSpPr>
        <p:spPr>
          <a:xfrm>
            <a:off x="1523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60" name=""/>
          <p:cNvSpPr/>
          <p:nvPr/>
        </p:nvSpPr>
        <p:spPr>
          <a:xfrm>
            <a:off x="1714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61" name=""/>
          <p:cNvSpPr/>
          <p:nvPr/>
        </p:nvSpPr>
        <p:spPr>
          <a:xfrm>
            <a:off x="1714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62" name=""/>
          <p:cNvSpPr/>
          <p:nvPr/>
        </p:nvSpPr>
        <p:spPr>
          <a:xfrm>
            <a:off x="1904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63" name=""/>
          <p:cNvSpPr/>
          <p:nvPr/>
        </p:nvSpPr>
        <p:spPr>
          <a:xfrm>
            <a:off x="1904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64" name=""/>
          <p:cNvSpPr/>
          <p:nvPr/>
        </p:nvSpPr>
        <p:spPr>
          <a:xfrm>
            <a:off x="2095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65" name=""/>
          <p:cNvSpPr/>
          <p:nvPr/>
        </p:nvSpPr>
        <p:spPr>
          <a:xfrm>
            <a:off x="2095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66" name=""/>
          <p:cNvSpPr/>
          <p:nvPr/>
        </p:nvSpPr>
        <p:spPr>
          <a:xfrm>
            <a:off x="1904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67" name=""/>
          <p:cNvSpPr/>
          <p:nvPr/>
        </p:nvSpPr>
        <p:spPr>
          <a:xfrm>
            <a:off x="1904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5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68" name=""/>
          <p:cNvSpPr/>
          <p:nvPr/>
        </p:nvSpPr>
        <p:spPr>
          <a:xfrm>
            <a:off x="2095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69" name=""/>
          <p:cNvSpPr/>
          <p:nvPr/>
        </p:nvSpPr>
        <p:spPr>
          <a:xfrm>
            <a:off x="2095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70" name=""/>
          <p:cNvSpPr/>
          <p:nvPr/>
        </p:nvSpPr>
        <p:spPr>
          <a:xfrm>
            <a:off x="228600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71" name=""/>
          <p:cNvSpPr/>
          <p:nvPr/>
        </p:nvSpPr>
        <p:spPr>
          <a:xfrm>
            <a:off x="228600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72" name=""/>
          <p:cNvSpPr/>
          <p:nvPr/>
        </p:nvSpPr>
        <p:spPr>
          <a:xfrm>
            <a:off x="2286000" y="57862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73" name=""/>
          <p:cNvSpPr/>
          <p:nvPr/>
        </p:nvSpPr>
        <p:spPr>
          <a:xfrm>
            <a:off x="2286000" y="58935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74" name=""/>
          <p:cNvSpPr/>
          <p:nvPr/>
        </p:nvSpPr>
        <p:spPr>
          <a:xfrm>
            <a:off x="247644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75" name=""/>
          <p:cNvSpPr/>
          <p:nvPr/>
        </p:nvSpPr>
        <p:spPr>
          <a:xfrm>
            <a:off x="247644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76" name=""/>
          <p:cNvSpPr/>
          <p:nvPr/>
        </p:nvSpPr>
        <p:spPr>
          <a:xfrm>
            <a:off x="2666880" y="5572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77" name=""/>
          <p:cNvSpPr/>
          <p:nvPr/>
        </p:nvSpPr>
        <p:spPr>
          <a:xfrm>
            <a:off x="266688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78" name=""/>
          <p:cNvSpPr/>
          <p:nvPr/>
        </p:nvSpPr>
        <p:spPr>
          <a:xfrm>
            <a:off x="152388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79" name=""/>
          <p:cNvSpPr/>
          <p:nvPr/>
        </p:nvSpPr>
        <p:spPr>
          <a:xfrm>
            <a:off x="1523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80" name=""/>
          <p:cNvSpPr/>
          <p:nvPr/>
        </p:nvSpPr>
        <p:spPr>
          <a:xfrm>
            <a:off x="1904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81" name=""/>
          <p:cNvSpPr/>
          <p:nvPr/>
        </p:nvSpPr>
        <p:spPr>
          <a:xfrm>
            <a:off x="1904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82" name=""/>
          <p:cNvSpPr/>
          <p:nvPr/>
        </p:nvSpPr>
        <p:spPr>
          <a:xfrm>
            <a:off x="2095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83" name=""/>
          <p:cNvSpPr/>
          <p:nvPr/>
        </p:nvSpPr>
        <p:spPr>
          <a:xfrm>
            <a:off x="2095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84" name=""/>
          <p:cNvSpPr/>
          <p:nvPr/>
        </p:nvSpPr>
        <p:spPr>
          <a:xfrm>
            <a:off x="1904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85" name=""/>
          <p:cNvSpPr/>
          <p:nvPr/>
        </p:nvSpPr>
        <p:spPr>
          <a:xfrm>
            <a:off x="1904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86" name=""/>
          <p:cNvSpPr/>
          <p:nvPr/>
        </p:nvSpPr>
        <p:spPr>
          <a:xfrm>
            <a:off x="2095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87" name=""/>
          <p:cNvSpPr/>
          <p:nvPr/>
        </p:nvSpPr>
        <p:spPr>
          <a:xfrm>
            <a:off x="2095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88" name=""/>
          <p:cNvSpPr/>
          <p:nvPr/>
        </p:nvSpPr>
        <p:spPr>
          <a:xfrm>
            <a:off x="152388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89" name=""/>
          <p:cNvSpPr/>
          <p:nvPr/>
        </p:nvSpPr>
        <p:spPr>
          <a:xfrm>
            <a:off x="228600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90" name=""/>
          <p:cNvSpPr/>
          <p:nvPr/>
        </p:nvSpPr>
        <p:spPr>
          <a:xfrm>
            <a:off x="228600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91" name=""/>
          <p:cNvSpPr/>
          <p:nvPr/>
        </p:nvSpPr>
        <p:spPr>
          <a:xfrm>
            <a:off x="2476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92" name=""/>
          <p:cNvSpPr/>
          <p:nvPr/>
        </p:nvSpPr>
        <p:spPr>
          <a:xfrm>
            <a:off x="2476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93" name=""/>
          <p:cNvSpPr/>
          <p:nvPr/>
        </p:nvSpPr>
        <p:spPr>
          <a:xfrm>
            <a:off x="228600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25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94" name=""/>
          <p:cNvSpPr/>
          <p:nvPr/>
        </p:nvSpPr>
        <p:spPr>
          <a:xfrm>
            <a:off x="228600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95" name=""/>
          <p:cNvSpPr/>
          <p:nvPr/>
        </p:nvSpPr>
        <p:spPr>
          <a:xfrm>
            <a:off x="2476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96" name=""/>
          <p:cNvSpPr/>
          <p:nvPr/>
        </p:nvSpPr>
        <p:spPr>
          <a:xfrm>
            <a:off x="2476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97" name=""/>
          <p:cNvSpPr/>
          <p:nvPr/>
        </p:nvSpPr>
        <p:spPr>
          <a:xfrm>
            <a:off x="266688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98" name=""/>
          <p:cNvSpPr/>
          <p:nvPr/>
        </p:nvSpPr>
        <p:spPr>
          <a:xfrm>
            <a:off x="266688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099" name=""/>
          <p:cNvSpPr/>
          <p:nvPr/>
        </p:nvSpPr>
        <p:spPr>
          <a:xfrm>
            <a:off x="266688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00" name=""/>
          <p:cNvSpPr/>
          <p:nvPr/>
        </p:nvSpPr>
        <p:spPr>
          <a:xfrm>
            <a:off x="285732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01" name=""/>
          <p:cNvSpPr/>
          <p:nvPr/>
        </p:nvSpPr>
        <p:spPr>
          <a:xfrm>
            <a:off x="285732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02" name=""/>
          <p:cNvSpPr/>
          <p:nvPr/>
        </p:nvSpPr>
        <p:spPr>
          <a:xfrm>
            <a:off x="228600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03" name=""/>
          <p:cNvSpPr/>
          <p:nvPr/>
        </p:nvSpPr>
        <p:spPr>
          <a:xfrm>
            <a:off x="228600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04" name=""/>
          <p:cNvSpPr/>
          <p:nvPr/>
        </p:nvSpPr>
        <p:spPr>
          <a:xfrm>
            <a:off x="2476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05" name=""/>
          <p:cNvSpPr/>
          <p:nvPr/>
        </p:nvSpPr>
        <p:spPr>
          <a:xfrm>
            <a:off x="2476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06" name=""/>
          <p:cNvSpPr/>
          <p:nvPr/>
        </p:nvSpPr>
        <p:spPr>
          <a:xfrm>
            <a:off x="228600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07" name=""/>
          <p:cNvSpPr/>
          <p:nvPr/>
        </p:nvSpPr>
        <p:spPr>
          <a:xfrm>
            <a:off x="266688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08" name=""/>
          <p:cNvSpPr/>
          <p:nvPr/>
        </p:nvSpPr>
        <p:spPr>
          <a:xfrm>
            <a:off x="266688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09" name=""/>
          <p:cNvSpPr/>
          <p:nvPr/>
        </p:nvSpPr>
        <p:spPr>
          <a:xfrm>
            <a:off x="285732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10" name=""/>
          <p:cNvSpPr/>
          <p:nvPr/>
        </p:nvSpPr>
        <p:spPr>
          <a:xfrm>
            <a:off x="285732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11" name=""/>
          <p:cNvSpPr/>
          <p:nvPr/>
        </p:nvSpPr>
        <p:spPr>
          <a:xfrm>
            <a:off x="2666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12" name=""/>
          <p:cNvSpPr/>
          <p:nvPr/>
        </p:nvSpPr>
        <p:spPr>
          <a:xfrm>
            <a:off x="2666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13" name=""/>
          <p:cNvSpPr/>
          <p:nvPr/>
        </p:nvSpPr>
        <p:spPr>
          <a:xfrm>
            <a:off x="2857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14" name=""/>
          <p:cNvSpPr/>
          <p:nvPr/>
        </p:nvSpPr>
        <p:spPr>
          <a:xfrm>
            <a:off x="2857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15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16" name=""/>
          <p:cNvSpPr/>
          <p:nvPr/>
        </p:nvSpPr>
        <p:spPr>
          <a:xfrm>
            <a:off x="304776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17" name=""/>
          <p:cNvSpPr/>
          <p:nvPr/>
        </p:nvSpPr>
        <p:spPr>
          <a:xfrm>
            <a:off x="304776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18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19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20" name=""/>
          <p:cNvSpPr/>
          <p:nvPr/>
        </p:nvSpPr>
        <p:spPr>
          <a:xfrm>
            <a:off x="323820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21" name=""/>
          <p:cNvSpPr/>
          <p:nvPr/>
        </p:nvSpPr>
        <p:spPr>
          <a:xfrm>
            <a:off x="323820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22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23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24" name=""/>
          <p:cNvSpPr/>
          <p:nvPr/>
        </p:nvSpPr>
        <p:spPr>
          <a:xfrm>
            <a:off x="323820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25" name=""/>
          <p:cNvSpPr/>
          <p:nvPr/>
        </p:nvSpPr>
        <p:spPr>
          <a:xfrm>
            <a:off x="323820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5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26" name=""/>
          <p:cNvSpPr/>
          <p:nvPr/>
        </p:nvSpPr>
        <p:spPr>
          <a:xfrm>
            <a:off x="342900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27" name=""/>
          <p:cNvSpPr/>
          <p:nvPr/>
        </p:nvSpPr>
        <p:spPr>
          <a:xfrm>
            <a:off x="34290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28" name=""/>
          <p:cNvSpPr/>
          <p:nvPr/>
        </p:nvSpPr>
        <p:spPr>
          <a:xfrm>
            <a:off x="34290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29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30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31" name=""/>
          <p:cNvSpPr/>
          <p:nvPr/>
        </p:nvSpPr>
        <p:spPr>
          <a:xfrm>
            <a:off x="3809880" y="6000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32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33" name=""/>
          <p:cNvSpPr/>
          <p:nvPr/>
        </p:nvSpPr>
        <p:spPr>
          <a:xfrm>
            <a:off x="3809880" y="66434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34" name=""/>
          <p:cNvSpPr/>
          <p:nvPr/>
        </p:nvSpPr>
        <p:spPr>
          <a:xfrm>
            <a:off x="419076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35" name=""/>
          <p:cNvSpPr/>
          <p:nvPr/>
        </p:nvSpPr>
        <p:spPr>
          <a:xfrm>
            <a:off x="4190760" y="66434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36" name=""/>
          <p:cNvSpPr/>
          <p:nvPr/>
        </p:nvSpPr>
        <p:spPr>
          <a:xfrm>
            <a:off x="4572000" y="5143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37" name=""/>
          <p:cNvSpPr/>
          <p:nvPr/>
        </p:nvSpPr>
        <p:spPr>
          <a:xfrm>
            <a:off x="4572000" y="600048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38" name=""/>
          <p:cNvSpPr/>
          <p:nvPr/>
        </p:nvSpPr>
        <p:spPr>
          <a:xfrm>
            <a:off x="609588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39" name=""/>
          <p:cNvSpPr/>
          <p:nvPr/>
        </p:nvSpPr>
        <p:spPr>
          <a:xfrm>
            <a:off x="6095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40" name=""/>
          <p:cNvSpPr/>
          <p:nvPr/>
        </p:nvSpPr>
        <p:spPr>
          <a:xfrm>
            <a:off x="761976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41" name=""/>
          <p:cNvSpPr/>
          <p:nvPr/>
        </p:nvSpPr>
        <p:spPr>
          <a:xfrm>
            <a:off x="761976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42" name=""/>
          <p:cNvSpPr/>
          <p:nvPr/>
        </p:nvSpPr>
        <p:spPr>
          <a:xfrm>
            <a:off x="8001000" y="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43" name=""/>
          <p:cNvSpPr/>
          <p:nvPr/>
        </p:nvSpPr>
        <p:spPr>
          <a:xfrm>
            <a:off x="8001000" y="214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44" name=""/>
          <p:cNvSpPr/>
          <p:nvPr/>
        </p:nvSpPr>
        <p:spPr>
          <a:xfrm>
            <a:off x="761976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45" name=""/>
          <p:cNvSpPr/>
          <p:nvPr/>
        </p:nvSpPr>
        <p:spPr>
          <a:xfrm>
            <a:off x="8381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46" name=""/>
          <p:cNvSpPr/>
          <p:nvPr/>
        </p:nvSpPr>
        <p:spPr>
          <a:xfrm>
            <a:off x="8381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47" name=""/>
          <p:cNvSpPr/>
          <p:nvPr/>
        </p:nvSpPr>
        <p:spPr>
          <a:xfrm>
            <a:off x="8572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48" name=""/>
          <p:cNvSpPr/>
          <p:nvPr/>
        </p:nvSpPr>
        <p:spPr>
          <a:xfrm>
            <a:off x="8572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49" name=""/>
          <p:cNvSpPr/>
          <p:nvPr/>
        </p:nvSpPr>
        <p:spPr>
          <a:xfrm>
            <a:off x="838188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50" name=""/>
          <p:cNvSpPr/>
          <p:nvPr/>
        </p:nvSpPr>
        <p:spPr>
          <a:xfrm>
            <a:off x="8762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5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51" name=""/>
          <p:cNvSpPr/>
          <p:nvPr/>
        </p:nvSpPr>
        <p:spPr>
          <a:xfrm>
            <a:off x="8762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52" name=""/>
          <p:cNvSpPr/>
          <p:nvPr/>
        </p:nvSpPr>
        <p:spPr>
          <a:xfrm>
            <a:off x="895320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53" name=""/>
          <p:cNvSpPr/>
          <p:nvPr/>
        </p:nvSpPr>
        <p:spPr>
          <a:xfrm>
            <a:off x="895320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54" name=""/>
          <p:cNvSpPr/>
          <p:nvPr/>
        </p:nvSpPr>
        <p:spPr>
          <a:xfrm>
            <a:off x="8762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55" name=""/>
          <p:cNvSpPr/>
          <p:nvPr/>
        </p:nvSpPr>
        <p:spPr>
          <a:xfrm>
            <a:off x="8762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56" name=""/>
          <p:cNvSpPr/>
          <p:nvPr/>
        </p:nvSpPr>
        <p:spPr>
          <a:xfrm>
            <a:off x="895320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57" name=""/>
          <p:cNvSpPr/>
          <p:nvPr/>
        </p:nvSpPr>
        <p:spPr>
          <a:xfrm>
            <a:off x="895320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58" name=""/>
          <p:cNvSpPr/>
          <p:nvPr/>
        </p:nvSpPr>
        <p:spPr>
          <a:xfrm>
            <a:off x="838188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59" name=""/>
          <p:cNvSpPr/>
          <p:nvPr/>
        </p:nvSpPr>
        <p:spPr>
          <a:xfrm>
            <a:off x="761976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60" name=""/>
          <p:cNvSpPr/>
          <p:nvPr/>
        </p:nvSpPr>
        <p:spPr>
          <a:xfrm>
            <a:off x="609588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61" name=""/>
          <p:cNvSpPr/>
          <p:nvPr/>
        </p:nvSpPr>
        <p:spPr>
          <a:xfrm>
            <a:off x="91440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62" name=""/>
          <p:cNvSpPr/>
          <p:nvPr/>
        </p:nvSpPr>
        <p:spPr>
          <a:xfrm>
            <a:off x="91440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63" name=""/>
          <p:cNvSpPr/>
          <p:nvPr/>
        </p:nvSpPr>
        <p:spPr>
          <a:xfrm>
            <a:off x="933444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64" name=""/>
          <p:cNvSpPr/>
          <p:nvPr/>
        </p:nvSpPr>
        <p:spPr>
          <a:xfrm>
            <a:off x="933444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65" name=""/>
          <p:cNvSpPr/>
          <p:nvPr/>
        </p:nvSpPr>
        <p:spPr>
          <a:xfrm>
            <a:off x="91440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66" name=""/>
          <p:cNvSpPr/>
          <p:nvPr/>
        </p:nvSpPr>
        <p:spPr>
          <a:xfrm>
            <a:off x="91440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67" name=""/>
          <p:cNvSpPr/>
          <p:nvPr/>
        </p:nvSpPr>
        <p:spPr>
          <a:xfrm>
            <a:off x="933444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68" name=""/>
          <p:cNvSpPr/>
          <p:nvPr/>
        </p:nvSpPr>
        <p:spPr>
          <a:xfrm>
            <a:off x="933444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69" name=""/>
          <p:cNvSpPr/>
          <p:nvPr/>
        </p:nvSpPr>
        <p:spPr>
          <a:xfrm>
            <a:off x="952488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70" name=""/>
          <p:cNvSpPr/>
          <p:nvPr/>
        </p:nvSpPr>
        <p:spPr>
          <a:xfrm>
            <a:off x="9524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71" name=""/>
          <p:cNvSpPr/>
          <p:nvPr/>
        </p:nvSpPr>
        <p:spPr>
          <a:xfrm>
            <a:off x="9524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72" name=""/>
          <p:cNvSpPr/>
          <p:nvPr/>
        </p:nvSpPr>
        <p:spPr>
          <a:xfrm>
            <a:off x="9715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73" name=""/>
          <p:cNvSpPr/>
          <p:nvPr/>
        </p:nvSpPr>
        <p:spPr>
          <a:xfrm>
            <a:off x="9715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74" name=""/>
          <p:cNvSpPr/>
          <p:nvPr/>
        </p:nvSpPr>
        <p:spPr>
          <a:xfrm>
            <a:off x="91440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75" name=""/>
          <p:cNvSpPr/>
          <p:nvPr/>
        </p:nvSpPr>
        <p:spPr>
          <a:xfrm>
            <a:off x="91440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76" name=""/>
          <p:cNvSpPr/>
          <p:nvPr/>
        </p:nvSpPr>
        <p:spPr>
          <a:xfrm>
            <a:off x="933444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77" name=""/>
          <p:cNvSpPr/>
          <p:nvPr/>
        </p:nvSpPr>
        <p:spPr>
          <a:xfrm>
            <a:off x="933444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78" name=""/>
          <p:cNvSpPr/>
          <p:nvPr/>
        </p:nvSpPr>
        <p:spPr>
          <a:xfrm>
            <a:off x="9144000" y="642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79" name=""/>
          <p:cNvSpPr/>
          <p:nvPr/>
        </p:nvSpPr>
        <p:spPr>
          <a:xfrm>
            <a:off x="952488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80" name=""/>
          <p:cNvSpPr/>
          <p:nvPr/>
        </p:nvSpPr>
        <p:spPr>
          <a:xfrm>
            <a:off x="952488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81" name=""/>
          <p:cNvSpPr/>
          <p:nvPr/>
        </p:nvSpPr>
        <p:spPr>
          <a:xfrm>
            <a:off x="971532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82" name=""/>
          <p:cNvSpPr/>
          <p:nvPr/>
        </p:nvSpPr>
        <p:spPr>
          <a:xfrm>
            <a:off x="971532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25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83" name=""/>
          <p:cNvSpPr/>
          <p:nvPr/>
        </p:nvSpPr>
        <p:spPr>
          <a:xfrm>
            <a:off x="952488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84" name=""/>
          <p:cNvSpPr/>
          <p:nvPr/>
        </p:nvSpPr>
        <p:spPr>
          <a:xfrm>
            <a:off x="952488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85" name=""/>
          <p:cNvSpPr/>
          <p:nvPr/>
        </p:nvSpPr>
        <p:spPr>
          <a:xfrm>
            <a:off x="971532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86" name=""/>
          <p:cNvSpPr/>
          <p:nvPr/>
        </p:nvSpPr>
        <p:spPr>
          <a:xfrm>
            <a:off x="971532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87" name=""/>
          <p:cNvSpPr/>
          <p:nvPr/>
        </p:nvSpPr>
        <p:spPr>
          <a:xfrm>
            <a:off x="990576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88" name=""/>
          <p:cNvSpPr/>
          <p:nvPr/>
        </p:nvSpPr>
        <p:spPr>
          <a:xfrm>
            <a:off x="9905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89" name=""/>
          <p:cNvSpPr/>
          <p:nvPr/>
        </p:nvSpPr>
        <p:spPr>
          <a:xfrm>
            <a:off x="9905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90" name=""/>
          <p:cNvSpPr/>
          <p:nvPr/>
        </p:nvSpPr>
        <p:spPr>
          <a:xfrm>
            <a:off x="1009620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91" name=""/>
          <p:cNvSpPr/>
          <p:nvPr/>
        </p:nvSpPr>
        <p:spPr>
          <a:xfrm>
            <a:off x="1009620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92" name=""/>
          <p:cNvSpPr/>
          <p:nvPr/>
        </p:nvSpPr>
        <p:spPr>
          <a:xfrm>
            <a:off x="9905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93" name=""/>
          <p:cNvSpPr/>
          <p:nvPr/>
        </p:nvSpPr>
        <p:spPr>
          <a:xfrm>
            <a:off x="9905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94" name=""/>
          <p:cNvSpPr/>
          <p:nvPr/>
        </p:nvSpPr>
        <p:spPr>
          <a:xfrm>
            <a:off x="100962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95" name=""/>
          <p:cNvSpPr/>
          <p:nvPr/>
        </p:nvSpPr>
        <p:spPr>
          <a:xfrm>
            <a:off x="100962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96" name=""/>
          <p:cNvSpPr/>
          <p:nvPr/>
        </p:nvSpPr>
        <p:spPr>
          <a:xfrm>
            <a:off x="10287000" y="4284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97" name=""/>
          <p:cNvSpPr/>
          <p:nvPr/>
        </p:nvSpPr>
        <p:spPr>
          <a:xfrm>
            <a:off x="10287000" y="642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98" name=""/>
          <p:cNvSpPr/>
          <p:nvPr/>
        </p:nvSpPr>
        <p:spPr>
          <a:xfrm>
            <a:off x="9144000" y="857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199" name=""/>
          <p:cNvSpPr/>
          <p:nvPr/>
        </p:nvSpPr>
        <p:spPr>
          <a:xfrm>
            <a:off x="9144000" y="1071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00" name=""/>
          <p:cNvSpPr/>
          <p:nvPr/>
        </p:nvSpPr>
        <p:spPr>
          <a:xfrm>
            <a:off x="952488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01" name=""/>
          <p:cNvSpPr/>
          <p:nvPr/>
        </p:nvSpPr>
        <p:spPr>
          <a:xfrm>
            <a:off x="952488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02" name=""/>
          <p:cNvSpPr/>
          <p:nvPr/>
        </p:nvSpPr>
        <p:spPr>
          <a:xfrm>
            <a:off x="971532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03" name=""/>
          <p:cNvSpPr/>
          <p:nvPr/>
        </p:nvSpPr>
        <p:spPr>
          <a:xfrm>
            <a:off x="971532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04" name=""/>
          <p:cNvSpPr/>
          <p:nvPr/>
        </p:nvSpPr>
        <p:spPr>
          <a:xfrm>
            <a:off x="9524880" y="10713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05" name=""/>
          <p:cNvSpPr/>
          <p:nvPr/>
        </p:nvSpPr>
        <p:spPr>
          <a:xfrm>
            <a:off x="9144000" y="128556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06" name=""/>
          <p:cNvSpPr/>
          <p:nvPr/>
        </p:nvSpPr>
        <p:spPr>
          <a:xfrm>
            <a:off x="9905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07" name=""/>
          <p:cNvSpPr/>
          <p:nvPr/>
        </p:nvSpPr>
        <p:spPr>
          <a:xfrm>
            <a:off x="9905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08" name=""/>
          <p:cNvSpPr/>
          <p:nvPr/>
        </p:nvSpPr>
        <p:spPr>
          <a:xfrm>
            <a:off x="100962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5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09" name=""/>
          <p:cNvSpPr/>
          <p:nvPr/>
        </p:nvSpPr>
        <p:spPr>
          <a:xfrm>
            <a:off x="100962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10" name=""/>
          <p:cNvSpPr/>
          <p:nvPr/>
        </p:nvSpPr>
        <p:spPr>
          <a:xfrm>
            <a:off x="9905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11" name=""/>
          <p:cNvSpPr/>
          <p:nvPr/>
        </p:nvSpPr>
        <p:spPr>
          <a:xfrm>
            <a:off x="9905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12" name=""/>
          <p:cNvSpPr/>
          <p:nvPr/>
        </p:nvSpPr>
        <p:spPr>
          <a:xfrm>
            <a:off x="100962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13" name=""/>
          <p:cNvSpPr/>
          <p:nvPr/>
        </p:nvSpPr>
        <p:spPr>
          <a:xfrm>
            <a:off x="100962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14" name=""/>
          <p:cNvSpPr/>
          <p:nvPr/>
        </p:nvSpPr>
        <p:spPr>
          <a:xfrm>
            <a:off x="102870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15" name=""/>
          <p:cNvSpPr/>
          <p:nvPr/>
        </p:nvSpPr>
        <p:spPr>
          <a:xfrm>
            <a:off x="102870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16" name=""/>
          <p:cNvSpPr/>
          <p:nvPr/>
        </p:nvSpPr>
        <p:spPr>
          <a:xfrm>
            <a:off x="10477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17" name=""/>
          <p:cNvSpPr/>
          <p:nvPr/>
        </p:nvSpPr>
        <p:spPr>
          <a:xfrm>
            <a:off x="10477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18" name=""/>
          <p:cNvSpPr/>
          <p:nvPr/>
        </p:nvSpPr>
        <p:spPr>
          <a:xfrm>
            <a:off x="102870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19" name=""/>
          <p:cNvSpPr/>
          <p:nvPr/>
        </p:nvSpPr>
        <p:spPr>
          <a:xfrm>
            <a:off x="102870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20" name=""/>
          <p:cNvSpPr/>
          <p:nvPr/>
        </p:nvSpPr>
        <p:spPr>
          <a:xfrm>
            <a:off x="10477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21" name=""/>
          <p:cNvSpPr/>
          <p:nvPr/>
        </p:nvSpPr>
        <p:spPr>
          <a:xfrm>
            <a:off x="10477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22" name=""/>
          <p:cNvSpPr/>
          <p:nvPr/>
        </p:nvSpPr>
        <p:spPr>
          <a:xfrm>
            <a:off x="9905760" y="1285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23" name=""/>
          <p:cNvSpPr/>
          <p:nvPr/>
        </p:nvSpPr>
        <p:spPr>
          <a:xfrm>
            <a:off x="9905760" y="1500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24" name=""/>
          <p:cNvSpPr/>
          <p:nvPr/>
        </p:nvSpPr>
        <p:spPr>
          <a:xfrm>
            <a:off x="10287000" y="1285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25" name=""/>
          <p:cNvSpPr/>
          <p:nvPr/>
        </p:nvSpPr>
        <p:spPr>
          <a:xfrm>
            <a:off x="10287000" y="1392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26" name=""/>
          <p:cNvSpPr/>
          <p:nvPr/>
        </p:nvSpPr>
        <p:spPr>
          <a:xfrm>
            <a:off x="10477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27" name=""/>
          <p:cNvSpPr/>
          <p:nvPr/>
        </p:nvSpPr>
        <p:spPr>
          <a:xfrm>
            <a:off x="10477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28" name=""/>
          <p:cNvSpPr/>
          <p:nvPr/>
        </p:nvSpPr>
        <p:spPr>
          <a:xfrm>
            <a:off x="10287000" y="1500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29" name=""/>
          <p:cNvSpPr/>
          <p:nvPr/>
        </p:nvSpPr>
        <p:spPr>
          <a:xfrm>
            <a:off x="10287000" y="1607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30" name=""/>
          <p:cNvSpPr/>
          <p:nvPr/>
        </p:nvSpPr>
        <p:spPr>
          <a:xfrm>
            <a:off x="10477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31" name=""/>
          <p:cNvSpPr/>
          <p:nvPr/>
        </p:nvSpPr>
        <p:spPr>
          <a:xfrm>
            <a:off x="10477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32" name=""/>
          <p:cNvSpPr/>
          <p:nvPr/>
        </p:nvSpPr>
        <p:spPr>
          <a:xfrm>
            <a:off x="1066788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33" name=""/>
          <p:cNvSpPr/>
          <p:nvPr/>
        </p:nvSpPr>
        <p:spPr>
          <a:xfrm>
            <a:off x="10667880" y="857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34" name=""/>
          <p:cNvSpPr/>
          <p:nvPr/>
        </p:nvSpPr>
        <p:spPr>
          <a:xfrm>
            <a:off x="10667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35" name=""/>
          <p:cNvSpPr/>
          <p:nvPr/>
        </p:nvSpPr>
        <p:spPr>
          <a:xfrm>
            <a:off x="10667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36" name=""/>
          <p:cNvSpPr/>
          <p:nvPr/>
        </p:nvSpPr>
        <p:spPr>
          <a:xfrm>
            <a:off x="10858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37" name=""/>
          <p:cNvSpPr/>
          <p:nvPr/>
        </p:nvSpPr>
        <p:spPr>
          <a:xfrm>
            <a:off x="10858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38" name=""/>
          <p:cNvSpPr/>
          <p:nvPr/>
        </p:nvSpPr>
        <p:spPr>
          <a:xfrm>
            <a:off x="10667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5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39" name=""/>
          <p:cNvSpPr/>
          <p:nvPr/>
        </p:nvSpPr>
        <p:spPr>
          <a:xfrm>
            <a:off x="10667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40" name=""/>
          <p:cNvSpPr/>
          <p:nvPr/>
        </p:nvSpPr>
        <p:spPr>
          <a:xfrm>
            <a:off x="10858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41" name=""/>
          <p:cNvSpPr/>
          <p:nvPr/>
        </p:nvSpPr>
        <p:spPr>
          <a:xfrm>
            <a:off x="10858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42" name=""/>
          <p:cNvSpPr/>
          <p:nvPr/>
        </p:nvSpPr>
        <p:spPr>
          <a:xfrm>
            <a:off x="11048760" y="1285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43" name=""/>
          <p:cNvSpPr/>
          <p:nvPr/>
        </p:nvSpPr>
        <p:spPr>
          <a:xfrm>
            <a:off x="11048760" y="1500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44" name=""/>
          <p:cNvSpPr/>
          <p:nvPr/>
        </p:nvSpPr>
        <p:spPr>
          <a:xfrm>
            <a:off x="1143000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45" name=""/>
          <p:cNvSpPr/>
          <p:nvPr/>
        </p:nvSpPr>
        <p:spPr>
          <a:xfrm>
            <a:off x="11430000" y="128556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46" name=""/>
          <p:cNvSpPr/>
          <p:nvPr/>
        </p:nvSpPr>
        <p:spPr>
          <a:xfrm>
            <a:off x="914400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47" name=""/>
          <p:cNvSpPr/>
          <p:nvPr/>
        </p:nvSpPr>
        <p:spPr>
          <a:xfrm>
            <a:off x="914400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48" name=""/>
          <p:cNvSpPr/>
          <p:nvPr/>
        </p:nvSpPr>
        <p:spPr>
          <a:xfrm>
            <a:off x="990576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49" name=""/>
          <p:cNvSpPr/>
          <p:nvPr/>
        </p:nvSpPr>
        <p:spPr>
          <a:xfrm>
            <a:off x="990576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50" name=""/>
          <p:cNvSpPr/>
          <p:nvPr/>
        </p:nvSpPr>
        <p:spPr>
          <a:xfrm>
            <a:off x="10287000" y="17143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51" name=""/>
          <p:cNvSpPr/>
          <p:nvPr/>
        </p:nvSpPr>
        <p:spPr>
          <a:xfrm>
            <a:off x="10287000" y="192852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52" name=""/>
          <p:cNvSpPr/>
          <p:nvPr/>
        </p:nvSpPr>
        <p:spPr>
          <a:xfrm>
            <a:off x="9905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53" name=""/>
          <p:cNvSpPr/>
          <p:nvPr/>
        </p:nvSpPr>
        <p:spPr>
          <a:xfrm>
            <a:off x="914400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54" name=""/>
          <p:cNvSpPr/>
          <p:nvPr/>
        </p:nvSpPr>
        <p:spPr>
          <a:xfrm>
            <a:off x="10667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55" name=""/>
          <p:cNvSpPr/>
          <p:nvPr/>
        </p:nvSpPr>
        <p:spPr>
          <a:xfrm>
            <a:off x="10667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56" name=""/>
          <p:cNvSpPr/>
          <p:nvPr/>
        </p:nvSpPr>
        <p:spPr>
          <a:xfrm>
            <a:off x="10858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57" name=""/>
          <p:cNvSpPr/>
          <p:nvPr/>
        </p:nvSpPr>
        <p:spPr>
          <a:xfrm>
            <a:off x="10858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5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58" name=""/>
          <p:cNvSpPr/>
          <p:nvPr/>
        </p:nvSpPr>
        <p:spPr>
          <a:xfrm>
            <a:off x="10667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59" name=""/>
          <p:cNvSpPr/>
          <p:nvPr/>
        </p:nvSpPr>
        <p:spPr>
          <a:xfrm>
            <a:off x="10667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60" name=""/>
          <p:cNvSpPr/>
          <p:nvPr/>
        </p:nvSpPr>
        <p:spPr>
          <a:xfrm>
            <a:off x="10858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61" name=""/>
          <p:cNvSpPr/>
          <p:nvPr/>
        </p:nvSpPr>
        <p:spPr>
          <a:xfrm>
            <a:off x="10858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62" name=""/>
          <p:cNvSpPr/>
          <p:nvPr/>
        </p:nvSpPr>
        <p:spPr>
          <a:xfrm>
            <a:off x="1104876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63" name=""/>
          <p:cNvSpPr/>
          <p:nvPr/>
        </p:nvSpPr>
        <p:spPr>
          <a:xfrm>
            <a:off x="11048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64" name=""/>
          <p:cNvSpPr/>
          <p:nvPr/>
        </p:nvSpPr>
        <p:spPr>
          <a:xfrm>
            <a:off x="11048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65" name=""/>
          <p:cNvSpPr/>
          <p:nvPr/>
        </p:nvSpPr>
        <p:spPr>
          <a:xfrm>
            <a:off x="112392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66" name=""/>
          <p:cNvSpPr/>
          <p:nvPr/>
        </p:nvSpPr>
        <p:spPr>
          <a:xfrm>
            <a:off x="112392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67" name=""/>
          <p:cNvSpPr/>
          <p:nvPr/>
        </p:nvSpPr>
        <p:spPr>
          <a:xfrm>
            <a:off x="1066788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68" name=""/>
          <p:cNvSpPr/>
          <p:nvPr/>
        </p:nvSpPr>
        <p:spPr>
          <a:xfrm>
            <a:off x="1066788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69" name=""/>
          <p:cNvSpPr/>
          <p:nvPr/>
        </p:nvSpPr>
        <p:spPr>
          <a:xfrm>
            <a:off x="1085832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70" name=""/>
          <p:cNvSpPr/>
          <p:nvPr/>
        </p:nvSpPr>
        <p:spPr>
          <a:xfrm>
            <a:off x="1085832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71" name=""/>
          <p:cNvSpPr/>
          <p:nvPr/>
        </p:nvSpPr>
        <p:spPr>
          <a:xfrm>
            <a:off x="10667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72" name=""/>
          <p:cNvSpPr/>
          <p:nvPr/>
        </p:nvSpPr>
        <p:spPr>
          <a:xfrm>
            <a:off x="10667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73" name=""/>
          <p:cNvSpPr/>
          <p:nvPr/>
        </p:nvSpPr>
        <p:spPr>
          <a:xfrm>
            <a:off x="10858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74" name=""/>
          <p:cNvSpPr/>
          <p:nvPr/>
        </p:nvSpPr>
        <p:spPr>
          <a:xfrm>
            <a:off x="10858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75" name=""/>
          <p:cNvSpPr/>
          <p:nvPr/>
        </p:nvSpPr>
        <p:spPr>
          <a:xfrm>
            <a:off x="11048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5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76" name=""/>
          <p:cNvSpPr/>
          <p:nvPr/>
        </p:nvSpPr>
        <p:spPr>
          <a:xfrm>
            <a:off x="11048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77" name=""/>
          <p:cNvSpPr/>
          <p:nvPr/>
        </p:nvSpPr>
        <p:spPr>
          <a:xfrm>
            <a:off x="112392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78" name=""/>
          <p:cNvSpPr/>
          <p:nvPr/>
        </p:nvSpPr>
        <p:spPr>
          <a:xfrm>
            <a:off x="112392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79" name=""/>
          <p:cNvSpPr/>
          <p:nvPr/>
        </p:nvSpPr>
        <p:spPr>
          <a:xfrm>
            <a:off x="1104876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80" name=""/>
          <p:cNvSpPr/>
          <p:nvPr/>
        </p:nvSpPr>
        <p:spPr>
          <a:xfrm>
            <a:off x="1104876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81" name=""/>
          <p:cNvSpPr/>
          <p:nvPr/>
        </p:nvSpPr>
        <p:spPr>
          <a:xfrm>
            <a:off x="112392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82" name=""/>
          <p:cNvSpPr/>
          <p:nvPr/>
        </p:nvSpPr>
        <p:spPr>
          <a:xfrm>
            <a:off x="112392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83" name=""/>
          <p:cNvSpPr/>
          <p:nvPr/>
        </p:nvSpPr>
        <p:spPr>
          <a:xfrm>
            <a:off x="1143000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84" name=""/>
          <p:cNvSpPr/>
          <p:nvPr/>
        </p:nvSpPr>
        <p:spPr>
          <a:xfrm>
            <a:off x="1143000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85" name=""/>
          <p:cNvSpPr/>
          <p:nvPr/>
        </p:nvSpPr>
        <p:spPr>
          <a:xfrm>
            <a:off x="1066788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86" name=""/>
          <p:cNvSpPr/>
          <p:nvPr/>
        </p:nvSpPr>
        <p:spPr>
          <a:xfrm>
            <a:off x="1066788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87" name=""/>
          <p:cNvSpPr/>
          <p:nvPr/>
        </p:nvSpPr>
        <p:spPr>
          <a:xfrm>
            <a:off x="11048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88" name=""/>
          <p:cNvSpPr/>
          <p:nvPr/>
        </p:nvSpPr>
        <p:spPr>
          <a:xfrm>
            <a:off x="11048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89" name=""/>
          <p:cNvSpPr/>
          <p:nvPr/>
        </p:nvSpPr>
        <p:spPr>
          <a:xfrm>
            <a:off x="112392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90" name=""/>
          <p:cNvSpPr/>
          <p:nvPr/>
        </p:nvSpPr>
        <p:spPr>
          <a:xfrm>
            <a:off x="112392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74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91" name=""/>
          <p:cNvSpPr/>
          <p:nvPr/>
        </p:nvSpPr>
        <p:spPr>
          <a:xfrm>
            <a:off x="11048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92" name=""/>
          <p:cNvSpPr/>
          <p:nvPr/>
        </p:nvSpPr>
        <p:spPr>
          <a:xfrm>
            <a:off x="11048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93" name=""/>
          <p:cNvSpPr/>
          <p:nvPr/>
        </p:nvSpPr>
        <p:spPr>
          <a:xfrm>
            <a:off x="112392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5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94" name=""/>
          <p:cNvSpPr/>
          <p:nvPr/>
        </p:nvSpPr>
        <p:spPr>
          <a:xfrm>
            <a:off x="112392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95" name=""/>
          <p:cNvSpPr/>
          <p:nvPr/>
        </p:nvSpPr>
        <p:spPr>
          <a:xfrm>
            <a:off x="10667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96" name=""/>
          <p:cNvSpPr/>
          <p:nvPr/>
        </p:nvSpPr>
        <p:spPr>
          <a:xfrm>
            <a:off x="10667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97" name=""/>
          <p:cNvSpPr/>
          <p:nvPr/>
        </p:nvSpPr>
        <p:spPr>
          <a:xfrm>
            <a:off x="11048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98" name=""/>
          <p:cNvSpPr/>
          <p:nvPr/>
        </p:nvSpPr>
        <p:spPr>
          <a:xfrm>
            <a:off x="11048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299" name=""/>
          <p:cNvSpPr/>
          <p:nvPr/>
        </p:nvSpPr>
        <p:spPr>
          <a:xfrm>
            <a:off x="112392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00" name=""/>
          <p:cNvSpPr/>
          <p:nvPr/>
        </p:nvSpPr>
        <p:spPr>
          <a:xfrm>
            <a:off x="112392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01" name=""/>
          <p:cNvSpPr/>
          <p:nvPr/>
        </p:nvSpPr>
        <p:spPr>
          <a:xfrm>
            <a:off x="11048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02" name=""/>
          <p:cNvSpPr/>
          <p:nvPr/>
        </p:nvSpPr>
        <p:spPr>
          <a:xfrm>
            <a:off x="11048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03" name=""/>
          <p:cNvSpPr/>
          <p:nvPr/>
        </p:nvSpPr>
        <p:spPr>
          <a:xfrm>
            <a:off x="112392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04" name=""/>
          <p:cNvSpPr/>
          <p:nvPr/>
        </p:nvSpPr>
        <p:spPr>
          <a:xfrm>
            <a:off x="112392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05" name=""/>
          <p:cNvSpPr/>
          <p:nvPr/>
        </p:nvSpPr>
        <p:spPr>
          <a:xfrm>
            <a:off x="1143000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06" name=""/>
          <p:cNvSpPr/>
          <p:nvPr/>
        </p:nvSpPr>
        <p:spPr>
          <a:xfrm>
            <a:off x="11430000" y="300024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07" name=""/>
          <p:cNvSpPr/>
          <p:nvPr/>
        </p:nvSpPr>
        <p:spPr>
          <a:xfrm>
            <a:off x="6095880" y="342900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08" name=""/>
          <p:cNvSpPr/>
          <p:nvPr/>
        </p:nvSpPr>
        <p:spPr>
          <a:xfrm>
            <a:off x="609588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09" name=""/>
          <p:cNvSpPr/>
          <p:nvPr/>
        </p:nvSpPr>
        <p:spPr>
          <a:xfrm>
            <a:off x="609588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10" name=""/>
          <p:cNvSpPr/>
          <p:nvPr/>
        </p:nvSpPr>
        <p:spPr>
          <a:xfrm>
            <a:off x="761976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11" name=""/>
          <p:cNvSpPr/>
          <p:nvPr/>
        </p:nvSpPr>
        <p:spPr>
          <a:xfrm>
            <a:off x="761976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12" name=""/>
          <p:cNvSpPr/>
          <p:nvPr/>
        </p:nvSpPr>
        <p:spPr>
          <a:xfrm>
            <a:off x="761976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13" name=""/>
          <p:cNvSpPr/>
          <p:nvPr/>
        </p:nvSpPr>
        <p:spPr>
          <a:xfrm>
            <a:off x="7619760" y="66434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14" name=""/>
          <p:cNvSpPr/>
          <p:nvPr/>
        </p:nvSpPr>
        <p:spPr>
          <a:xfrm>
            <a:off x="800100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15" name=""/>
          <p:cNvSpPr/>
          <p:nvPr/>
        </p:nvSpPr>
        <p:spPr>
          <a:xfrm>
            <a:off x="800100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16" name=""/>
          <p:cNvSpPr/>
          <p:nvPr/>
        </p:nvSpPr>
        <p:spPr>
          <a:xfrm>
            <a:off x="8381880" y="6000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17" name=""/>
          <p:cNvSpPr/>
          <p:nvPr/>
        </p:nvSpPr>
        <p:spPr>
          <a:xfrm>
            <a:off x="8381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18" name=""/>
          <p:cNvSpPr/>
          <p:nvPr/>
        </p:nvSpPr>
        <p:spPr>
          <a:xfrm>
            <a:off x="8381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19" name=""/>
          <p:cNvSpPr/>
          <p:nvPr/>
        </p:nvSpPr>
        <p:spPr>
          <a:xfrm>
            <a:off x="8381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20" name=""/>
          <p:cNvSpPr/>
          <p:nvPr/>
        </p:nvSpPr>
        <p:spPr>
          <a:xfrm>
            <a:off x="8572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21" name=""/>
          <p:cNvSpPr/>
          <p:nvPr/>
        </p:nvSpPr>
        <p:spPr>
          <a:xfrm>
            <a:off x="8572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22" name=""/>
          <p:cNvSpPr/>
          <p:nvPr/>
        </p:nvSpPr>
        <p:spPr>
          <a:xfrm>
            <a:off x="8762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23" name=""/>
          <p:cNvSpPr/>
          <p:nvPr/>
        </p:nvSpPr>
        <p:spPr>
          <a:xfrm>
            <a:off x="8762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24" name=""/>
          <p:cNvSpPr/>
          <p:nvPr/>
        </p:nvSpPr>
        <p:spPr>
          <a:xfrm>
            <a:off x="8953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25" name=""/>
          <p:cNvSpPr/>
          <p:nvPr/>
        </p:nvSpPr>
        <p:spPr>
          <a:xfrm>
            <a:off x="8953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26" name=""/>
          <p:cNvSpPr/>
          <p:nvPr/>
        </p:nvSpPr>
        <p:spPr>
          <a:xfrm>
            <a:off x="8762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27" name=""/>
          <p:cNvSpPr/>
          <p:nvPr/>
        </p:nvSpPr>
        <p:spPr>
          <a:xfrm>
            <a:off x="8762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5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28" name=""/>
          <p:cNvSpPr/>
          <p:nvPr/>
        </p:nvSpPr>
        <p:spPr>
          <a:xfrm>
            <a:off x="8953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29" name=""/>
          <p:cNvSpPr/>
          <p:nvPr/>
        </p:nvSpPr>
        <p:spPr>
          <a:xfrm>
            <a:off x="8953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30" name=""/>
          <p:cNvSpPr/>
          <p:nvPr/>
        </p:nvSpPr>
        <p:spPr>
          <a:xfrm>
            <a:off x="9144000" y="342900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31" name=""/>
          <p:cNvSpPr/>
          <p:nvPr/>
        </p:nvSpPr>
        <p:spPr>
          <a:xfrm>
            <a:off x="9144000" y="4286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32" name=""/>
          <p:cNvSpPr/>
          <p:nvPr/>
        </p:nvSpPr>
        <p:spPr>
          <a:xfrm>
            <a:off x="9144000" y="471456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33" name=""/>
          <p:cNvSpPr/>
          <p:nvPr/>
        </p:nvSpPr>
        <p:spPr>
          <a:xfrm>
            <a:off x="9905760" y="4286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34" name=""/>
          <p:cNvSpPr/>
          <p:nvPr/>
        </p:nvSpPr>
        <p:spPr>
          <a:xfrm>
            <a:off x="990576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35" name=""/>
          <p:cNvSpPr/>
          <p:nvPr/>
        </p:nvSpPr>
        <p:spPr>
          <a:xfrm>
            <a:off x="990576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36" name=""/>
          <p:cNvSpPr/>
          <p:nvPr/>
        </p:nvSpPr>
        <p:spPr>
          <a:xfrm>
            <a:off x="10287000" y="4714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37" name=""/>
          <p:cNvSpPr/>
          <p:nvPr/>
        </p:nvSpPr>
        <p:spPr>
          <a:xfrm>
            <a:off x="1028700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38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39" name=""/>
          <p:cNvSpPr/>
          <p:nvPr/>
        </p:nvSpPr>
        <p:spPr>
          <a:xfrm>
            <a:off x="10667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40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41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42" name=""/>
          <p:cNvSpPr/>
          <p:nvPr/>
        </p:nvSpPr>
        <p:spPr>
          <a:xfrm>
            <a:off x="112392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43" name=""/>
          <p:cNvSpPr/>
          <p:nvPr/>
        </p:nvSpPr>
        <p:spPr>
          <a:xfrm>
            <a:off x="112392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44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45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46" name=""/>
          <p:cNvSpPr/>
          <p:nvPr/>
        </p:nvSpPr>
        <p:spPr>
          <a:xfrm>
            <a:off x="112392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47" name=""/>
          <p:cNvSpPr/>
          <p:nvPr/>
        </p:nvSpPr>
        <p:spPr>
          <a:xfrm>
            <a:off x="112392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48" name=""/>
          <p:cNvSpPr/>
          <p:nvPr/>
        </p:nvSpPr>
        <p:spPr>
          <a:xfrm>
            <a:off x="10667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49" name=""/>
          <p:cNvSpPr/>
          <p:nvPr/>
        </p:nvSpPr>
        <p:spPr>
          <a:xfrm>
            <a:off x="10667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50" name=""/>
          <p:cNvSpPr/>
          <p:nvPr/>
        </p:nvSpPr>
        <p:spPr>
          <a:xfrm>
            <a:off x="11048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51" name=""/>
          <p:cNvSpPr/>
          <p:nvPr/>
        </p:nvSpPr>
        <p:spPr>
          <a:xfrm>
            <a:off x="11048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52" name=""/>
          <p:cNvSpPr/>
          <p:nvPr/>
        </p:nvSpPr>
        <p:spPr>
          <a:xfrm>
            <a:off x="112392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53" name=""/>
          <p:cNvSpPr/>
          <p:nvPr/>
        </p:nvSpPr>
        <p:spPr>
          <a:xfrm>
            <a:off x="112392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5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54" name=""/>
          <p:cNvSpPr/>
          <p:nvPr/>
        </p:nvSpPr>
        <p:spPr>
          <a:xfrm>
            <a:off x="1104876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55" name=""/>
          <p:cNvSpPr/>
          <p:nvPr/>
        </p:nvSpPr>
        <p:spPr>
          <a:xfrm>
            <a:off x="1104876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56" name=""/>
          <p:cNvSpPr/>
          <p:nvPr/>
        </p:nvSpPr>
        <p:spPr>
          <a:xfrm>
            <a:off x="1123920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74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57" name=""/>
          <p:cNvSpPr/>
          <p:nvPr/>
        </p:nvSpPr>
        <p:spPr>
          <a:xfrm>
            <a:off x="1123920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58" name=""/>
          <p:cNvSpPr/>
          <p:nvPr/>
        </p:nvSpPr>
        <p:spPr>
          <a:xfrm>
            <a:off x="1143000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59" name=""/>
          <p:cNvSpPr/>
          <p:nvPr/>
        </p:nvSpPr>
        <p:spPr>
          <a:xfrm>
            <a:off x="1143000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60" name=""/>
          <p:cNvSpPr/>
          <p:nvPr/>
        </p:nvSpPr>
        <p:spPr>
          <a:xfrm>
            <a:off x="10667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61" name=""/>
          <p:cNvSpPr/>
          <p:nvPr/>
        </p:nvSpPr>
        <p:spPr>
          <a:xfrm>
            <a:off x="10667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62" name=""/>
          <p:cNvSpPr/>
          <p:nvPr/>
        </p:nvSpPr>
        <p:spPr>
          <a:xfrm>
            <a:off x="10858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63" name=""/>
          <p:cNvSpPr/>
          <p:nvPr/>
        </p:nvSpPr>
        <p:spPr>
          <a:xfrm>
            <a:off x="10858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64" name=""/>
          <p:cNvSpPr/>
          <p:nvPr/>
        </p:nvSpPr>
        <p:spPr>
          <a:xfrm>
            <a:off x="10667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65" name=""/>
          <p:cNvSpPr/>
          <p:nvPr/>
        </p:nvSpPr>
        <p:spPr>
          <a:xfrm>
            <a:off x="10667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66" name=""/>
          <p:cNvSpPr/>
          <p:nvPr/>
        </p:nvSpPr>
        <p:spPr>
          <a:xfrm>
            <a:off x="10858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67" name=""/>
          <p:cNvSpPr/>
          <p:nvPr/>
        </p:nvSpPr>
        <p:spPr>
          <a:xfrm>
            <a:off x="10858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68" name=""/>
          <p:cNvSpPr/>
          <p:nvPr/>
        </p:nvSpPr>
        <p:spPr>
          <a:xfrm>
            <a:off x="11048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69" name=""/>
          <p:cNvSpPr/>
          <p:nvPr/>
        </p:nvSpPr>
        <p:spPr>
          <a:xfrm>
            <a:off x="11048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70" name=""/>
          <p:cNvSpPr/>
          <p:nvPr/>
        </p:nvSpPr>
        <p:spPr>
          <a:xfrm>
            <a:off x="112392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71" name=""/>
          <p:cNvSpPr/>
          <p:nvPr/>
        </p:nvSpPr>
        <p:spPr>
          <a:xfrm>
            <a:off x="112392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72" name=""/>
          <p:cNvSpPr/>
          <p:nvPr/>
        </p:nvSpPr>
        <p:spPr>
          <a:xfrm>
            <a:off x="11048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73" name=""/>
          <p:cNvSpPr/>
          <p:nvPr/>
        </p:nvSpPr>
        <p:spPr>
          <a:xfrm>
            <a:off x="11048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5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74" name=""/>
          <p:cNvSpPr/>
          <p:nvPr/>
        </p:nvSpPr>
        <p:spPr>
          <a:xfrm>
            <a:off x="112392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75" name=""/>
          <p:cNvSpPr/>
          <p:nvPr/>
        </p:nvSpPr>
        <p:spPr>
          <a:xfrm>
            <a:off x="112392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76" name=""/>
          <p:cNvSpPr/>
          <p:nvPr/>
        </p:nvSpPr>
        <p:spPr>
          <a:xfrm>
            <a:off x="10667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77" name=""/>
          <p:cNvSpPr/>
          <p:nvPr/>
        </p:nvSpPr>
        <p:spPr>
          <a:xfrm>
            <a:off x="10667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78" name=""/>
          <p:cNvSpPr/>
          <p:nvPr/>
        </p:nvSpPr>
        <p:spPr>
          <a:xfrm>
            <a:off x="10858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79" name=""/>
          <p:cNvSpPr/>
          <p:nvPr/>
        </p:nvSpPr>
        <p:spPr>
          <a:xfrm>
            <a:off x="10858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80" name=""/>
          <p:cNvSpPr/>
          <p:nvPr/>
        </p:nvSpPr>
        <p:spPr>
          <a:xfrm>
            <a:off x="10667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81" name=""/>
          <p:cNvSpPr/>
          <p:nvPr/>
        </p:nvSpPr>
        <p:spPr>
          <a:xfrm>
            <a:off x="10667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82" name=""/>
          <p:cNvSpPr/>
          <p:nvPr/>
        </p:nvSpPr>
        <p:spPr>
          <a:xfrm>
            <a:off x="10858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5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83" name=""/>
          <p:cNvSpPr/>
          <p:nvPr/>
        </p:nvSpPr>
        <p:spPr>
          <a:xfrm>
            <a:off x="10858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84" name=""/>
          <p:cNvSpPr/>
          <p:nvPr/>
        </p:nvSpPr>
        <p:spPr>
          <a:xfrm>
            <a:off x="11048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85" name=""/>
          <p:cNvSpPr/>
          <p:nvPr/>
        </p:nvSpPr>
        <p:spPr>
          <a:xfrm>
            <a:off x="11048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86" name=""/>
          <p:cNvSpPr/>
          <p:nvPr/>
        </p:nvSpPr>
        <p:spPr>
          <a:xfrm>
            <a:off x="112392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87" name=""/>
          <p:cNvSpPr/>
          <p:nvPr/>
        </p:nvSpPr>
        <p:spPr>
          <a:xfrm>
            <a:off x="112392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88" name=""/>
          <p:cNvSpPr/>
          <p:nvPr/>
        </p:nvSpPr>
        <p:spPr>
          <a:xfrm>
            <a:off x="1104876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89" name=""/>
          <p:cNvSpPr/>
          <p:nvPr/>
        </p:nvSpPr>
        <p:spPr>
          <a:xfrm>
            <a:off x="11430000" y="4286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90" name=""/>
          <p:cNvSpPr/>
          <p:nvPr/>
        </p:nvSpPr>
        <p:spPr>
          <a:xfrm>
            <a:off x="11430000" y="471456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91" name=""/>
          <p:cNvSpPr/>
          <p:nvPr/>
        </p:nvSpPr>
        <p:spPr>
          <a:xfrm>
            <a:off x="914400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92" name=""/>
          <p:cNvSpPr/>
          <p:nvPr/>
        </p:nvSpPr>
        <p:spPr>
          <a:xfrm>
            <a:off x="914400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93" name=""/>
          <p:cNvSpPr/>
          <p:nvPr/>
        </p:nvSpPr>
        <p:spPr>
          <a:xfrm>
            <a:off x="914400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94" name=""/>
          <p:cNvSpPr/>
          <p:nvPr/>
        </p:nvSpPr>
        <p:spPr>
          <a:xfrm>
            <a:off x="9524880" y="5572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95" name=""/>
          <p:cNvSpPr/>
          <p:nvPr/>
        </p:nvSpPr>
        <p:spPr>
          <a:xfrm>
            <a:off x="9524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96" name=""/>
          <p:cNvSpPr/>
          <p:nvPr/>
        </p:nvSpPr>
        <p:spPr>
          <a:xfrm>
            <a:off x="9524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97" name=""/>
          <p:cNvSpPr/>
          <p:nvPr/>
        </p:nvSpPr>
        <p:spPr>
          <a:xfrm>
            <a:off x="9715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98" name=""/>
          <p:cNvSpPr/>
          <p:nvPr/>
        </p:nvSpPr>
        <p:spPr>
          <a:xfrm>
            <a:off x="9715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399" name=""/>
          <p:cNvSpPr/>
          <p:nvPr/>
        </p:nvSpPr>
        <p:spPr>
          <a:xfrm>
            <a:off x="990576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00" name=""/>
          <p:cNvSpPr/>
          <p:nvPr/>
        </p:nvSpPr>
        <p:spPr>
          <a:xfrm>
            <a:off x="990576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01" name=""/>
          <p:cNvSpPr/>
          <p:nvPr/>
        </p:nvSpPr>
        <p:spPr>
          <a:xfrm>
            <a:off x="102870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02" name=""/>
          <p:cNvSpPr/>
          <p:nvPr/>
        </p:nvSpPr>
        <p:spPr>
          <a:xfrm>
            <a:off x="102870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03" name=""/>
          <p:cNvSpPr/>
          <p:nvPr/>
        </p:nvSpPr>
        <p:spPr>
          <a:xfrm>
            <a:off x="10477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04" name=""/>
          <p:cNvSpPr/>
          <p:nvPr/>
        </p:nvSpPr>
        <p:spPr>
          <a:xfrm>
            <a:off x="10477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05" name=""/>
          <p:cNvSpPr/>
          <p:nvPr/>
        </p:nvSpPr>
        <p:spPr>
          <a:xfrm>
            <a:off x="102870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06" name=""/>
          <p:cNvSpPr/>
          <p:nvPr/>
        </p:nvSpPr>
        <p:spPr>
          <a:xfrm>
            <a:off x="102870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07" name=""/>
          <p:cNvSpPr/>
          <p:nvPr/>
        </p:nvSpPr>
        <p:spPr>
          <a:xfrm>
            <a:off x="10477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08" name=""/>
          <p:cNvSpPr/>
          <p:nvPr/>
        </p:nvSpPr>
        <p:spPr>
          <a:xfrm>
            <a:off x="10477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09" name=""/>
          <p:cNvSpPr/>
          <p:nvPr/>
        </p:nvSpPr>
        <p:spPr>
          <a:xfrm>
            <a:off x="9905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10" name=""/>
          <p:cNvSpPr/>
          <p:nvPr/>
        </p:nvSpPr>
        <p:spPr>
          <a:xfrm>
            <a:off x="9905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11" name=""/>
          <p:cNvSpPr/>
          <p:nvPr/>
        </p:nvSpPr>
        <p:spPr>
          <a:xfrm>
            <a:off x="10096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12" name=""/>
          <p:cNvSpPr/>
          <p:nvPr/>
        </p:nvSpPr>
        <p:spPr>
          <a:xfrm>
            <a:off x="10096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13" name=""/>
          <p:cNvSpPr/>
          <p:nvPr/>
        </p:nvSpPr>
        <p:spPr>
          <a:xfrm>
            <a:off x="9905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14" name=""/>
          <p:cNvSpPr/>
          <p:nvPr/>
        </p:nvSpPr>
        <p:spPr>
          <a:xfrm>
            <a:off x="9905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15" name=""/>
          <p:cNvSpPr/>
          <p:nvPr/>
        </p:nvSpPr>
        <p:spPr>
          <a:xfrm>
            <a:off x="10096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16" name=""/>
          <p:cNvSpPr/>
          <p:nvPr/>
        </p:nvSpPr>
        <p:spPr>
          <a:xfrm>
            <a:off x="10096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5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17" name=""/>
          <p:cNvSpPr/>
          <p:nvPr/>
        </p:nvSpPr>
        <p:spPr>
          <a:xfrm>
            <a:off x="10287000" y="5572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18" name=""/>
          <p:cNvSpPr/>
          <p:nvPr/>
        </p:nvSpPr>
        <p:spPr>
          <a:xfrm>
            <a:off x="10287000" y="5679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19" name=""/>
          <p:cNvSpPr/>
          <p:nvPr/>
        </p:nvSpPr>
        <p:spPr>
          <a:xfrm>
            <a:off x="10477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20" name=""/>
          <p:cNvSpPr/>
          <p:nvPr/>
        </p:nvSpPr>
        <p:spPr>
          <a:xfrm>
            <a:off x="10477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21" name=""/>
          <p:cNvSpPr/>
          <p:nvPr/>
        </p:nvSpPr>
        <p:spPr>
          <a:xfrm>
            <a:off x="10287000" y="57862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22" name=""/>
          <p:cNvSpPr/>
          <p:nvPr/>
        </p:nvSpPr>
        <p:spPr>
          <a:xfrm>
            <a:off x="10287000" y="58935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23" name=""/>
          <p:cNvSpPr/>
          <p:nvPr/>
        </p:nvSpPr>
        <p:spPr>
          <a:xfrm>
            <a:off x="1047744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24" name=""/>
          <p:cNvSpPr/>
          <p:nvPr/>
        </p:nvSpPr>
        <p:spPr>
          <a:xfrm>
            <a:off x="1047744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25" name=""/>
          <p:cNvSpPr/>
          <p:nvPr/>
        </p:nvSpPr>
        <p:spPr>
          <a:xfrm>
            <a:off x="9144000" y="600048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26" name=""/>
          <p:cNvSpPr/>
          <p:nvPr/>
        </p:nvSpPr>
        <p:spPr>
          <a:xfrm>
            <a:off x="914400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27" name=""/>
          <p:cNvSpPr/>
          <p:nvPr/>
        </p:nvSpPr>
        <p:spPr>
          <a:xfrm>
            <a:off x="914400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28" name=""/>
          <p:cNvSpPr/>
          <p:nvPr/>
        </p:nvSpPr>
        <p:spPr>
          <a:xfrm>
            <a:off x="9334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29" name=""/>
          <p:cNvSpPr/>
          <p:nvPr/>
        </p:nvSpPr>
        <p:spPr>
          <a:xfrm>
            <a:off x="9334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30" name=""/>
          <p:cNvSpPr/>
          <p:nvPr/>
        </p:nvSpPr>
        <p:spPr>
          <a:xfrm>
            <a:off x="9524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31" name=""/>
          <p:cNvSpPr/>
          <p:nvPr/>
        </p:nvSpPr>
        <p:spPr>
          <a:xfrm>
            <a:off x="9524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32" name=""/>
          <p:cNvSpPr/>
          <p:nvPr/>
        </p:nvSpPr>
        <p:spPr>
          <a:xfrm>
            <a:off x="9715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33" name=""/>
          <p:cNvSpPr/>
          <p:nvPr/>
        </p:nvSpPr>
        <p:spPr>
          <a:xfrm>
            <a:off x="9715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34" name=""/>
          <p:cNvSpPr/>
          <p:nvPr/>
        </p:nvSpPr>
        <p:spPr>
          <a:xfrm>
            <a:off x="952488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35" name=""/>
          <p:cNvSpPr/>
          <p:nvPr/>
        </p:nvSpPr>
        <p:spPr>
          <a:xfrm>
            <a:off x="952488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36" name=""/>
          <p:cNvSpPr/>
          <p:nvPr/>
        </p:nvSpPr>
        <p:spPr>
          <a:xfrm>
            <a:off x="971532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25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37" name=""/>
          <p:cNvSpPr/>
          <p:nvPr/>
        </p:nvSpPr>
        <p:spPr>
          <a:xfrm>
            <a:off x="971532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38" name=""/>
          <p:cNvSpPr/>
          <p:nvPr/>
        </p:nvSpPr>
        <p:spPr>
          <a:xfrm>
            <a:off x="914400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39" name=""/>
          <p:cNvSpPr/>
          <p:nvPr/>
        </p:nvSpPr>
        <p:spPr>
          <a:xfrm>
            <a:off x="914400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40" name=""/>
          <p:cNvSpPr/>
          <p:nvPr/>
        </p:nvSpPr>
        <p:spPr>
          <a:xfrm>
            <a:off x="9334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41" name=""/>
          <p:cNvSpPr/>
          <p:nvPr/>
        </p:nvSpPr>
        <p:spPr>
          <a:xfrm>
            <a:off x="9334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42" name=""/>
          <p:cNvSpPr/>
          <p:nvPr/>
        </p:nvSpPr>
        <p:spPr>
          <a:xfrm>
            <a:off x="914400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43" name=""/>
          <p:cNvSpPr/>
          <p:nvPr/>
        </p:nvSpPr>
        <p:spPr>
          <a:xfrm>
            <a:off x="914400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44" name=""/>
          <p:cNvSpPr/>
          <p:nvPr/>
        </p:nvSpPr>
        <p:spPr>
          <a:xfrm>
            <a:off x="9334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45" name=""/>
          <p:cNvSpPr/>
          <p:nvPr/>
        </p:nvSpPr>
        <p:spPr>
          <a:xfrm>
            <a:off x="9334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46" name=""/>
          <p:cNvSpPr/>
          <p:nvPr/>
        </p:nvSpPr>
        <p:spPr>
          <a:xfrm>
            <a:off x="952488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47" name=""/>
          <p:cNvSpPr/>
          <p:nvPr/>
        </p:nvSpPr>
        <p:spPr>
          <a:xfrm>
            <a:off x="952488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48" name=""/>
          <p:cNvSpPr/>
          <p:nvPr/>
        </p:nvSpPr>
        <p:spPr>
          <a:xfrm>
            <a:off x="971532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49" name=""/>
          <p:cNvSpPr/>
          <p:nvPr/>
        </p:nvSpPr>
        <p:spPr>
          <a:xfrm>
            <a:off x="971532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50" name=""/>
          <p:cNvSpPr/>
          <p:nvPr/>
        </p:nvSpPr>
        <p:spPr>
          <a:xfrm>
            <a:off x="9524880" y="66434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51" name=""/>
          <p:cNvSpPr/>
          <p:nvPr/>
        </p:nvSpPr>
        <p:spPr>
          <a:xfrm>
            <a:off x="9905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52" name=""/>
          <p:cNvSpPr/>
          <p:nvPr/>
        </p:nvSpPr>
        <p:spPr>
          <a:xfrm>
            <a:off x="9905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53" name=""/>
          <p:cNvSpPr/>
          <p:nvPr/>
        </p:nvSpPr>
        <p:spPr>
          <a:xfrm>
            <a:off x="10096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54" name=""/>
          <p:cNvSpPr/>
          <p:nvPr/>
        </p:nvSpPr>
        <p:spPr>
          <a:xfrm>
            <a:off x="10096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55" name=""/>
          <p:cNvSpPr/>
          <p:nvPr/>
        </p:nvSpPr>
        <p:spPr>
          <a:xfrm>
            <a:off x="9905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56" name=""/>
          <p:cNvSpPr/>
          <p:nvPr/>
        </p:nvSpPr>
        <p:spPr>
          <a:xfrm>
            <a:off x="9905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57" name=""/>
          <p:cNvSpPr/>
          <p:nvPr/>
        </p:nvSpPr>
        <p:spPr>
          <a:xfrm>
            <a:off x="10096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58" name=""/>
          <p:cNvSpPr/>
          <p:nvPr/>
        </p:nvSpPr>
        <p:spPr>
          <a:xfrm>
            <a:off x="10096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59" name=""/>
          <p:cNvSpPr/>
          <p:nvPr/>
        </p:nvSpPr>
        <p:spPr>
          <a:xfrm>
            <a:off x="10287000" y="600048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60" name=""/>
          <p:cNvSpPr/>
          <p:nvPr/>
        </p:nvSpPr>
        <p:spPr>
          <a:xfrm>
            <a:off x="10287000" y="62150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61" name=""/>
          <p:cNvSpPr/>
          <p:nvPr/>
        </p:nvSpPr>
        <p:spPr>
          <a:xfrm>
            <a:off x="990576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62" name=""/>
          <p:cNvSpPr/>
          <p:nvPr/>
        </p:nvSpPr>
        <p:spPr>
          <a:xfrm>
            <a:off x="10667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63" name=""/>
          <p:cNvSpPr/>
          <p:nvPr/>
        </p:nvSpPr>
        <p:spPr>
          <a:xfrm>
            <a:off x="10667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5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64" name=""/>
          <p:cNvSpPr/>
          <p:nvPr/>
        </p:nvSpPr>
        <p:spPr>
          <a:xfrm>
            <a:off x="10858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65" name=""/>
          <p:cNvSpPr/>
          <p:nvPr/>
        </p:nvSpPr>
        <p:spPr>
          <a:xfrm>
            <a:off x="10858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66" name=""/>
          <p:cNvSpPr/>
          <p:nvPr/>
        </p:nvSpPr>
        <p:spPr>
          <a:xfrm>
            <a:off x="10667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67" name=""/>
          <p:cNvSpPr/>
          <p:nvPr/>
        </p:nvSpPr>
        <p:spPr>
          <a:xfrm>
            <a:off x="10667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68" name=""/>
          <p:cNvSpPr/>
          <p:nvPr/>
        </p:nvSpPr>
        <p:spPr>
          <a:xfrm>
            <a:off x="10858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69" name=""/>
          <p:cNvSpPr/>
          <p:nvPr/>
        </p:nvSpPr>
        <p:spPr>
          <a:xfrm>
            <a:off x="10858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70" name=""/>
          <p:cNvSpPr/>
          <p:nvPr/>
        </p:nvSpPr>
        <p:spPr>
          <a:xfrm>
            <a:off x="1104876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71" name=""/>
          <p:cNvSpPr/>
          <p:nvPr/>
        </p:nvSpPr>
        <p:spPr>
          <a:xfrm>
            <a:off x="1104876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72" name=""/>
          <p:cNvSpPr/>
          <p:nvPr/>
        </p:nvSpPr>
        <p:spPr>
          <a:xfrm>
            <a:off x="10667880" y="557208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73" name=""/>
          <p:cNvSpPr/>
          <p:nvPr/>
        </p:nvSpPr>
        <p:spPr>
          <a:xfrm>
            <a:off x="1143000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74" name=""/>
          <p:cNvSpPr/>
          <p:nvPr/>
        </p:nvSpPr>
        <p:spPr>
          <a:xfrm>
            <a:off x="1143000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75" name=""/>
          <p:cNvSpPr/>
          <p:nvPr/>
        </p:nvSpPr>
        <p:spPr>
          <a:xfrm>
            <a:off x="1066788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476" name=""/>
          <p:cNvSpPr/>
          <p:nvPr/>
        </p:nvSpPr>
        <p:spPr>
          <a:xfrm>
            <a:off x="914040" y="2876400"/>
            <a:ext cx="45360" cy="45000"/>
          </a:xfrm>
          <a:custGeom>
            <a:avLst/>
            <a:gdLst/>
            <a:ahLst/>
            <a:rect l="0" t="0" r="r" b="b"/>
            <a:pathLst>
              <a:path w="126" h="125">
                <a:moveTo>
                  <a:pt x="0" y="125"/>
                </a:moveTo>
                <a:lnTo>
                  <a:pt x="126" y="0"/>
                </a:lnTo>
                <a:lnTo>
                  <a:pt x="0" y="0"/>
                </a:lnTo>
                <a:lnTo>
                  <a:pt x="0" y="125"/>
                </a:lnTo>
                <a:close/>
              </a:path>
            </a:pathLst>
          </a:custGeom>
          <a:solidFill>
            <a:srgbClr val="F6F6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477" name=""/>
          <p:cNvSpPr/>
          <p:nvPr/>
        </p:nvSpPr>
        <p:spPr>
          <a:xfrm>
            <a:off x="914040" y="2876400"/>
            <a:ext cx="90000" cy="90000"/>
          </a:xfrm>
          <a:custGeom>
            <a:avLst/>
            <a:gdLst/>
            <a:ahLst/>
            <a:rect l="0" t="0" r="r" b="b"/>
            <a:pathLst>
              <a:path w="250" h="250">
                <a:moveTo>
                  <a:pt x="126" y="0"/>
                </a:moveTo>
                <a:lnTo>
                  <a:pt x="0" y="125"/>
                </a:lnTo>
                <a:lnTo>
                  <a:pt x="0" y="250"/>
                </a:lnTo>
                <a:lnTo>
                  <a:pt x="250" y="0"/>
                </a:lnTo>
                <a:lnTo>
                  <a:pt x="126" y="0"/>
                </a:lnTo>
                <a:close/>
              </a:path>
            </a:pathLst>
          </a:custGeom>
          <a:solidFill>
            <a:srgbClr val="F5F6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478" name=""/>
          <p:cNvSpPr/>
          <p:nvPr/>
        </p:nvSpPr>
        <p:spPr>
          <a:xfrm>
            <a:off x="914040" y="2876400"/>
            <a:ext cx="135000" cy="134640"/>
          </a:xfrm>
          <a:custGeom>
            <a:avLst/>
            <a:gdLst/>
            <a:ahLst/>
            <a:rect l="0" t="0" r="r" b="b"/>
            <a:pathLst>
              <a:path w="375" h="374">
                <a:moveTo>
                  <a:pt x="249" y="0"/>
                </a:moveTo>
                <a:lnTo>
                  <a:pt x="0" y="250"/>
                </a:lnTo>
                <a:lnTo>
                  <a:pt x="0" y="374"/>
                </a:lnTo>
                <a:lnTo>
                  <a:pt x="375" y="0"/>
                </a:lnTo>
                <a:lnTo>
                  <a:pt x="249" y="0"/>
                </a:lnTo>
                <a:close/>
              </a:path>
            </a:pathLst>
          </a:custGeom>
          <a:solidFill>
            <a:srgbClr val="F5F5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479" name=""/>
          <p:cNvSpPr/>
          <p:nvPr/>
        </p:nvSpPr>
        <p:spPr>
          <a:xfrm>
            <a:off x="914040" y="2876400"/>
            <a:ext cx="179640" cy="179640"/>
          </a:xfrm>
          <a:custGeom>
            <a:avLst/>
            <a:gdLst/>
            <a:ahLst/>
            <a:rect l="0" t="0" r="r" b="b"/>
            <a:pathLst>
              <a:path w="499" h="499">
                <a:moveTo>
                  <a:pt x="375" y="0"/>
                </a:moveTo>
                <a:lnTo>
                  <a:pt x="0" y="374"/>
                </a:lnTo>
                <a:lnTo>
                  <a:pt x="0" y="499"/>
                </a:lnTo>
                <a:lnTo>
                  <a:pt x="499" y="0"/>
                </a:lnTo>
                <a:lnTo>
                  <a:pt x="375" y="0"/>
                </a:lnTo>
                <a:close/>
              </a:path>
            </a:pathLst>
          </a:custGeom>
          <a:solidFill>
            <a:srgbClr val="F4F5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480" name=""/>
          <p:cNvSpPr/>
          <p:nvPr/>
        </p:nvSpPr>
        <p:spPr>
          <a:xfrm>
            <a:off x="914040" y="2876400"/>
            <a:ext cx="224640" cy="224280"/>
          </a:xfrm>
          <a:custGeom>
            <a:avLst/>
            <a:gdLst/>
            <a:ahLst/>
            <a:rect l="0" t="0" r="r" b="b"/>
            <a:pathLst>
              <a:path w="624" h="623">
                <a:moveTo>
                  <a:pt x="499" y="0"/>
                </a:moveTo>
                <a:lnTo>
                  <a:pt x="0" y="499"/>
                </a:lnTo>
                <a:lnTo>
                  <a:pt x="0" y="623"/>
                </a:lnTo>
                <a:lnTo>
                  <a:pt x="624" y="0"/>
                </a:lnTo>
                <a:lnTo>
                  <a:pt x="499" y="0"/>
                </a:lnTo>
                <a:close/>
              </a:path>
            </a:pathLst>
          </a:custGeom>
          <a:solidFill>
            <a:srgbClr val="F4F4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481" name=""/>
          <p:cNvSpPr/>
          <p:nvPr/>
        </p:nvSpPr>
        <p:spPr>
          <a:xfrm>
            <a:off x="914040" y="2876400"/>
            <a:ext cx="269280" cy="269280"/>
          </a:xfrm>
          <a:custGeom>
            <a:avLst/>
            <a:gdLst/>
            <a:ahLst/>
            <a:rect l="0" t="0" r="r" b="b"/>
            <a:pathLst>
              <a:path w="748" h="748">
                <a:moveTo>
                  <a:pt x="624" y="0"/>
                </a:moveTo>
                <a:lnTo>
                  <a:pt x="0" y="623"/>
                </a:lnTo>
                <a:lnTo>
                  <a:pt x="0" y="748"/>
                </a:lnTo>
                <a:lnTo>
                  <a:pt x="748" y="0"/>
                </a:lnTo>
                <a:lnTo>
                  <a:pt x="624" y="0"/>
                </a:lnTo>
                <a:close/>
              </a:path>
            </a:pathLst>
          </a:custGeom>
          <a:solidFill>
            <a:srgbClr val="F3F3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482" name=""/>
          <p:cNvSpPr/>
          <p:nvPr/>
        </p:nvSpPr>
        <p:spPr>
          <a:xfrm>
            <a:off x="914040" y="2876400"/>
            <a:ext cx="314280" cy="313920"/>
          </a:xfrm>
          <a:custGeom>
            <a:avLst/>
            <a:gdLst/>
            <a:ahLst/>
            <a:rect l="0" t="0" r="r" b="b"/>
            <a:pathLst>
              <a:path w="873" h="872">
                <a:moveTo>
                  <a:pt x="748" y="0"/>
                </a:moveTo>
                <a:lnTo>
                  <a:pt x="0" y="748"/>
                </a:lnTo>
                <a:lnTo>
                  <a:pt x="0" y="872"/>
                </a:lnTo>
                <a:lnTo>
                  <a:pt x="873" y="0"/>
                </a:lnTo>
                <a:lnTo>
                  <a:pt x="748" y="0"/>
                </a:lnTo>
                <a:close/>
              </a:path>
            </a:pathLst>
          </a:custGeom>
          <a:solidFill>
            <a:srgbClr val="F3F3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483" name=""/>
          <p:cNvSpPr/>
          <p:nvPr/>
        </p:nvSpPr>
        <p:spPr>
          <a:xfrm>
            <a:off x="914040" y="2876400"/>
            <a:ext cx="358920" cy="358560"/>
          </a:xfrm>
          <a:custGeom>
            <a:avLst/>
            <a:gdLst/>
            <a:ahLst/>
            <a:rect l="0" t="0" r="r" b="b"/>
            <a:pathLst>
              <a:path w="997" h="996">
                <a:moveTo>
                  <a:pt x="872" y="0"/>
                </a:moveTo>
                <a:lnTo>
                  <a:pt x="0" y="872"/>
                </a:lnTo>
                <a:lnTo>
                  <a:pt x="0" y="996"/>
                </a:lnTo>
                <a:lnTo>
                  <a:pt x="997" y="0"/>
                </a:lnTo>
                <a:lnTo>
                  <a:pt x="872" y="0"/>
                </a:lnTo>
                <a:close/>
              </a:path>
            </a:pathLst>
          </a:custGeom>
          <a:solidFill>
            <a:srgbClr val="F2F2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484" name=""/>
          <p:cNvSpPr/>
          <p:nvPr/>
        </p:nvSpPr>
        <p:spPr>
          <a:xfrm>
            <a:off x="914040" y="2876400"/>
            <a:ext cx="403560" cy="403560"/>
          </a:xfrm>
          <a:custGeom>
            <a:avLst/>
            <a:gdLst/>
            <a:ahLst/>
            <a:rect l="0" t="0" r="r" b="b"/>
            <a:pathLst>
              <a:path w="1121" h="1121">
                <a:moveTo>
                  <a:pt x="997" y="0"/>
                </a:moveTo>
                <a:lnTo>
                  <a:pt x="0" y="996"/>
                </a:lnTo>
                <a:lnTo>
                  <a:pt x="0" y="1121"/>
                </a:lnTo>
                <a:lnTo>
                  <a:pt x="1121" y="0"/>
                </a:lnTo>
                <a:lnTo>
                  <a:pt x="997" y="0"/>
                </a:lnTo>
                <a:close/>
              </a:path>
            </a:pathLst>
          </a:custGeom>
          <a:solidFill>
            <a:srgbClr val="F2F2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485" name=""/>
          <p:cNvSpPr/>
          <p:nvPr/>
        </p:nvSpPr>
        <p:spPr>
          <a:xfrm>
            <a:off x="914040" y="2876400"/>
            <a:ext cx="448560" cy="448200"/>
          </a:xfrm>
          <a:custGeom>
            <a:avLst/>
            <a:gdLst/>
            <a:ahLst/>
            <a:rect l="0" t="0" r="r" b="b"/>
            <a:pathLst>
              <a:path w="1246" h="1245">
                <a:moveTo>
                  <a:pt x="1121" y="0"/>
                </a:moveTo>
                <a:lnTo>
                  <a:pt x="0" y="1121"/>
                </a:lnTo>
                <a:lnTo>
                  <a:pt x="0" y="1245"/>
                </a:lnTo>
                <a:lnTo>
                  <a:pt x="1246" y="0"/>
                </a:lnTo>
                <a:lnTo>
                  <a:pt x="1121" y="0"/>
                </a:lnTo>
                <a:close/>
              </a:path>
            </a:pathLst>
          </a:custGeom>
          <a:solidFill>
            <a:srgbClr val="F1F1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486" name=""/>
          <p:cNvSpPr/>
          <p:nvPr/>
        </p:nvSpPr>
        <p:spPr>
          <a:xfrm>
            <a:off x="914040" y="2876400"/>
            <a:ext cx="493200" cy="493200"/>
          </a:xfrm>
          <a:custGeom>
            <a:avLst/>
            <a:gdLst/>
            <a:ahLst/>
            <a:rect l="0" t="0" r="r" b="b"/>
            <a:pathLst>
              <a:path w="1370" h="1370">
                <a:moveTo>
                  <a:pt x="1246" y="0"/>
                </a:moveTo>
                <a:lnTo>
                  <a:pt x="0" y="1245"/>
                </a:lnTo>
                <a:lnTo>
                  <a:pt x="0" y="1370"/>
                </a:lnTo>
                <a:lnTo>
                  <a:pt x="1370" y="0"/>
                </a:lnTo>
                <a:lnTo>
                  <a:pt x="1246" y="0"/>
                </a:lnTo>
                <a:close/>
              </a:path>
            </a:pathLst>
          </a:custGeom>
          <a:solidFill>
            <a:srgbClr val="F1F0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487" name=""/>
          <p:cNvSpPr/>
          <p:nvPr/>
        </p:nvSpPr>
        <p:spPr>
          <a:xfrm>
            <a:off x="914040" y="2876400"/>
            <a:ext cx="538200" cy="537840"/>
          </a:xfrm>
          <a:custGeom>
            <a:avLst/>
            <a:gdLst/>
            <a:ahLst/>
            <a:rect l="0" t="0" r="r" b="b"/>
            <a:pathLst>
              <a:path w="1495" h="1494">
                <a:moveTo>
                  <a:pt x="1370" y="0"/>
                </a:moveTo>
                <a:lnTo>
                  <a:pt x="0" y="1370"/>
                </a:lnTo>
                <a:lnTo>
                  <a:pt x="0" y="1494"/>
                </a:lnTo>
                <a:lnTo>
                  <a:pt x="1495" y="0"/>
                </a:lnTo>
                <a:lnTo>
                  <a:pt x="1370" y="0"/>
                </a:lnTo>
                <a:close/>
              </a:path>
            </a:pathLst>
          </a:custGeom>
          <a:solidFill>
            <a:srgbClr val="F0F0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488" name=""/>
          <p:cNvSpPr/>
          <p:nvPr/>
        </p:nvSpPr>
        <p:spPr>
          <a:xfrm>
            <a:off x="914040" y="2876400"/>
            <a:ext cx="582840" cy="582840"/>
          </a:xfrm>
          <a:custGeom>
            <a:avLst/>
            <a:gdLst/>
            <a:ahLst/>
            <a:rect l="0" t="0" r="r" b="b"/>
            <a:pathLst>
              <a:path w="1619" h="1619">
                <a:moveTo>
                  <a:pt x="1494" y="0"/>
                </a:moveTo>
                <a:lnTo>
                  <a:pt x="0" y="1494"/>
                </a:lnTo>
                <a:lnTo>
                  <a:pt x="0" y="1619"/>
                </a:lnTo>
                <a:lnTo>
                  <a:pt x="1619" y="0"/>
                </a:lnTo>
                <a:lnTo>
                  <a:pt x="1494" y="0"/>
                </a:lnTo>
                <a:close/>
              </a:path>
            </a:pathLst>
          </a:custGeom>
          <a:solidFill>
            <a:srgbClr val="F0EF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489" name=""/>
          <p:cNvSpPr/>
          <p:nvPr/>
        </p:nvSpPr>
        <p:spPr>
          <a:xfrm>
            <a:off x="914040" y="2876400"/>
            <a:ext cx="627840" cy="627480"/>
          </a:xfrm>
          <a:custGeom>
            <a:avLst/>
            <a:gdLst/>
            <a:ahLst/>
            <a:rect l="0" t="0" r="r" b="b"/>
            <a:pathLst>
              <a:path w="1744" h="1743">
                <a:moveTo>
                  <a:pt x="1619" y="0"/>
                </a:moveTo>
                <a:lnTo>
                  <a:pt x="0" y="1619"/>
                </a:lnTo>
                <a:lnTo>
                  <a:pt x="0" y="1743"/>
                </a:lnTo>
                <a:lnTo>
                  <a:pt x="1744" y="0"/>
                </a:lnTo>
                <a:lnTo>
                  <a:pt x="1619" y="0"/>
                </a:lnTo>
                <a:close/>
              </a:path>
            </a:pathLst>
          </a:custGeom>
          <a:solidFill>
            <a:srgbClr val="EFEF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490" name=""/>
          <p:cNvSpPr/>
          <p:nvPr/>
        </p:nvSpPr>
        <p:spPr>
          <a:xfrm>
            <a:off x="914040" y="2876400"/>
            <a:ext cx="672480" cy="672120"/>
          </a:xfrm>
          <a:custGeom>
            <a:avLst/>
            <a:gdLst/>
            <a:ahLst/>
            <a:rect l="0" t="0" r="r" b="b"/>
            <a:pathLst>
              <a:path w="1868" h="1867">
                <a:moveTo>
                  <a:pt x="1744" y="0"/>
                </a:moveTo>
                <a:lnTo>
                  <a:pt x="0" y="1743"/>
                </a:lnTo>
                <a:lnTo>
                  <a:pt x="0" y="1867"/>
                </a:lnTo>
                <a:lnTo>
                  <a:pt x="1868" y="0"/>
                </a:lnTo>
                <a:lnTo>
                  <a:pt x="1744" y="0"/>
                </a:lnTo>
                <a:close/>
              </a:path>
            </a:pathLst>
          </a:custGeom>
          <a:solidFill>
            <a:srgbClr val="EFEE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491" name=""/>
          <p:cNvSpPr/>
          <p:nvPr/>
        </p:nvSpPr>
        <p:spPr>
          <a:xfrm>
            <a:off x="914040" y="2876400"/>
            <a:ext cx="717120" cy="717120"/>
          </a:xfrm>
          <a:custGeom>
            <a:avLst/>
            <a:gdLst/>
            <a:ahLst/>
            <a:rect l="0" t="0" r="r" b="b"/>
            <a:pathLst>
              <a:path w="1992" h="1992">
                <a:moveTo>
                  <a:pt x="1868" y="0"/>
                </a:moveTo>
                <a:lnTo>
                  <a:pt x="0" y="1867"/>
                </a:lnTo>
                <a:lnTo>
                  <a:pt x="0" y="1992"/>
                </a:lnTo>
                <a:lnTo>
                  <a:pt x="1992" y="0"/>
                </a:lnTo>
                <a:lnTo>
                  <a:pt x="1868" y="0"/>
                </a:lnTo>
                <a:close/>
              </a:path>
            </a:pathLst>
          </a:custGeom>
          <a:solidFill>
            <a:srgbClr val="EEED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492" name=""/>
          <p:cNvSpPr/>
          <p:nvPr/>
        </p:nvSpPr>
        <p:spPr>
          <a:xfrm>
            <a:off x="914040" y="2876400"/>
            <a:ext cx="762120" cy="761760"/>
          </a:xfrm>
          <a:custGeom>
            <a:avLst/>
            <a:gdLst/>
            <a:ahLst/>
            <a:rect l="0" t="0" r="r" b="b"/>
            <a:pathLst>
              <a:path w="2117" h="2116">
                <a:moveTo>
                  <a:pt x="1992" y="0"/>
                </a:moveTo>
                <a:lnTo>
                  <a:pt x="0" y="1992"/>
                </a:lnTo>
                <a:lnTo>
                  <a:pt x="0" y="2116"/>
                </a:lnTo>
                <a:lnTo>
                  <a:pt x="2117" y="0"/>
                </a:lnTo>
                <a:lnTo>
                  <a:pt x="1992" y="0"/>
                </a:lnTo>
                <a:close/>
              </a:path>
            </a:pathLst>
          </a:custGeom>
          <a:solidFill>
            <a:srgbClr val="EEED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493" name=""/>
          <p:cNvSpPr/>
          <p:nvPr/>
        </p:nvSpPr>
        <p:spPr>
          <a:xfrm>
            <a:off x="914040" y="2876400"/>
            <a:ext cx="806760" cy="806760"/>
          </a:xfrm>
          <a:custGeom>
            <a:avLst/>
            <a:gdLst/>
            <a:ahLst/>
            <a:rect l="0" t="0" r="r" b="b"/>
            <a:pathLst>
              <a:path w="2241" h="2241">
                <a:moveTo>
                  <a:pt x="2117" y="0"/>
                </a:moveTo>
                <a:lnTo>
                  <a:pt x="0" y="2116"/>
                </a:lnTo>
                <a:lnTo>
                  <a:pt x="0" y="2241"/>
                </a:lnTo>
                <a:lnTo>
                  <a:pt x="2241" y="0"/>
                </a:lnTo>
                <a:lnTo>
                  <a:pt x="2117" y="0"/>
                </a:lnTo>
                <a:close/>
              </a:path>
            </a:pathLst>
          </a:custGeom>
          <a:solidFill>
            <a:srgbClr val="EDEC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494" name=""/>
          <p:cNvSpPr/>
          <p:nvPr/>
        </p:nvSpPr>
        <p:spPr>
          <a:xfrm>
            <a:off x="914040" y="2876400"/>
            <a:ext cx="851760" cy="851400"/>
          </a:xfrm>
          <a:custGeom>
            <a:avLst/>
            <a:gdLst/>
            <a:ahLst/>
            <a:rect l="0" t="0" r="r" b="b"/>
            <a:pathLst>
              <a:path w="2366" h="2365">
                <a:moveTo>
                  <a:pt x="2241" y="0"/>
                </a:moveTo>
                <a:lnTo>
                  <a:pt x="0" y="2241"/>
                </a:lnTo>
                <a:lnTo>
                  <a:pt x="0" y="2365"/>
                </a:lnTo>
                <a:lnTo>
                  <a:pt x="2366" y="0"/>
                </a:lnTo>
                <a:lnTo>
                  <a:pt x="2241" y="0"/>
                </a:lnTo>
                <a:close/>
              </a:path>
            </a:pathLst>
          </a:custGeom>
          <a:solidFill>
            <a:srgbClr val="EDEB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495" name=""/>
          <p:cNvSpPr/>
          <p:nvPr/>
        </p:nvSpPr>
        <p:spPr>
          <a:xfrm>
            <a:off x="914040" y="2876400"/>
            <a:ext cx="896400" cy="896400"/>
          </a:xfrm>
          <a:custGeom>
            <a:avLst/>
            <a:gdLst/>
            <a:ahLst/>
            <a:rect l="0" t="0" r="r" b="b"/>
            <a:pathLst>
              <a:path w="2490" h="2490">
                <a:moveTo>
                  <a:pt x="2366" y="0"/>
                </a:moveTo>
                <a:lnTo>
                  <a:pt x="0" y="2365"/>
                </a:lnTo>
                <a:lnTo>
                  <a:pt x="0" y="2490"/>
                </a:lnTo>
                <a:lnTo>
                  <a:pt x="2490" y="0"/>
                </a:lnTo>
                <a:lnTo>
                  <a:pt x="2366" y="0"/>
                </a:lnTo>
                <a:close/>
              </a:path>
            </a:pathLst>
          </a:custGeom>
          <a:solidFill>
            <a:srgbClr val="ECEB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496" name=""/>
          <p:cNvSpPr/>
          <p:nvPr/>
        </p:nvSpPr>
        <p:spPr>
          <a:xfrm>
            <a:off x="914040" y="2876400"/>
            <a:ext cx="941400" cy="941040"/>
          </a:xfrm>
          <a:custGeom>
            <a:avLst/>
            <a:gdLst/>
            <a:ahLst/>
            <a:rect l="0" t="0" r="r" b="b"/>
            <a:pathLst>
              <a:path w="2615" h="2614">
                <a:moveTo>
                  <a:pt x="2490" y="0"/>
                </a:moveTo>
                <a:lnTo>
                  <a:pt x="0" y="2490"/>
                </a:lnTo>
                <a:lnTo>
                  <a:pt x="0" y="2614"/>
                </a:lnTo>
                <a:lnTo>
                  <a:pt x="2615" y="0"/>
                </a:lnTo>
                <a:lnTo>
                  <a:pt x="2490" y="0"/>
                </a:lnTo>
                <a:close/>
              </a:path>
            </a:pathLst>
          </a:custGeom>
          <a:solidFill>
            <a:srgbClr val="ECEA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497" name=""/>
          <p:cNvSpPr/>
          <p:nvPr/>
        </p:nvSpPr>
        <p:spPr>
          <a:xfrm>
            <a:off x="914040" y="2876400"/>
            <a:ext cx="986040" cy="986040"/>
          </a:xfrm>
          <a:custGeom>
            <a:avLst/>
            <a:gdLst/>
            <a:ahLst/>
            <a:rect l="0" t="0" r="r" b="b"/>
            <a:pathLst>
              <a:path w="2739" h="2739">
                <a:moveTo>
                  <a:pt x="2615" y="0"/>
                </a:moveTo>
                <a:lnTo>
                  <a:pt x="0" y="2614"/>
                </a:lnTo>
                <a:lnTo>
                  <a:pt x="0" y="2739"/>
                </a:lnTo>
                <a:lnTo>
                  <a:pt x="2739" y="0"/>
                </a:lnTo>
                <a:lnTo>
                  <a:pt x="2615" y="0"/>
                </a:lnTo>
                <a:close/>
              </a:path>
            </a:pathLst>
          </a:custGeom>
          <a:solidFill>
            <a:srgbClr val="ECEA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498" name=""/>
          <p:cNvSpPr/>
          <p:nvPr/>
        </p:nvSpPr>
        <p:spPr>
          <a:xfrm>
            <a:off x="914040" y="2876400"/>
            <a:ext cx="1031040" cy="1030680"/>
          </a:xfrm>
          <a:custGeom>
            <a:avLst/>
            <a:gdLst/>
            <a:ahLst/>
            <a:rect l="0" t="0" r="r" b="b"/>
            <a:pathLst>
              <a:path w="2864" h="2863">
                <a:moveTo>
                  <a:pt x="2739" y="0"/>
                </a:moveTo>
                <a:lnTo>
                  <a:pt x="0" y="2739"/>
                </a:lnTo>
                <a:lnTo>
                  <a:pt x="0" y="2863"/>
                </a:lnTo>
                <a:lnTo>
                  <a:pt x="2864" y="0"/>
                </a:lnTo>
                <a:lnTo>
                  <a:pt x="2739" y="0"/>
                </a:lnTo>
                <a:close/>
              </a:path>
            </a:pathLst>
          </a:custGeom>
          <a:solidFill>
            <a:srgbClr val="EBE9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499" name=""/>
          <p:cNvSpPr/>
          <p:nvPr/>
        </p:nvSpPr>
        <p:spPr>
          <a:xfrm>
            <a:off x="914040" y="2876400"/>
            <a:ext cx="1075680" cy="1075320"/>
          </a:xfrm>
          <a:custGeom>
            <a:avLst/>
            <a:gdLst/>
            <a:ahLst/>
            <a:rect l="0" t="0" r="r" b="b"/>
            <a:pathLst>
              <a:path w="2988" h="2987">
                <a:moveTo>
                  <a:pt x="2864" y="0"/>
                </a:moveTo>
                <a:lnTo>
                  <a:pt x="0" y="2863"/>
                </a:lnTo>
                <a:lnTo>
                  <a:pt x="0" y="2987"/>
                </a:lnTo>
                <a:lnTo>
                  <a:pt x="2988" y="0"/>
                </a:lnTo>
                <a:lnTo>
                  <a:pt x="2864" y="0"/>
                </a:lnTo>
                <a:close/>
              </a:path>
            </a:pathLst>
          </a:custGeom>
          <a:solidFill>
            <a:srgbClr val="EBE8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00" name=""/>
          <p:cNvSpPr/>
          <p:nvPr/>
        </p:nvSpPr>
        <p:spPr>
          <a:xfrm>
            <a:off x="914040" y="2876400"/>
            <a:ext cx="1120320" cy="1105200"/>
          </a:xfrm>
          <a:custGeom>
            <a:avLst/>
            <a:gdLst/>
            <a:ahLst/>
            <a:rect l="0" t="0" r="r" b="b"/>
            <a:pathLst>
              <a:path w="3112" h="3070">
                <a:moveTo>
                  <a:pt x="2988" y="0"/>
                </a:moveTo>
                <a:lnTo>
                  <a:pt x="0" y="2987"/>
                </a:lnTo>
                <a:lnTo>
                  <a:pt x="42" y="3070"/>
                </a:lnTo>
                <a:lnTo>
                  <a:pt x="3112" y="0"/>
                </a:lnTo>
                <a:lnTo>
                  <a:pt x="2988" y="0"/>
                </a:lnTo>
                <a:close/>
              </a:path>
            </a:pathLst>
          </a:custGeom>
          <a:solidFill>
            <a:srgbClr val="EAE8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01" name=""/>
          <p:cNvSpPr/>
          <p:nvPr/>
        </p:nvSpPr>
        <p:spPr>
          <a:xfrm>
            <a:off x="9291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AE7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02" name=""/>
          <p:cNvSpPr/>
          <p:nvPr/>
        </p:nvSpPr>
        <p:spPr>
          <a:xfrm>
            <a:off x="9741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9E7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03" name=""/>
          <p:cNvSpPr/>
          <p:nvPr/>
        </p:nvSpPr>
        <p:spPr>
          <a:xfrm>
            <a:off x="10188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9E6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04" name=""/>
          <p:cNvSpPr/>
          <p:nvPr/>
        </p:nvSpPr>
        <p:spPr>
          <a:xfrm>
            <a:off x="10638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8E5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05" name=""/>
          <p:cNvSpPr/>
          <p:nvPr/>
        </p:nvSpPr>
        <p:spPr>
          <a:xfrm>
            <a:off x="11084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8E5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06" name=""/>
          <p:cNvSpPr/>
          <p:nvPr/>
        </p:nvSpPr>
        <p:spPr>
          <a:xfrm>
            <a:off x="11530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E7E4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07" name=""/>
          <p:cNvSpPr/>
          <p:nvPr/>
        </p:nvSpPr>
        <p:spPr>
          <a:xfrm>
            <a:off x="11980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7E4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08" name=""/>
          <p:cNvSpPr/>
          <p:nvPr/>
        </p:nvSpPr>
        <p:spPr>
          <a:xfrm>
            <a:off x="12427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6E3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09" name=""/>
          <p:cNvSpPr/>
          <p:nvPr/>
        </p:nvSpPr>
        <p:spPr>
          <a:xfrm>
            <a:off x="12877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6E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10" name=""/>
          <p:cNvSpPr/>
          <p:nvPr/>
        </p:nvSpPr>
        <p:spPr>
          <a:xfrm>
            <a:off x="13323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5E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11" name=""/>
          <p:cNvSpPr/>
          <p:nvPr/>
        </p:nvSpPr>
        <p:spPr>
          <a:xfrm>
            <a:off x="13773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5E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12" name=""/>
          <p:cNvSpPr/>
          <p:nvPr/>
        </p:nvSpPr>
        <p:spPr>
          <a:xfrm>
            <a:off x="14220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4E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13" name=""/>
          <p:cNvSpPr/>
          <p:nvPr/>
        </p:nvSpPr>
        <p:spPr>
          <a:xfrm>
            <a:off x="14666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E4E0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14" name=""/>
          <p:cNvSpPr/>
          <p:nvPr/>
        </p:nvSpPr>
        <p:spPr>
          <a:xfrm>
            <a:off x="15116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3D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15" name=""/>
          <p:cNvSpPr/>
          <p:nvPr/>
        </p:nvSpPr>
        <p:spPr>
          <a:xfrm>
            <a:off x="15562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E3D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16" name=""/>
          <p:cNvSpPr/>
          <p:nvPr/>
        </p:nvSpPr>
        <p:spPr>
          <a:xfrm>
            <a:off x="16012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2D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17" name=""/>
          <p:cNvSpPr/>
          <p:nvPr/>
        </p:nvSpPr>
        <p:spPr>
          <a:xfrm>
            <a:off x="16459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2D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18" name=""/>
          <p:cNvSpPr/>
          <p:nvPr/>
        </p:nvSpPr>
        <p:spPr>
          <a:xfrm>
            <a:off x="16909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2D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19" name=""/>
          <p:cNvSpPr/>
          <p:nvPr/>
        </p:nvSpPr>
        <p:spPr>
          <a:xfrm>
            <a:off x="17355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69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69" y="0"/>
                </a:lnTo>
                <a:close/>
              </a:path>
            </a:pathLst>
          </a:custGeom>
          <a:solidFill>
            <a:srgbClr val="E1DC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20" name=""/>
          <p:cNvSpPr/>
          <p:nvPr/>
        </p:nvSpPr>
        <p:spPr>
          <a:xfrm>
            <a:off x="17805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1DC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21" name=""/>
          <p:cNvSpPr/>
          <p:nvPr/>
        </p:nvSpPr>
        <p:spPr>
          <a:xfrm>
            <a:off x="18252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0DB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22" name=""/>
          <p:cNvSpPr/>
          <p:nvPr/>
        </p:nvSpPr>
        <p:spPr>
          <a:xfrm>
            <a:off x="18698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E0DB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23" name=""/>
          <p:cNvSpPr/>
          <p:nvPr/>
        </p:nvSpPr>
        <p:spPr>
          <a:xfrm>
            <a:off x="19148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FDA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24" name=""/>
          <p:cNvSpPr/>
          <p:nvPr/>
        </p:nvSpPr>
        <p:spPr>
          <a:xfrm>
            <a:off x="19594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FD9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25" name=""/>
          <p:cNvSpPr/>
          <p:nvPr/>
        </p:nvSpPr>
        <p:spPr>
          <a:xfrm>
            <a:off x="20044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ED9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26" name=""/>
          <p:cNvSpPr/>
          <p:nvPr/>
        </p:nvSpPr>
        <p:spPr>
          <a:xfrm>
            <a:off x="20491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ED8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27" name=""/>
          <p:cNvSpPr/>
          <p:nvPr/>
        </p:nvSpPr>
        <p:spPr>
          <a:xfrm>
            <a:off x="20941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DD8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28" name=""/>
          <p:cNvSpPr/>
          <p:nvPr/>
        </p:nvSpPr>
        <p:spPr>
          <a:xfrm>
            <a:off x="21387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DD7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29" name=""/>
          <p:cNvSpPr/>
          <p:nvPr/>
        </p:nvSpPr>
        <p:spPr>
          <a:xfrm>
            <a:off x="21834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DCD6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30" name=""/>
          <p:cNvSpPr/>
          <p:nvPr/>
        </p:nvSpPr>
        <p:spPr>
          <a:xfrm>
            <a:off x="22284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CD6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31" name=""/>
          <p:cNvSpPr/>
          <p:nvPr/>
        </p:nvSpPr>
        <p:spPr>
          <a:xfrm>
            <a:off x="22730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DBD5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32" name=""/>
          <p:cNvSpPr/>
          <p:nvPr/>
        </p:nvSpPr>
        <p:spPr>
          <a:xfrm>
            <a:off x="23180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BD4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33" name=""/>
          <p:cNvSpPr/>
          <p:nvPr/>
        </p:nvSpPr>
        <p:spPr>
          <a:xfrm>
            <a:off x="23626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AD4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34" name=""/>
          <p:cNvSpPr/>
          <p:nvPr/>
        </p:nvSpPr>
        <p:spPr>
          <a:xfrm>
            <a:off x="24076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AD3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35" name=""/>
          <p:cNvSpPr/>
          <p:nvPr/>
        </p:nvSpPr>
        <p:spPr>
          <a:xfrm>
            <a:off x="24523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9D3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36" name=""/>
          <p:cNvSpPr/>
          <p:nvPr/>
        </p:nvSpPr>
        <p:spPr>
          <a:xfrm>
            <a:off x="24973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9D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37" name=""/>
          <p:cNvSpPr/>
          <p:nvPr/>
        </p:nvSpPr>
        <p:spPr>
          <a:xfrm>
            <a:off x="25419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8D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38" name=""/>
          <p:cNvSpPr/>
          <p:nvPr/>
        </p:nvSpPr>
        <p:spPr>
          <a:xfrm>
            <a:off x="25866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D8D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39" name=""/>
          <p:cNvSpPr/>
          <p:nvPr/>
        </p:nvSpPr>
        <p:spPr>
          <a:xfrm>
            <a:off x="26316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7D0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40" name=""/>
          <p:cNvSpPr/>
          <p:nvPr/>
        </p:nvSpPr>
        <p:spPr>
          <a:xfrm>
            <a:off x="26762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7D0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41" name=""/>
          <p:cNvSpPr/>
          <p:nvPr/>
        </p:nvSpPr>
        <p:spPr>
          <a:xfrm>
            <a:off x="27212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7C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42" name=""/>
          <p:cNvSpPr/>
          <p:nvPr/>
        </p:nvSpPr>
        <p:spPr>
          <a:xfrm>
            <a:off x="27658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6C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43" name=""/>
          <p:cNvSpPr/>
          <p:nvPr/>
        </p:nvSpPr>
        <p:spPr>
          <a:xfrm>
            <a:off x="28108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6C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44" name=""/>
          <p:cNvSpPr/>
          <p:nvPr/>
        </p:nvSpPr>
        <p:spPr>
          <a:xfrm>
            <a:off x="28555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5C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45" name=""/>
          <p:cNvSpPr/>
          <p:nvPr/>
        </p:nvSpPr>
        <p:spPr>
          <a:xfrm>
            <a:off x="29001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5C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46" name=""/>
          <p:cNvSpPr/>
          <p:nvPr/>
        </p:nvSpPr>
        <p:spPr>
          <a:xfrm>
            <a:off x="29451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4CC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47" name=""/>
          <p:cNvSpPr/>
          <p:nvPr/>
        </p:nvSpPr>
        <p:spPr>
          <a:xfrm>
            <a:off x="29898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D4CB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48" name=""/>
          <p:cNvSpPr/>
          <p:nvPr/>
        </p:nvSpPr>
        <p:spPr>
          <a:xfrm>
            <a:off x="30348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3CB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49" name=""/>
          <p:cNvSpPr/>
          <p:nvPr/>
        </p:nvSpPr>
        <p:spPr>
          <a:xfrm>
            <a:off x="30794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3CA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50" name=""/>
          <p:cNvSpPr/>
          <p:nvPr/>
        </p:nvSpPr>
        <p:spPr>
          <a:xfrm>
            <a:off x="31244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2CA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51" name=""/>
          <p:cNvSpPr/>
          <p:nvPr/>
        </p:nvSpPr>
        <p:spPr>
          <a:xfrm>
            <a:off x="31690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2C9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52" name=""/>
          <p:cNvSpPr/>
          <p:nvPr/>
        </p:nvSpPr>
        <p:spPr>
          <a:xfrm>
            <a:off x="32140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1C8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53" name=""/>
          <p:cNvSpPr/>
          <p:nvPr/>
        </p:nvSpPr>
        <p:spPr>
          <a:xfrm>
            <a:off x="32587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1C8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54" name=""/>
          <p:cNvSpPr/>
          <p:nvPr/>
        </p:nvSpPr>
        <p:spPr>
          <a:xfrm>
            <a:off x="33033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D0C7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55" name=""/>
          <p:cNvSpPr/>
          <p:nvPr/>
        </p:nvSpPr>
        <p:spPr>
          <a:xfrm>
            <a:off x="33483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0C7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56" name=""/>
          <p:cNvSpPr/>
          <p:nvPr/>
        </p:nvSpPr>
        <p:spPr>
          <a:xfrm>
            <a:off x="33930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FC6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57" name=""/>
          <p:cNvSpPr/>
          <p:nvPr/>
        </p:nvSpPr>
        <p:spPr>
          <a:xfrm>
            <a:off x="34380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FC5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58" name=""/>
          <p:cNvSpPr/>
          <p:nvPr/>
        </p:nvSpPr>
        <p:spPr>
          <a:xfrm>
            <a:off x="34826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EC5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59" name=""/>
          <p:cNvSpPr/>
          <p:nvPr/>
        </p:nvSpPr>
        <p:spPr>
          <a:xfrm>
            <a:off x="35276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EC4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60" name=""/>
          <p:cNvSpPr/>
          <p:nvPr/>
        </p:nvSpPr>
        <p:spPr>
          <a:xfrm>
            <a:off x="35722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DC4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61" name=""/>
          <p:cNvSpPr/>
          <p:nvPr/>
        </p:nvSpPr>
        <p:spPr>
          <a:xfrm>
            <a:off x="36169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CDC3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62" name=""/>
          <p:cNvSpPr/>
          <p:nvPr/>
        </p:nvSpPr>
        <p:spPr>
          <a:xfrm>
            <a:off x="36619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DC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63" name=""/>
          <p:cNvSpPr/>
          <p:nvPr/>
        </p:nvSpPr>
        <p:spPr>
          <a:xfrm>
            <a:off x="37065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CCC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64" name=""/>
          <p:cNvSpPr/>
          <p:nvPr/>
        </p:nvSpPr>
        <p:spPr>
          <a:xfrm>
            <a:off x="37515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CC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65" name=""/>
          <p:cNvSpPr/>
          <p:nvPr/>
        </p:nvSpPr>
        <p:spPr>
          <a:xfrm>
            <a:off x="37962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BC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66" name=""/>
          <p:cNvSpPr/>
          <p:nvPr/>
        </p:nvSpPr>
        <p:spPr>
          <a:xfrm>
            <a:off x="38412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BC0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67" name=""/>
          <p:cNvSpPr/>
          <p:nvPr/>
        </p:nvSpPr>
        <p:spPr>
          <a:xfrm>
            <a:off x="38858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AB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68" name=""/>
          <p:cNvSpPr/>
          <p:nvPr/>
        </p:nvSpPr>
        <p:spPr>
          <a:xfrm>
            <a:off x="39308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AB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69" name=""/>
          <p:cNvSpPr/>
          <p:nvPr/>
        </p:nvSpPr>
        <p:spPr>
          <a:xfrm>
            <a:off x="39754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9B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70" name=""/>
          <p:cNvSpPr/>
          <p:nvPr/>
        </p:nvSpPr>
        <p:spPr>
          <a:xfrm>
            <a:off x="40201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6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C9B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71" name=""/>
          <p:cNvSpPr/>
          <p:nvPr/>
        </p:nvSpPr>
        <p:spPr>
          <a:xfrm>
            <a:off x="40651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69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69" y="0"/>
                </a:lnTo>
                <a:close/>
              </a:path>
            </a:pathLst>
          </a:custGeom>
          <a:solidFill>
            <a:srgbClr val="C8B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72" name=""/>
          <p:cNvSpPr/>
          <p:nvPr/>
        </p:nvSpPr>
        <p:spPr>
          <a:xfrm>
            <a:off x="41097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8B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73" name=""/>
          <p:cNvSpPr/>
          <p:nvPr/>
        </p:nvSpPr>
        <p:spPr>
          <a:xfrm>
            <a:off x="41547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7B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74" name=""/>
          <p:cNvSpPr/>
          <p:nvPr/>
        </p:nvSpPr>
        <p:spPr>
          <a:xfrm>
            <a:off x="41994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7BB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75" name=""/>
          <p:cNvSpPr/>
          <p:nvPr/>
        </p:nvSpPr>
        <p:spPr>
          <a:xfrm>
            <a:off x="42444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6B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76" name=""/>
          <p:cNvSpPr/>
          <p:nvPr/>
        </p:nvSpPr>
        <p:spPr>
          <a:xfrm>
            <a:off x="42890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6B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77" name=""/>
          <p:cNvSpPr/>
          <p:nvPr/>
        </p:nvSpPr>
        <p:spPr>
          <a:xfrm>
            <a:off x="43336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C5B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78" name=""/>
          <p:cNvSpPr/>
          <p:nvPr/>
        </p:nvSpPr>
        <p:spPr>
          <a:xfrm>
            <a:off x="43786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5B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79" name=""/>
          <p:cNvSpPr/>
          <p:nvPr/>
        </p:nvSpPr>
        <p:spPr>
          <a:xfrm>
            <a:off x="44233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4B8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80" name=""/>
          <p:cNvSpPr/>
          <p:nvPr/>
        </p:nvSpPr>
        <p:spPr>
          <a:xfrm>
            <a:off x="44683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4B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81" name=""/>
          <p:cNvSpPr/>
          <p:nvPr/>
        </p:nvSpPr>
        <p:spPr>
          <a:xfrm>
            <a:off x="45129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3B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82" name=""/>
          <p:cNvSpPr/>
          <p:nvPr/>
        </p:nvSpPr>
        <p:spPr>
          <a:xfrm>
            <a:off x="45579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3B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83" name=""/>
          <p:cNvSpPr/>
          <p:nvPr/>
        </p:nvSpPr>
        <p:spPr>
          <a:xfrm>
            <a:off x="46026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3B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84" name=""/>
          <p:cNvSpPr/>
          <p:nvPr/>
        </p:nvSpPr>
        <p:spPr>
          <a:xfrm>
            <a:off x="46476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2B5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85" name=""/>
          <p:cNvSpPr/>
          <p:nvPr/>
        </p:nvSpPr>
        <p:spPr>
          <a:xfrm>
            <a:off x="46922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2B4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86" name=""/>
          <p:cNvSpPr/>
          <p:nvPr/>
        </p:nvSpPr>
        <p:spPr>
          <a:xfrm>
            <a:off x="47368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C1B4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87" name=""/>
          <p:cNvSpPr/>
          <p:nvPr/>
        </p:nvSpPr>
        <p:spPr>
          <a:xfrm>
            <a:off x="47818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1B3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88" name=""/>
          <p:cNvSpPr/>
          <p:nvPr/>
        </p:nvSpPr>
        <p:spPr>
          <a:xfrm>
            <a:off x="48265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0B3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89" name=""/>
          <p:cNvSpPr/>
          <p:nvPr/>
        </p:nvSpPr>
        <p:spPr>
          <a:xfrm>
            <a:off x="48715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0B2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90" name=""/>
          <p:cNvSpPr/>
          <p:nvPr/>
        </p:nvSpPr>
        <p:spPr>
          <a:xfrm>
            <a:off x="49161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FB1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91" name=""/>
          <p:cNvSpPr/>
          <p:nvPr/>
        </p:nvSpPr>
        <p:spPr>
          <a:xfrm>
            <a:off x="49611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FB1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92" name=""/>
          <p:cNvSpPr/>
          <p:nvPr/>
        </p:nvSpPr>
        <p:spPr>
          <a:xfrm>
            <a:off x="50058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EB0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93" name=""/>
          <p:cNvSpPr/>
          <p:nvPr/>
        </p:nvSpPr>
        <p:spPr>
          <a:xfrm>
            <a:off x="50504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BEB0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94" name=""/>
          <p:cNvSpPr/>
          <p:nvPr/>
        </p:nvSpPr>
        <p:spPr>
          <a:xfrm>
            <a:off x="50954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DAF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95" name=""/>
          <p:cNvSpPr/>
          <p:nvPr/>
        </p:nvSpPr>
        <p:spPr>
          <a:xfrm>
            <a:off x="51400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6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DAE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96" name=""/>
          <p:cNvSpPr/>
          <p:nvPr/>
        </p:nvSpPr>
        <p:spPr>
          <a:xfrm>
            <a:off x="51850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69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69" y="0"/>
                </a:lnTo>
                <a:close/>
              </a:path>
            </a:pathLst>
          </a:custGeom>
          <a:solidFill>
            <a:srgbClr val="BCAE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97" name=""/>
          <p:cNvSpPr/>
          <p:nvPr/>
        </p:nvSpPr>
        <p:spPr>
          <a:xfrm>
            <a:off x="52297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CAD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98" name=""/>
          <p:cNvSpPr/>
          <p:nvPr/>
        </p:nvSpPr>
        <p:spPr>
          <a:xfrm>
            <a:off x="52747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BAD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599" name=""/>
          <p:cNvSpPr/>
          <p:nvPr/>
        </p:nvSpPr>
        <p:spPr>
          <a:xfrm>
            <a:off x="53193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BA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00" name=""/>
          <p:cNvSpPr/>
          <p:nvPr/>
        </p:nvSpPr>
        <p:spPr>
          <a:xfrm>
            <a:off x="53643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AAB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01" name=""/>
          <p:cNvSpPr/>
          <p:nvPr/>
        </p:nvSpPr>
        <p:spPr>
          <a:xfrm>
            <a:off x="54090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AAB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02" name=""/>
          <p:cNvSpPr/>
          <p:nvPr/>
        </p:nvSpPr>
        <p:spPr>
          <a:xfrm>
            <a:off x="54536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B9A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03" name=""/>
          <p:cNvSpPr/>
          <p:nvPr/>
        </p:nvSpPr>
        <p:spPr>
          <a:xfrm>
            <a:off x="54986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9A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04" name=""/>
          <p:cNvSpPr/>
          <p:nvPr/>
        </p:nvSpPr>
        <p:spPr>
          <a:xfrm>
            <a:off x="55432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9A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05" name=""/>
          <p:cNvSpPr/>
          <p:nvPr/>
        </p:nvSpPr>
        <p:spPr>
          <a:xfrm>
            <a:off x="55882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8A8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06" name=""/>
          <p:cNvSpPr/>
          <p:nvPr/>
        </p:nvSpPr>
        <p:spPr>
          <a:xfrm>
            <a:off x="56329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8A8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07" name=""/>
          <p:cNvSpPr/>
          <p:nvPr/>
        </p:nvSpPr>
        <p:spPr>
          <a:xfrm>
            <a:off x="56779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7A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08" name=""/>
          <p:cNvSpPr/>
          <p:nvPr/>
        </p:nvSpPr>
        <p:spPr>
          <a:xfrm>
            <a:off x="57225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7A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09" name=""/>
          <p:cNvSpPr/>
          <p:nvPr/>
        </p:nvSpPr>
        <p:spPr>
          <a:xfrm>
            <a:off x="57672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B6A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10" name=""/>
          <p:cNvSpPr/>
          <p:nvPr/>
        </p:nvSpPr>
        <p:spPr>
          <a:xfrm>
            <a:off x="58122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6A5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11" name=""/>
          <p:cNvSpPr/>
          <p:nvPr/>
        </p:nvSpPr>
        <p:spPr>
          <a:xfrm>
            <a:off x="58568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5A5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12" name=""/>
          <p:cNvSpPr/>
          <p:nvPr/>
        </p:nvSpPr>
        <p:spPr>
          <a:xfrm>
            <a:off x="59018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5A4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13" name=""/>
          <p:cNvSpPr/>
          <p:nvPr/>
        </p:nvSpPr>
        <p:spPr>
          <a:xfrm>
            <a:off x="59464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4A3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14" name=""/>
          <p:cNvSpPr/>
          <p:nvPr/>
        </p:nvSpPr>
        <p:spPr>
          <a:xfrm>
            <a:off x="59914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4A3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15" name=""/>
          <p:cNvSpPr/>
          <p:nvPr/>
        </p:nvSpPr>
        <p:spPr>
          <a:xfrm>
            <a:off x="60361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3A2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16" name=""/>
          <p:cNvSpPr/>
          <p:nvPr/>
        </p:nvSpPr>
        <p:spPr>
          <a:xfrm>
            <a:off x="60807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B3A2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17" name=""/>
          <p:cNvSpPr/>
          <p:nvPr/>
        </p:nvSpPr>
        <p:spPr>
          <a:xfrm>
            <a:off x="61257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2A1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18" name=""/>
          <p:cNvSpPr/>
          <p:nvPr/>
        </p:nvSpPr>
        <p:spPr>
          <a:xfrm>
            <a:off x="61704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B2A0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19" name=""/>
          <p:cNvSpPr/>
          <p:nvPr/>
        </p:nvSpPr>
        <p:spPr>
          <a:xfrm>
            <a:off x="62154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1A0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20" name=""/>
          <p:cNvSpPr/>
          <p:nvPr/>
        </p:nvSpPr>
        <p:spPr>
          <a:xfrm>
            <a:off x="62600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19F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21" name=""/>
          <p:cNvSpPr/>
          <p:nvPr/>
        </p:nvSpPr>
        <p:spPr>
          <a:xfrm>
            <a:off x="63050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09F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22" name=""/>
          <p:cNvSpPr/>
          <p:nvPr/>
        </p:nvSpPr>
        <p:spPr>
          <a:xfrm>
            <a:off x="63496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69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69" y="0"/>
                </a:lnTo>
                <a:close/>
              </a:path>
            </a:pathLst>
          </a:custGeom>
          <a:solidFill>
            <a:srgbClr val="B09E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23" name=""/>
          <p:cNvSpPr/>
          <p:nvPr/>
        </p:nvSpPr>
        <p:spPr>
          <a:xfrm>
            <a:off x="63946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F9D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24" name=""/>
          <p:cNvSpPr/>
          <p:nvPr/>
        </p:nvSpPr>
        <p:spPr>
          <a:xfrm>
            <a:off x="64393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F9D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25" name=""/>
          <p:cNvSpPr/>
          <p:nvPr/>
        </p:nvSpPr>
        <p:spPr>
          <a:xfrm>
            <a:off x="64839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AF9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26" name=""/>
          <p:cNvSpPr/>
          <p:nvPr/>
        </p:nvSpPr>
        <p:spPr>
          <a:xfrm>
            <a:off x="65289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E9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27" name=""/>
          <p:cNvSpPr/>
          <p:nvPr/>
        </p:nvSpPr>
        <p:spPr>
          <a:xfrm>
            <a:off x="65736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E9B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28" name=""/>
          <p:cNvSpPr/>
          <p:nvPr/>
        </p:nvSpPr>
        <p:spPr>
          <a:xfrm>
            <a:off x="66186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D9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29" name=""/>
          <p:cNvSpPr/>
          <p:nvPr/>
        </p:nvSpPr>
        <p:spPr>
          <a:xfrm>
            <a:off x="66632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D9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30" name=""/>
          <p:cNvSpPr/>
          <p:nvPr/>
        </p:nvSpPr>
        <p:spPr>
          <a:xfrm>
            <a:off x="67082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C9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31" name=""/>
          <p:cNvSpPr/>
          <p:nvPr/>
        </p:nvSpPr>
        <p:spPr>
          <a:xfrm>
            <a:off x="67528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C9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32" name=""/>
          <p:cNvSpPr/>
          <p:nvPr/>
        </p:nvSpPr>
        <p:spPr>
          <a:xfrm>
            <a:off x="67975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AB98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33" name=""/>
          <p:cNvSpPr/>
          <p:nvPr/>
        </p:nvSpPr>
        <p:spPr>
          <a:xfrm>
            <a:off x="68425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B9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34" name=""/>
          <p:cNvSpPr/>
          <p:nvPr/>
        </p:nvSpPr>
        <p:spPr>
          <a:xfrm>
            <a:off x="68871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AA9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35" name=""/>
          <p:cNvSpPr/>
          <p:nvPr/>
        </p:nvSpPr>
        <p:spPr>
          <a:xfrm>
            <a:off x="69321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A9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36" name=""/>
          <p:cNvSpPr/>
          <p:nvPr/>
        </p:nvSpPr>
        <p:spPr>
          <a:xfrm>
            <a:off x="69768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996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37" name=""/>
          <p:cNvSpPr/>
          <p:nvPr/>
        </p:nvSpPr>
        <p:spPr>
          <a:xfrm>
            <a:off x="70218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99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38" name=""/>
          <p:cNvSpPr/>
          <p:nvPr/>
        </p:nvSpPr>
        <p:spPr>
          <a:xfrm>
            <a:off x="70664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89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39" name=""/>
          <p:cNvSpPr/>
          <p:nvPr/>
        </p:nvSpPr>
        <p:spPr>
          <a:xfrm>
            <a:off x="71114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89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40" name=""/>
          <p:cNvSpPr/>
          <p:nvPr/>
        </p:nvSpPr>
        <p:spPr>
          <a:xfrm>
            <a:off x="71560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793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41" name=""/>
          <p:cNvSpPr/>
          <p:nvPr/>
        </p:nvSpPr>
        <p:spPr>
          <a:xfrm>
            <a:off x="72007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A79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42" name=""/>
          <p:cNvSpPr/>
          <p:nvPr/>
        </p:nvSpPr>
        <p:spPr>
          <a:xfrm>
            <a:off x="72457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69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43" name=""/>
          <p:cNvSpPr/>
          <p:nvPr/>
        </p:nvSpPr>
        <p:spPr>
          <a:xfrm>
            <a:off x="72903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69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44" name=""/>
          <p:cNvSpPr/>
          <p:nvPr/>
        </p:nvSpPr>
        <p:spPr>
          <a:xfrm>
            <a:off x="73353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59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45" name=""/>
          <p:cNvSpPr/>
          <p:nvPr/>
        </p:nvSpPr>
        <p:spPr>
          <a:xfrm>
            <a:off x="73800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590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46" name=""/>
          <p:cNvSpPr/>
          <p:nvPr/>
        </p:nvSpPr>
        <p:spPr>
          <a:xfrm>
            <a:off x="74250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58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47" name=""/>
          <p:cNvSpPr/>
          <p:nvPr/>
        </p:nvSpPr>
        <p:spPr>
          <a:xfrm>
            <a:off x="74696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48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648" name=""/>
          <p:cNvSpPr/>
          <p:nvPr/>
        </p:nvSpPr>
        <p:spPr>
          <a:xfrm>
            <a:off x="75142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48E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49" name=""/>
          <p:cNvSpPr/>
          <p:nvPr/>
        </p:nvSpPr>
        <p:spPr>
          <a:xfrm>
            <a:off x="75592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38E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50" name=""/>
          <p:cNvSpPr/>
          <p:nvPr/>
        </p:nvSpPr>
        <p:spPr>
          <a:xfrm>
            <a:off x="76039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A38D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51" name=""/>
          <p:cNvSpPr/>
          <p:nvPr/>
        </p:nvSpPr>
        <p:spPr>
          <a:xfrm>
            <a:off x="76489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28C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52" name=""/>
          <p:cNvSpPr/>
          <p:nvPr/>
        </p:nvSpPr>
        <p:spPr>
          <a:xfrm>
            <a:off x="76935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28C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53" name=""/>
          <p:cNvSpPr/>
          <p:nvPr/>
        </p:nvSpPr>
        <p:spPr>
          <a:xfrm>
            <a:off x="77385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18B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54" name=""/>
          <p:cNvSpPr/>
          <p:nvPr/>
        </p:nvSpPr>
        <p:spPr>
          <a:xfrm>
            <a:off x="77832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18B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55" name=""/>
          <p:cNvSpPr/>
          <p:nvPr/>
        </p:nvSpPr>
        <p:spPr>
          <a:xfrm>
            <a:off x="78282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08A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56" name=""/>
          <p:cNvSpPr/>
          <p:nvPr/>
        </p:nvSpPr>
        <p:spPr>
          <a:xfrm>
            <a:off x="78728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089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57" name=""/>
          <p:cNvSpPr/>
          <p:nvPr/>
        </p:nvSpPr>
        <p:spPr>
          <a:xfrm>
            <a:off x="79174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9F89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58" name=""/>
          <p:cNvSpPr/>
          <p:nvPr/>
        </p:nvSpPr>
        <p:spPr>
          <a:xfrm>
            <a:off x="79624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F88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59" name=""/>
          <p:cNvSpPr/>
          <p:nvPr/>
        </p:nvSpPr>
        <p:spPr>
          <a:xfrm>
            <a:off x="80071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E88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60" name=""/>
          <p:cNvSpPr/>
          <p:nvPr/>
        </p:nvSpPr>
        <p:spPr>
          <a:xfrm>
            <a:off x="80521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E87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61" name=""/>
          <p:cNvSpPr/>
          <p:nvPr/>
        </p:nvSpPr>
        <p:spPr>
          <a:xfrm>
            <a:off x="80967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D86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62" name=""/>
          <p:cNvSpPr/>
          <p:nvPr/>
        </p:nvSpPr>
        <p:spPr>
          <a:xfrm>
            <a:off x="81417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D86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63" name=""/>
          <p:cNvSpPr/>
          <p:nvPr/>
        </p:nvSpPr>
        <p:spPr>
          <a:xfrm>
            <a:off x="81864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C8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64" name=""/>
          <p:cNvSpPr/>
          <p:nvPr/>
        </p:nvSpPr>
        <p:spPr>
          <a:xfrm>
            <a:off x="82310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9C8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65" name=""/>
          <p:cNvSpPr/>
          <p:nvPr/>
        </p:nvSpPr>
        <p:spPr>
          <a:xfrm>
            <a:off x="82760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B8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66" name=""/>
          <p:cNvSpPr/>
          <p:nvPr/>
        </p:nvSpPr>
        <p:spPr>
          <a:xfrm>
            <a:off x="83206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9B83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67" name=""/>
          <p:cNvSpPr/>
          <p:nvPr/>
        </p:nvSpPr>
        <p:spPr>
          <a:xfrm>
            <a:off x="83656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B83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68" name=""/>
          <p:cNvSpPr/>
          <p:nvPr/>
        </p:nvSpPr>
        <p:spPr>
          <a:xfrm>
            <a:off x="84103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A8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69" name=""/>
          <p:cNvSpPr/>
          <p:nvPr/>
        </p:nvSpPr>
        <p:spPr>
          <a:xfrm>
            <a:off x="84553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A8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70" name=""/>
          <p:cNvSpPr/>
          <p:nvPr/>
        </p:nvSpPr>
        <p:spPr>
          <a:xfrm>
            <a:off x="84999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98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71" name=""/>
          <p:cNvSpPr/>
          <p:nvPr/>
        </p:nvSpPr>
        <p:spPr>
          <a:xfrm>
            <a:off x="85449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980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72" name=""/>
          <p:cNvSpPr/>
          <p:nvPr/>
        </p:nvSpPr>
        <p:spPr>
          <a:xfrm>
            <a:off x="85896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880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73" name=""/>
          <p:cNvSpPr/>
          <p:nvPr/>
        </p:nvSpPr>
        <p:spPr>
          <a:xfrm>
            <a:off x="86342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87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74" name=""/>
          <p:cNvSpPr/>
          <p:nvPr/>
        </p:nvSpPr>
        <p:spPr>
          <a:xfrm>
            <a:off x="86792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77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75" name=""/>
          <p:cNvSpPr/>
          <p:nvPr/>
        </p:nvSpPr>
        <p:spPr>
          <a:xfrm>
            <a:off x="87238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77E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76" name=""/>
          <p:cNvSpPr/>
          <p:nvPr/>
        </p:nvSpPr>
        <p:spPr>
          <a:xfrm>
            <a:off x="87688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67D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77" name=""/>
          <p:cNvSpPr/>
          <p:nvPr/>
        </p:nvSpPr>
        <p:spPr>
          <a:xfrm>
            <a:off x="88135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67D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78" name=""/>
          <p:cNvSpPr/>
          <p:nvPr/>
        </p:nvSpPr>
        <p:spPr>
          <a:xfrm>
            <a:off x="88585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57C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79" name=""/>
          <p:cNvSpPr/>
          <p:nvPr/>
        </p:nvSpPr>
        <p:spPr>
          <a:xfrm>
            <a:off x="89031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57B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80" name=""/>
          <p:cNvSpPr/>
          <p:nvPr/>
        </p:nvSpPr>
        <p:spPr>
          <a:xfrm>
            <a:off x="89478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947B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81" name=""/>
          <p:cNvSpPr/>
          <p:nvPr/>
        </p:nvSpPr>
        <p:spPr>
          <a:xfrm>
            <a:off x="89928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47A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82" name=""/>
          <p:cNvSpPr/>
          <p:nvPr/>
        </p:nvSpPr>
        <p:spPr>
          <a:xfrm>
            <a:off x="90374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37A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83" name=""/>
          <p:cNvSpPr/>
          <p:nvPr/>
        </p:nvSpPr>
        <p:spPr>
          <a:xfrm>
            <a:off x="90824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379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84" name=""/>
          <p:cNvSpPr/>
          <p:nvPr/>
        </p:nvSpPr>
        <p:spPr>
          <a:xfrm>
            <a:off x="91270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278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85" name=""/>
          <p:cNvSpPr/>
          <p:nvPr/>
        </p:nvSpPr>
        <p:spPr>
          <a:xfrm>
            <a:off x="91720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278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86" name=""/>
          <p:cNvSpPr/>
          <p:nvPr/>
        </p:nvSpPr>
        <p:spPr>
          <a:xfrm>
            <a:off x="92167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177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87" name=""/>
          <p:cNvSpPr/>
          <p:nvPr/>
        </p:nvSpPr>
        <p:spPr>
          <a:xfrm>
            <a:off x="92617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177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88" name=""/>
          <p:cNvSpPr/>
          <p:nvPr/>
        </p:nvSpPr>
        <p:spPr>
          <a:xfrm>
            <a:off x="93063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076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89" name=""/>
          <p:cNvSpPr/>
          <p:nvPr/>
        </p:nvSpPr>
        <p:spPr>
          <a:xfrm>
            <a:off x="93510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907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90" name=""/>
          <p:cNvSpPr/>
          <p:nvPr/>
        </p:nvSpPr>
        <p:spPr>
          <a:xfrm>
            <a:off x="93960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07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91" name=""/>
          <p:cNvSpPr/>
          <p:nvPr/>
        </p:nvSpPr>
        <p:spPr>
          <a:xfrm>
            <a:off x="94406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F7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92" name=""/>
          <p:cNvSpPr/>
          <p:nvPr/>
        </p:nvSpPr>
        <p:spPr>
          <a:xfrm>
            <a:off x="94856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F7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93" name=""/>
          <p:cNvSpPr/>
          <p:nvPr/>
        </p:nvSpPr>
        <p:spPr>
          <a:xfrm>
            <a:off x="95302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E73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94" name=""/>
          <p:cNvSpPr/>
          <p:nvPr/>
        </p:nvSpPr>
        <p:spPr>
          <a:xfrm>
            <a:off x="95752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E7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95" name=""/>
          <p:cNvSpPr/>
          <p:nvPr/>
        </p:nvSpPr>
        <p:spPr>
          <a:xfrm>
            <a:off x="96199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D7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96" name=""/>
          <p:cNvSpPr/>
          <p:nvPr/>
        </p:nvSpPr>
        <p:spPr>
          <a:xfrm>
            <a:off x="96645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8D7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97" name=""/>
          <p:cNvSpPr/>
          <p:nvPr/>
        </p:nvSpPr>
        <p:spPr>
          <a:xfrm>
            <a:off x="97095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C7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98" name=""/>
          <p:cNvSpPr/>
          <p:nvPr/>
        </p:nvSpPr>
        <p:spPr>
          <a:xfrm>
            <a:off x="97542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6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C70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699" name=""/>
          <p:cNvSpPr/>
          <p:nvPr/>
        </p:nvSpPr>
        <p:spPr>
          <a:xfrm>
            <a:off x="97992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69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69" y="0"/>
                </a:lnTo>
                <a:close/>
              </a:path>
            </a:pathLst>
          </a:custGeom>
          <a:solidFill>
            <a:srgbClr val="8B6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00" name=""/>
          <p:cNvSpPr/>
          <p:nvPr/>
        </p:nvSpPr>
        <p:spPr>
          <a:xfrm>
            <a:off x="98438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B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01" name=""/>
          <p:cNvSpPr/>
          <p:nvPr/>
        </p:nvSpPr>
        <p:spPr>
          <a:xfrm>
            <a:off x="98888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A6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02" name=""/>
          <p:cNvSpPr/>
          <p:nvPr/>
        </p:nvSpPr>
        <p:spPr>
          <a:xfrm>
            <a:off x="99334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A6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03" name=""/>
          <p:cNvSpPr/>
          <p:nvPr/>
        </p:nvSpPr>
        <p:spPr>
          <a:xfrm>
            <a:off x="99781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896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04" name=""/>
          <p:cNvSpPr/>
          <p:nvPr/>
        </p:nvSpPr>
        <p:spPr>
          <a:xfrm>
            <a:off x="100231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96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05" name=""/>
          <p:cNvSpPr/>
          <p:nvPr/>
        </p:nvSpPr>
        <p:spPr>
          <a:xfrm>
            <a:off x="100677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886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06" name=""/>
          <p:cNvSpPr/>
          <p:nvPr/>
        </p:nvSpPr>
        <p:spPr>
          <a:xfrm>
            <a:off x="101127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86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07" name=""/>
          <p:cNvSpPr/>
          <p:nvPr/>
        </p:nvSpPr>
        <p:spPr>
          <a:xfrm>
            <a:off x="10157400" y="2876400"/>
            <a:ext cx="1120320" cy="1105200"/>
          </a:xfrm>
          <a:custGeom>
            <a:avLst/>
            <a:gdLst/>
            <a:ahLst/>
            <a:rect l="0" t="0" r="r" b="b"/>
            <a:pathLst>
              <a:path w="3112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12" y="83"/>
                </a:lnTo>
                <a:lnTo>
                  <a:pt x="3070" y="0"/>
                </a:lnTo>
                <a:close/>
              </a:path>
            </a:pathLst>
          </a:custGeom>
          <a:solidFill>
            <a:srgbClr val="876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08" name=""/>
          <p:cNvSpPr/>
          <p:nvPr/>
        </p:nvSpPr>
        <p:spPr>
          <a:xfrm>
            <a:off x="10202400" y="2906280"/>
            <a:ext cx="1075320" cy="1075320"/>
          </a:xfrm>
          <a:custGeom>
            <a:avLst/>
            <a:gdLst/>
            <a:ahLst/>
            <a:rect l="0" t="0" r="r" b="b"/>
            <a:pathLst>
              <a:path w="2987" h="2987">
                <a:moveTo>
                  <a:pt x="2987" y="0"/>
                </a:moveTo>
                <a:lnTo>
                  <a:pt x="0" y="2987"/>
                </a:lnTo>
                <a:lnTo>
                  <a:pt x="125" y="2987"/>
                </a:lnTo>
                <a:lnTo>
                  <a:pt x="2987" y="124"/>
                </a:lnTo>
                <a:lnTo>
                  <a:pt x="2987" y="0"/>
                </a:lnTo>
                <a:close/>
              </a:path>
            </a:pathLst>
          </a:custGeom>
          <a:solidFill>
            <a:srgbClr val="876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09" name=""/>
          <p:cNvSpPr/>
          <p:nvPr/>
        </p:nvSpPr>
        <p:spPr>
          <a:xfrm>
            <a:off x="10247040" y="2950920"/>
            <a:ext cx="1030680" cy="1030680"/>
          </a:xfrm>
          <a:custGeom>
            <a:avLst/>
            <a:gdLst/>
            <a:ahLst/>
            <a:rect l="0" t="0" r="r" b="b"/>
            <a:pathLst>
              <a:path w="2863" h="2863">
                <a:moveTo>
                  <a:pt x="2863" y="0"/>
                </a:moveTo>
                <a:lnTo>
                  <a:pt x="0" y="2863"/>
                </a:lnTo>
                <a:lnTo>
                  <a:pt x="125" y="2863"/>
                </a:lnTo>
                <a:lnTo>
                  <a:pt x="2863" y="124"/>
                </a:lnTo>
                <a:lnTo>
                  <a:pt x="2863" y="0"/>
                </a:lnTo>
                <a:close/>
              </a:path>
            </a:pathLst>
          </a:custGeom>
          <a:solidFill>
            <a:srgbClr val="866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10" name=""/>
          <p:cNvSpPr/>
          <p:nvPr/>
        </p:nvSpPr>
        <p:spPr>
          <a:xfrm>
            <a:off x="10292040" y="2995560"/>
            <a:ext cx="985680" cy="986040"/>
          </a:xfrm>
          <a:custGeom>
            <a:avLst/>
            <a:gdLst/>
            <a:ahLst/>
            <a:rect l="0" t="0" r="r" b="b"/>
            <a:pathLst>
              <a:path w="2738" h="2739">
                <a:moveTo>
                  <a:pt x="2738" y="0"/>
                </a:moveTo>
                <a:lnTo>
                  <a:pt x="0" y="2739"/>
                </a:lnTo>
                <a:lnTo>
                  <a:pt x="124" y="2739"/>
                </a:lnTo>
                <a:lnTo>
                  <a:pt x="2738" y="125"/>
                </a:lnTo>
                <a:lnTo>
                  <a:pt x="2738" y="0"/>
                </a:lnTo>
                <a:close/>
              </a:path>
            </a:pathLst>
          </a:custGeom>
          <a:solidFill>
            <a:srgbClr val="866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11" name=""/>
          <p:cNvSpPr/>
          <p:nvPr/>
        </p:nvSpPr>
        <p:spPr>
          <a:xfrm>
            <a:off x="10336680" y="3040560"/>
            <a:ext cx="941040" cy="941040"/>
          </a:xfrm>
          <a:custGeom>
            <a:avLst/>
            <a:gdLst/>
            <a:ahLst/>
            <a:rect l="0" t="0" r="r" b="b"/>
            <a:pathLst>
              <a:path w="2614" h="2614">
                <a:moveTo>
                  <a:pt x="2614" y="0"/>
                </a:moveTo>
                <a:lnTo>
                  <a:pt x="0" y="2614"/>
                </a:lnTo>
                <a:lnTo>
                  <a:pt x="124" y="2614"/>
                </a:lnTo>
                <a:lnTo>
                  <a:pt x="2614" y="124"/>
                </a:lnTo>
                <a:lnTo>
                  <a:pt x="2614" y="0"/>
                </a:lnTo>
                <a:close/>
              </a:path>
            </a:pathLst>
          </a:custGeom>
          <a:solidFill>
            <a:srgbClr val="866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12" name=""/>
          <p:cNvSpPr/>
          <p:nvPr/>
        </p:nvSpPr>
        <p:spPr>
          <a:xfrm>
            <a:off x="10381320" y="3085200"/>
            <a:ext cx="896400" cy="896400"/>
          </a:xfrm>
          <a:custGeom>
            <a:avLst/>
            <a:gdLst/>
            <a:ahLst/>
            <a:rect l="0" t="0" r="r" b="b"/>
            <a:pathLst>
              <a:path w="2490" h="2490">
                <a:moveTo>
                  <a:pt x="2490" y="0"/>
                </a:moveTo>
                <a:lnTo>
                  <a:pt x="0" y="2490"/>
                </a:lnTo>
                <a:lnTo>
                  <a:pt x="125" y="2490"/>
                </a:lnTo>
                <a:lnTo>
                  <a:pt x="2490" y="125"/>
                </a:lnTo>
                <a:lnTo>
                  <a:pt x="2490" y="0"/>
                </a:lnTo>
                <a:close/>
              </a:path>
            </a:pathLst>
          </a:custGeom>
          <a:solidFill>
            <a:srgbClr val="856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13" name=""/>
          <p:cNvSpPr/>
          <p:nvPr/>
        </p:nvSpPr>
        <p:spPr>
          <a:xfrm>
            <a:off x="10426320" y="3130200"/>
            <a:ext cx="851400" cy="851400"/>
          </a:xfrm>
          <a:custGeom>
            <a:avLst/>
            <a:gdLst/>
            <a:ahLst/>
            <a:rect l="0" t="0" r="r" b="b"/>
            <a:pathLst>
              <a:path w="2365" h="2365">
                <a:moveTo>
                  <a:pt x="2365" y="0"/>
                </a:moveTo>
                <a:lnTo>
                  <a:pt x="0" y="2365"/>
                </a:lnTo>
                <a:lnTo>
                  <a:pt x="124" y="2365"/>
                </a:lnTo>
                <a:lnTo>
                  <a:pt x="2365" y="124"/>
                </a:lnTo>
                <a:lnTo>
                  <a:pt x="2365" y="0"/>
                </a:lnTo>
                <a:close/>
              </a:path>
            </a:pathLst>
          </a:custGeom>
          <a:solidFill>
            <a:srgbClr val="856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14" name=""/>
          <p:cNvSpPr/>
          <p:nvPr/>
        </p:nvSpPr>
        <p:spPr>
          <a:xfrm>
            <a:off x="10470960" y="3174840"/>
            <a:ext cx="806760" cy="806760"/>
          </a:xfrm>
          <a:custGeom>
            <a:avLst/>
            <a:gdLst/>
            <a:ahLst/>
            <a:rect l="0" t="0" r="r" b="b"/>
            <a:pathLst>
              <a:path w="2241" h="2241">
                <a:moveTo>
                  <a:pt x="2241" y="0"/>
                </a:moveTo>
                <a:lnTo>
                  <a:pt x="0" y="2241"/>
                </a:lnTo>
                <a:lnTo>
                  <a:pt x="125" y="2241"/>
                </a:lnTo>
                <a:lnTo>
                  <a:pt x="2241" y="125"/>
                </a:lnTo>
                <a:lnTo>
                  <a:pt x="2241" y="0"/>
                </a:lnTo>
                <a:close/>
              </a:path>
            </a:pathLst>
          </a:custGeom>
          <a:solidFill>
            <a:srgbClr val="846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15" name=""/>
          <p:cNvSpPr/>
          <p:nvPr/>
        </p:nvSpPr>
        <p:spPr>
          <a:xfrm>
            <a:off x="10515960" y="3219840"/>
            <a:ext cx="761760" cy="761760"/>
          </a:xfrm>
          <a:custGeom>
            <a:avLst/>
            <a:gdLst/>
            <a:ahLst/>
            <a:rect l="0" t="0" r="r" b="b"/>
            <a:pathLst>
              <a:path w="2116" h="2116">
                <a:moveTo>
                  <a:pt x="2116" y="0"/>
                </a:moveTo>
                <a:lnTo>
                  <a:pt x="0" y="2116"/>
                </a:lnTo>
                <a:lnTo>
                  <a:pt x="124" y="2116"/>
                </a:lnTo>
                <a:lnTo>
                  <a:pt x="2116" y="124"/>
                </a:lnTo>
                <a:lnTo>
                  <a:pt x="2116" y="0"/>
                </a:lnTo>
                <a:close/>
              </a:path>
            </a:pathLst>
          </a:custGeom>
          <a:solidFill>
            <a:srgbClr val="846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16" name=""/>
          <p:cNvSpPr/>
          <p:nvPr/>
        </p:nvSpPr>
        <p:spPr>
          <a:xfrm>
            <a:off x="10560600" y="3264480"/>
            <a:ext cx="717120" cy="717120"/>
          </a:xfrm>
          <a:custGeom>
            <a:avLst/>
            <a:gdLst/>
            <a:ahLst/>
            <a:rect l="0" t="0" r="r" b="b"/>
            <a:pathLst>
              <a:path w="1992" h="1992">
                <a:moveTo>
                  <a:pt x="1992" y="0"/>
                </a:moveTo>
                <a:lnTo>
                  <a:pt x="0" y="1992"/>
                </a:lnTo>
                <a:lnTo>
                  <a:pt x="125" y="1992"/>
                </a:lnTo>
                <a:lnTo>
                  <a:pt x="1992" y="125"/>
                </a:lnTo>
                <a:lnTo>
                  <a:pt x="1992" y="0"/>
                </a:lnTo>
                <a:close/>
              </a:path>
            </a:pathLst>
          </a:custGeom>
          <a:solidFill>
            <a:srgbClr val="836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17" name=""/>
          <p:cNvSpPr/>
          <p:nvPr/>
        </p:nvSpPr>
        <p:spPr>
          <a:xfrm>
            <a:off x="10605600" y="3309480"/>
            <a:ext cx="672120" cy="672120"/>
          </a:xfrm>
          <a:custGeom>
            <a:avLst/>
            <a:gdLst/>
            <a:ahLst/>
            <a:rect l="0" t="0" r="r" b="b"/>
            <a:pathLst>
              <a:path w="1867" h="1867">
                <a:moveTo>
                  <a:pt x="1867" y="0"/>
                </a:moveTo>
                <a:lnTo>
                  <a:pt x="0" y="1867"/>
                </a:lnTo>
                <a:lnTo>
                  <a:pt x="124" y="1867"/>
                </a:lnTo>
                <a:lnTo>
                  <a:pt x="1867" y="124"/>
                </a:lnTo>
                <a:lnTo>
                  <a:pt x="1867" y="0"/>
                </a:lnTo>
                <a:close/>
              </a:path>
            </a:pathLst>
          </a:custGeom>
          <a:solidFill>
            <a:srgbClr val="83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18" name=""/>
          <p:cNvSpPr/>
          <p:nvPr/>
        </p:nvSpPr>
        <p:spPr>
          <a:xfrm>
            <a:off x="10650240" y="3354120"/>
            <a:ext cx="627480" cy="627480"/>
          </a:xfrm>
          <a:custGeom>
            <a:avLst/>
            <a:gdLst/>
            <a:ahLst/>
            <a:rect l="0" t="0" r="r" b="b"/>
            <a:pathLst>
              <a:path w="1743" h="1743">
                <a:moveTo>
                  <a:pt x="1743" y="0"/>
                </a:moveTo>
                <a:lnTo>
                  <a:pt x="0" y="1743"/>
                </a:lnTo>
                <a:lnTo>
                  <a:pt x="124" y="1743"/>
                </a:lnTo>
                <a:lnTo>
                  <a:pt x="1743" y="124"/>
                </a:lnTo>
                <a:lnTo>
                  <a:pt x="1743" y="0"/>
                </a:lnTo>
                <a:close/>
              </a:path>
            </a:pathLst>
          </a:custGeom>
          <a:solidFill>
            <a:srgbClr val="82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19" name=""/>
          <p:cNvSpPr/>
          <p:nvPr/>
        </p:nvSpPr>
        <p:spPr>
          <a:xfrm>
            <a:off x="10694880" y="3398760"/>
            <a:ext cx="582840" cy="582840"/>
          </a:xfrm>
          <a:custGeom>
            <a:avLst/>
            <a:gdLst/>
            <a:ahLst/>
            <a:rect l="0" t="0" r="r" b="b"/>
            <a:pathLst>
              <a:path w="1619" h="1619">
                <a:moveTo>
                  <a:pt x="1619" y="0"/>
                </a:moveTo>
                <a:lnTo>
                  <a:pt x="0" y="1619"/>
                </a:lnTo>
                <a:lnTo>
                  <a:pt x="125" y="1619"/>
                </a:lnTo>
                <a:lnTo>
                  <a:pt x="1619" y="125"/>
                </a:lnTo>
                <a:lnTo>
                  <a:pt x="1619" y="0"/>
                </a:lnTo>
                <a:close/>
              </a:path>
            </a:pathLst>
          </a:custGeom>
          <a:solidFill>
            <a:srgbClr val="82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20" name=""/>
          <p:cNvSpPr/>
          <p:nvPr/>
        </p:nvSpPr>
        <p:spPr>
          <a:xfrm>
            <a:off x="10739880" y="3443760"/>
            <a:ext cx="537840" cy="537840"/>
          </a:xfrm>
          <a:custGeom>
            <a:avLst/>
            <a:gdLst/>
            <a:ahLst/>
            <a:rect l="0" t="0" r="r" b="b"/>
            <a:pathLst>
              <a:path w="1494" h="1494">
                <a:moveTo>
                  <a:pt x="1494" y="0"/>
                </a:moveTo>
                <a:lnTo>
                  <a:pt x="0" y="1494"/>
                </a:lnTo>
                <a:lnTo>
                  <a:pt x="124" y="1494"/>
                </a:lnTo>
                <a:lnTo>
                  <a:pt x="1494" y="124"/>
                </a:lnTo>
                <a:lnTo>
                  <a:pt x="1494" y="0"/>
                </a:lnTo>
                <a:close/>
              </a:path>
            </a:pathLst>
          </a:custGeom>
          <a:solidFill>
            <a:srgbClr val="81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21" name=""/>
          <p:cNvSpPr/>
          <p:nvPr/>
        </p:nvSpPr>
        <p:spPr>
          <a:xfrm>
            <a:off x="10784520" y="3488400"/>
            <a:ext cx="493200" cy="493200"/>
          </a:xfrm>
          <a:custGeom>
            <a:avLst/>
            <a:gdLst/>
            <a:ahLst/>
            <a:rect l="0" t="0" r="r" b="b"/>
            <a:pathLst>
              <a:path w="1370" h="1370">
                <a:moveTo>
                  <a:pt x="1370" y="0"/>
                </a:moveTo>
                <a:lnTo>
                  <a:pt x="0" y="1370"/>
                </a:lnTo>
                <a:lnTo>
                  <a:pt x="125" y="1370"/>
                </a:lnTo>
                <a:lnTo>
                  <a:pt x="1370" y="125"/>
                </a:lnTo>
                <a:lnTo>
                  <a:pt x="1370" y="0"/>
                </a:lnTo>
                <a:close/>
              </a:path>
            </a:pathLst>
          </a:custGeom>
          <a:solidFill>
            <a:srgbClr val="81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22" name=""/>
          <p:cNvSpPr/>
          <p:nvPr/>
        </p:nvSpPr>
        <p:spPr>
          <a:xfrm>
            <a:off x="10829520" y="3533400"/>
            <a:ext cx="448200" cy="448200"/>
          </a:xfrm>
          <a:custGeom>
            <a:avLst/>
            <a:gdLst/>
            <a:ahLst/>
            <a:rect l="0" t="0" r="r" b="b"/>
            <a:pathLst>
              <a:path w="1245" h="1245">
                <a:moveTo>
                  <a:pt x="1245" y="0"/>
                </a:moveTo>
                <a:lnTo>
                  <a:pt x="0" y="1245"/>
                </a:lnTo>
                <a:lnTo>
                  <a:pt x="124" y="1245"/>
                </a:lnTo>
                <a:lnTo>
                  <a:pt x="1245" y="124"/>
                </a:lnTo>
                <a:lnTo>
                  <a:pt x="1245" y="0"/>
                </a:lnTo>
                <a:close/>
              </a:path>
            </a:pathLst>
          </a:custGeom>
          <a:solidFill>
            <a:srgbClr val="80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23" name=""/>
          <p:cNvSpPr/>
          <p:nvPr/>
        </p:nvSpPr>
        <p:spPr>
          <a:xfrm>
            <a:off x="10874160" y="3578040"/>
            <a:ext cx="403560" cy="403560"/>
          </a:xfrm>
          <a:custGeom>
            <a:avLst/>
            <a:gdLst/>
            <a:ahLst/>
            <a:rect l="0" t="0" r="r" b="b"/>
            <a:pathLst>
              <a:path w="1121" h="1121">
                <a:moveTo>
                  <a:pt x="1121" y="0"/>
                </a:moveTo>
                <a:lnTo>
                  <a:pt x="0" y="1121"/>
                </a:lnTo>
                <a:lnTo>
                  <a:pt x="125" y="1121"/>
                </a:lnTo>
                <a:lnTo>
                  <a:pt x="1121" y="125"/>
                </a:lnTo>
                <a:lnTo>
                  <a:pt x="1121" y="0"/>
                </a:lnTo>
                <a:close/>
              </a:path>
            </a:pathLst>
          </a:custGeom>
          <a:solidFill>
            <a:srgbClr val="80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24" name=""/>
          <p:cNvSpPr/>
          <p:nvPr/>
        </p:nvSpPr>
        <p:spPr>
          <a:xfrm>
            <a:off x="10919160" y="3623040"/>
            <a:ext cx="358560" cy="358560"/>
          </a:xfrm>
          <a:custGeom>
            <a:avLst/>
            <a:gdLst/>
            <a:ahLst/>
            <a:rect l="0" t="0" r="r" b="b"/>
            <a:pathLst>
              <a:path w="996" h="996">
                <a:moveTo>
                  <a:pt x="996" y="0"/>
                </a:moveTo>
                <a:lnTo>
                  <a:pt x="0" y="996"/>
                </a:lnTo>
                <a:lnTo>
                  <a:pt x="125" y="996"/>
                </a:lnTo>
                <a:lnTo>
                  <a:pt x="996" y="124"/>
                </a:lnTo>
                <a:lnTo>
                  <a:pt x="996" y="0"/>
                </a:lnTo>
                <a:close/>
              </a:path>
            </a:pathLst>
          </a:custGeom>
          <a:solidFill>
            <a:srgbClr val="7F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25" name=""/>
          <p:cNvSpPr/>
          <p:nvPr/>
        </p:nvSpPr>
        <p:spPr>
          <a:xfrm>
            <a:off x="10963800" y="3667680"/>
            <a:ext cx="313920" cy="313920"/>
          </a:xfrm>
          <a:custGeom>
            <a:avLst/>
            <a:gdLst/>
            <a:ahLst/>
            <a:rect l="0" t="0" r="r" b="b"/>
            <a:pathLst>
              <a:path w="872" h="872">
                <a:moveTo>
                  <a:pt x="872" y="0"/>
                </a:moveTo>
                <a:lnTo>
                  <a:pt x="0" y="872"/>
                </a:lnTo>
                <a:lnTo>
                  <a:pt x="125" y="872"/>
                </a:lnTo>
                <a:lnTo>
                  <a:pt x="872" y="124"/>
                </a:lnTo>
                <a:lnTo>
                  <a:pt x="872" y="0"/>
                </a:lnTo>
                <a:close/>
              </a:path>
            </a:pathLst>
          </a:custGeom>
          <a:solidFill>
            <a:srgbClr val="7F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26" name=""/>
          <p:cNvSpPr/>
          <p:nvPr/>
        </p:nvSpPr>
        <p:spPr>
          <a:xfrm>
            <a:off x="11008800" y="3712320"/>
            <a:ext cx="268920" cy="269280"/>
          </a:xfrm>
          <a:custGeom>
            <a:avLst/>
            <a:gdLst/>
            <a:ahLst/>
            <a:rect l="0" t="0" r="r" b="b"/>
            <a:pathLst>
              <a:path w="747" h="748">
                <a:moveTo>
                  <a:pt x="747" y="0"/>
                </a:moveTo>
                <a:lnTo>
                  <a:pt x="0" y="748"/>
                </a:lnTo>
                <a:lnTo>
                  <a:pt x="124" y="748"/>
                </a:lnTo>
                <a:lnTo>
                  <a:pt x="747" y="125"/>
                </a:lnTo>
                <a:lnTo>
                  <a:pt x="747" y="0"/>
                </a:lnTo>
                <a:close/>
              </a:path>
            </a:pathLst>
          </a:custGeom>
          <a:solidFill>
            <a:srgbClr val="7E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27" name=""/>
          <p:cNvSpPr/>
          <p:nvPr/>
        </p:nvSpPr>
        <p:spPr>
          <a:xfrm>
            <a:off x="11053440" y="3757320"/>
            <a:ext cx="224280" cy="224280"/>
          </a:xfrm>
          <a:custGeom>
            <a:avLst/>
            <a:gdLst/>
            <a:ahLst/>
            <a:rect l="0" t="0" r="r" b="b"/>
            <a:pathLst>
              <a:path w="623" h="623">
                <a:moveTo>
                  <a:pt x="623" y="0"/>
                </a:moveTo>
                <a:lnTo>
                  <a:pt x="0" y="623"/>
                </a:lnTo>
                <a:lnTo>
                  <a:pt x="125" y="623"/>
                </a:lnTo>
                <a:lnTo>
                  <a:pt x="623" y="124"/>
                </a:lnTo>
                <a:lnTo>
                  <a:pt x="623" y="0"/>
                </a:lnTo>
                <a:close/>
              </a:path>
            </a:pathLst>
          </a:custGeom>
          <a:solidFill>
            <a:srgbClr val="7E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28" name=""/>
          <p:cNvSpPr/>
          <p:nvPr/>
        </p:nvSpPr>
        <p:spPr>
          <a:xfrm>
            <a:off x="11098080" y="3801960"/>
            <a:ext cx="179640" cy="179640"/>
          </a:xfrm>
          <a:custGeom>
            <a:avLst/>
            <a:gdLst/>
            <a:ahLst/>
            <a:rect l="0" t="0" r="r" b="b"/>
            <a:pathLst>
              <a:path w="499" h="499">
                <a:moveTo>
                  <a:pt x="499" y="0"/>
                </a:moveTo>
                <a:lnTo>
                  <a:pt x="0" y="499"/>
                </a:lnTo>
                <a:lnTo>
                  <a:pt x="125" y="499"/>
                </a:lnTo>
                <a:lnTo>
                  <a:pt x="499" y="126"/>
                </a:lnTo>
                <a:lnTo>
                  <a:pt x="499" y="0"/>
                </a:lnTo>
                <a:close/>
              </a:path>
            </a:pathLst>
          </a:custGeom>
          <a:solidFill>
            <a:srgbClr val="7D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29" name=""/>
          <p:cNvSpPr/>
          <p:nvPr/>
        </p:nvSpPr>
        <p:spPr>
          <a:xfrm>
            <a:off x="11143080" y="3846960"/>
            <a:ext cx="134640" cy="134640"/>
          </a:xfrm>
          <a:custGeom>
            <a:avLst/>
            <a:gdLst/>
            <a:ahLst/>
            <a:rect l="0" t="0" r="r" b="b"/>
            <a:pathLst>
              <a:path w="374" h="374">
                <a:moveTo>
                  <a:pt x="374" y="0"/>
                </a:moveTo>
                <a:lnTo>
                  <a:pt x="0" y="374"/>
                </a:lnTo>
                <a:lnTo>
                  <a:pt x="124" y="374"/>
                </a:lnTo>
                <a:lnTo>
                  <a:pt x="374" y="124"/>
                </a:lnTo>
                <a:lnTo>
                  <a:pt x="374" y="0"/>
                </a:lnTo>
                <a:close/>
              </a:path>
            </a:pathLst>
          </a:custGeom>
          <a:solidFill>
            <a:srgbClr val="7D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30" name=""/>
          <p:cNvSpPr/>
          <p:nvPr/>
        </p:nvSpPr>
        <p:spPr>
          <a:xfrm>
            <a:off x="11187720" y="3891600"/>
            <a:ext cx="90000" cy="90000"/>
          </a:xfrm>
          <a:custGeom>
            <a:avLst/>
            <a:gdLst/>
            <a:ahLst/>
            <a:rect l="0" t="0" r="r" b="b"/>
            <a:pathLst>
              <a:path w="250" h="250">
                <a:moveTo>
                  <a:pt x="250" y="0"/>
                </a:moveTo>
                <a:lnTo>
                  <a:pt x="0" y="250"/>
                </a:lnTo>
                <a:lnTo>
                  <a:pt x="126" y="250"/>
                </a:lnTo>
                <a:lnTo>
                  <a:pt x="250" y="125"/>
                </a:lnTo>
                <a:lnTo>
                  <a:pt x="250" y="0"/>
                </a:lnTo>
                <a:close/>
              </a:path>
            </a:pathLst>
          </a:custGeom>
          <a:solidFill>
            <a:srgbClr val="7C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31" name=""/>
          <p:cNvSpPr/>
          <p:nvPr/>
        </p:nvSpPr>
        <p:spPr>
          <a:xfrm>
            <a:off x="11232720" y="3936600"/>
            <a:ext cx="45000" cy="45000"/>
          </a:xfrm>
          <a:custGeom>
            <a:avLst/>
            <a:gdLst/>
            <a:ahLst/>
            <a:rect l="0" t="0" r="r" b="b"/>
            <a:pathLst>
              <a:path w="125" h="125">
                <a:moveTo>
                  <a:pt x="125" y="0"/>
                </a:moveTo>
                <a:lnTo>
                  <a:pt x="0" y="125"/>
                </a:lnTo>
                <a:lnTo>
                  <a:pt x="125" y="125"/>
                </a:lnTo>
                <a:lnTo>
                  <a:pt x="125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732" name=""/>
          <p:cNvSpPr/>
          <p:nvPr/>
        </p:nvSpPr>
        <p:spPr>
          <a:xfrm>
            <a:off x="914040" y="2876400"/>
            <a:ext cx="45360" cy="45000"/>
          </a:xfrm>
          <a:custGeom>
            <a:avLst/>
            <a:gdLst/>
            <a:ahLst/>
            <a:rect l="0" t="0" r="r" b="b"/>
            <a:pathLst>
              <a:path w="126" h="125">
                <a:moveTo>
                  <a:pt x="0" y="125"/>
                </a:moveTo>
                <a:lnTo>
                  <a:pt x="126" y="0"/>
                </a:lnTo>
                <a:lnTo>
                  <a:pt x="0" y="0"/>
                </a:lnTo>
                <a:lnTo>
                  <a:pt x="0" y="125"/>
                </a:lnTo>
                <a:close/>
              </a:path>
            </a:pathLst>
          </a:custGeom>
          <a:solidFill>
            <a:srgbClr val="F6F6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33" name=""/>
          <p:cNvSpPr/>
          <p:nvPr/>
        </p:nvSpPr>
        <p:spPr>
          <a:xfrm>
            <a:off x="914040" y="2876400"/>
            <a:ext cx="90000" cy="90000"/>
          </a:xfrm>
          <a:custGeom>
            <a:avLst/>
            <a:gdLst/>
            <a:ahLst/>
            <a:rect l="0" t="0" r="r" b="b"/>
            <a:pathLst>
              <a:path w="250" h="250">
                <a:moveTo>
                  <a:pt x="126" y="0"/>
                </a:moveTo>
                <a:lnTo>
                  <a:pt x="0" y="125"/>
                </a:lnTo>
                <a:lnTo>
                  <a:pt x="0" y="250"/>
                </a:lnTo>
                <a:lnTo>
                  <a:pt x="250" y="0"/>
                </a:lnTo>
                <a:lnTo>
                  <a:pt x="126" y="0"/>
                </a:lnTo>
                <a:close/>
              </a:path>
            </a:pathLst>
          </a:custGeom>
          <a:solidFill>
            <a:srgbClr val="F5F6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34" name=""/>
          <p:cNvSpPr/>
          <p:nvPr/>
        </p:nvSpPr>
        <p:spPr>
          <a:xfrm>
            <a:off x="914040" y="2876400"/>
            <a:ext cx="135000" cy="134640"/>
          </a:xfrm>
          <a:custGeom>
            <a:avLst/>
            <a:gdLst/>
            <a:ahLst/>
            <a:rect l="0" t="0" r="r" b="b"/>
            <a:pathLst>
              <a:path w="375" h="374">
                <a:moveTo>
                  <a:pt x="249" y="0"/>
                </a:moveTo>
                <a:lnTo>
                  <a:pt x="0" y="250"/>
                </a:lnTo>
                <a:lnTo>
                  <a:pt x="0" y="374"/>
                </a:lnTo>
                <a:lnTo>
                  <a:pt x="375" y="0"/>
                </a:lnTo>
                <a:lnTo>
                  <a:pt x="249" y="0"/>
                </a:lnTo>
                <a:close/>
              </a:path>
            </a:pathLst>
          </a:custGeom>
          <a:solidFill>
            <a:srgbClr val="F5F5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35" name=""/>
          <p:cNvSpPr/>
          <p:nvPr/>
        </p:nvSpPr>
        <p:spPr>
          <a:xfrm>
            <a:off x="914040" y="2876400"/>
            <a:ext cx="179640" cy="179640"/>
          </a:xfrm>
          <a:custGeom>
            <a:avLst/>
            <a:gdLst/>
            <a:ahLst/>
            <a:rect l="0" t="0" r="r" b="b"/>
            <a:pathLst>
              <a:path w="499" h="499">
                <a:moveTo>
                  <a:pt x="375" y="0"/>
                </a:moveTo>
                <a:lnTo>
                  <a:pt x="0" y="374"/>
                </a:lnTo>
                <a:lnTo>
                  <a:pt x="0" y="499"/>
                </a:lnTo>
                <a:lnTo>
                  <a:pt x="499" y="0"/>
                </a:lnTo>
                <a:lnTo>
                  <a:pt x="375" y="0"/>
                </a:lnTo>
                <a:close/>
              </a:path>
            </a:pathLst>
          </a:custGeom>
          <a:solidFill>
            <a:srgbClr val="F4F5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36" name=""/>
          <p:cNvSpPr/>
          <p:nvPr/>
        </p:nvSpPr>
        <p:spPr>
          <a:xfrm>
            <a:off x="914040" y="2876400"/>
            <a:ext cx="224640" cy="224280"/>
          </a:xfrm>
          <a:custGeom>
            <a:avLst/>
            <a:gdLst/>
            <a:ahLst/>
            <a:rect l="0" t="0" r="r" b="b"/>
            <a:pathLst>
              <a:path w="624" h="623">
                <a:moveTo>
                  <a:pt x="499" y="0"/>
                </a:moveTo>
                <a:lnTo>
                  <a:pt x="0" y="499"/>
                </a:lnTo>
                <a:lnTo>
                  <a:pt x="0" y="623"/>
                </a:lnTo>
                <a:lnTo>
                  <a:pt x="624" y="0"/>
                </a:lnTo>
                <a:lnTo>
                  <a:pt x="499" y="0"/>
                </a:lnTo>
                <a:close/>
              </a:path>
            </a:pathLst>
          </a:custGeom>
          <a:solidFill>
            <a:srgbClr val="F4F4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37" name=""/>
          <p:cNvSpPr/>
          <p:nvPr/>
        </p:nvSpPr>
        <p:spPr>
          <a:xfrm>
            <a:off x="914040" y="2876400"/>
            <a:ext cx="269280" cy="269280"/>
          </a:xfrm>
          <a:custGeom>
            <a:avLst/>
            <a:gdLst/>
            <a:ahLst/>
            <a:rect l="0" t="0" r="r" b="b"/>
            <a:pathLst>
              <a:path w="748" h="748">
                <a:moveTo>
                  <a:pt x="624" y="0"/>
                </a:moveTo>
                <a:lnTo>
                  <a:pt x="0" y="623"/>
                </a:lnTo>
                <a:lnTo>
                  <a:pt x="0" y="748"/>
                </a:lnTo>
                <a:lnTo>
                  <a:pt x="748" y="0"/>
                </a:lnTo>
                <a:lnTo>
                  <a:pt x="624" y="0"/>
                </a:lnTo>
                <a:close/>
              </a:path>
            </a:pathLst>
          </a:custGeom>
          <a:solidFill>
            <a:srgbClr val="F3F3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38" name=""/>
          <p:cNvSpPr/>
          <p:nvPr/>
        </p:nvSpPr>
        <p:spPr>
          <a:xfrm>
            <a:off x="914040" y="2876400"/>
            <a:ext cx="314280" cy="313920"/>
          </a:xfrm>
          <a:custGeom>
            <a:avLst/>
            <a:gdLst/>
            <a:ahLst/>
            <a:rect l="0" t="0" r="r" b="b"/>
            <a:pathLst>
              <a:path w="873" h="872">
                <a:moveTo>
                  <a:pt x="748" y="0"/>
                </a:moveTo>
                <a:lnTo>
                  <a:pt x="0" y="748"/>
                </a:lnTo>
                <a:lnTo>
                  <a:pt x="0" y="872"/>
                </a:lnTo>
                <a:lnTo>
                  <a:pt x="873" y="0"/>
                </a:lnTo>
                <a:lnTo>
                  <a:pt x="748" y="0"/>
                </a:lnTo>
                <a:close/>
              </a:path>
            </a:pathLst>
          </a:custGeom>
          <a:solidFill>
            <a:srgbClr val="F3F3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39" name=""/>
          <p:cNvSpPr/>
          <p:nvPr/>
        </p:nvSpPr>
        <p:spPr>
          <a:xfrm>
            <a:off x="914040" y="2876400"/>
            <a:ext cx="358920" cy="358560"/>
          </a:xfrm>
          <a:custGeom>
            <a:avLst/>
            <a:gdLst/>
            <a:ahLst/>
            <a:rect l="0" t="0" r="r" b="b"/>
            <a:pathLst>
              <a:path w="997" h="996">
                <a:moveTo>
                  <a:pt x="872" y="0"/>
                </a:moveTo>
                <a:lnTo>
                  <a:pt x="0" y="872"/>
                </a:lnTo>
                <a:lnTo>
                  <a:pt x="0" y="996"/>
                </a:lnTo>
                <a:lnTo>
                  <a:pt x="997" y="0"/>
                </a:lnTo>
                <a:lnTo>
                  <a:pt x="872" y="0"/>
                </a:lnTo>
                <a:close/>
              </a:path>
            </a:pathLst>
          </a:custGeom>
          <a:solidFill>
            <a:srgbClr val="F2F2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40" name=""/>
          <p:cNvSpPr/>
          <p:nvPr/>
        </p:nvSpPr>
        <p:spPr>
          <a:xfrm>
            <a:off x="914040" y="2876400"/>
            <a:ext cx="403560" cy="403560"/>
          </a:xfrm>
          <a:custGeom>
            <a:avLst/>
            <a:gdLst/>
            <a:ahLst/>
            <a:rect l="0" t="0" r="r" b="b"/>
            <a:pathLst>
              <a:path w="1121" h="1121">
                <a:moveTo>
                  <a:pt x="997" y="0"/>
                </a:moveTo>
                <a:lnTo>
                  <a:pt x="0" y="996"/>
                </a:lnTo>
                <a:lnTo>
                  <a:pt x="0" y="1121"/>
                </a:lnTo>
                <a:lnTo>
                  <a:pt x="1121" y="0"/>
                </a:lnTo>
                <a:lnTo>
                  <a:pt x="997" y="0"/>
                </a:lnTo>
                <a:close/>
              </a:path>
            </a:pathLst>
          </a:custGeom>
          <a:solidFill>
            <a:srgbClr val="F2F2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41" name=""/>
          <p:cNvSpPr/>
          <p:nvPr/>
        </p:nvSpPr>
        <p:spPr>
          <a:xfrm>
            <a:off x="914040" y="2876400"/>
            <a:ext cx="448560" cy="448200"/>
          </a:xfrm>
          <a:custGeom>
            <a:avLst/>
            <a:gdLst/>
            <a:ahLst/>
            <a:rect l="0" t="0" r="r" b="b"/>
            <a:pathLst>
              <a:path w="1246" h="1245">
                <a:moveTo>
                  <a:pt x="1121" y="0"/>
                </a:moveTo>
                <a:lnTo>
                  <a:pt x="0" y="1121"/>
                </a:lnTo>
                <a:lnTo>
                  <a:pt x="0" y="1245"/>
                </a:lnTo>
                <a:lnTo>
                  <a:pt x="1246" y="0"/>
                </a:lnTo>
                <a:lnTo>
                  <a:pt x="1121" y="0"/>
                </a:lnTo>
                <a:close/>
              </a:path>
            </a:pathLst>
          </a:custGeom>
          <a:solidFill>
            <a:srgbClr val="F1F1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42" name=""/>
          <p:cNvSpPr/>
          <p:nvPr/>
        </p:nvSpPr>
        <p:spPr>
          <a:xfrm>
            <a:off x="914040" y="2876400"/>
            <a:ext cx="493200" cy="493200"/>
          </a:xfrm>
          <a:custGeom>
            <a:avLst/>
            <a:gdLst/>
            <a:ahLst/>
            <a:rect l="0" t="0" r="r" b="b"/>
            <a:pathLst>
              <a:path w="1370" h="1370">
                <a:moveTo>
                  <a:pt x="1246" y="0"/>
                </a:moveTo>
                <a:lnTo>
                  <a:pt x="0" y="1245"/>
                </a:lnTo>
                <a:lnTo>
                  <a:pt x="0" y="1370"/>
                </a:lnTo>
                <a:lnTo>
                  <a:pt x="1370" y="0"/>
                </a:lnTo>
                <a:lnTo>
                  <a:pt x="1246" y="0"/>
                </a:lnTo>
                <a:close/>
              </a:path>
            </a:pathLst>
          </a:custGeom>
          <a:solidFill>
            <a:srgbClr val="F1F0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43" name=""/>
          <p:cNvSpPr/>
          <p:nvPr/>
        </p:nvSpPr>
        <p:spPr>
          <a:xfrm>
            <a:off x="914040" y="2876400"/>
            <a:ext cx="538200" cy="537840"/>
          </a:xfrm>
          <a:custGeom>
            <a:avLst/>
            <a:gdLst/>
            <a:ahLst/>
            <a:rect l="0" t="0" r="r" b="b"/>
            <a:pathLst>
              <a:path w="1495" h="1494">
                <a:moveTo>
                  <a:pt x="1370" y="0"/>
                </a:moveTo>
                <a:lnTo>
                  <a:pt x="0" y="1370"/>
                </a:lnTo>
                <a:lnTo>
                  <a:pt x="0" y="1494"/>
                </a:lnTo>
                <a:lnTo>
                  <a:pt x="1495" y="0"/>
                </a:lnTo>
                <a:lnTo>
                  <a:pt x="1370" y="0"/>
                </a:lnTo>
                <a:close/>
              </a:path>
            </a:pathLst>
          </a:custGeom>
          <a:solidFill>
            <a:srgbClr val="F0F0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44" name=""/>
          <p:cNvSpPr/>
          <p:nvPr/>
        </p:nvSpPr>
        <p:spPr>
          <a:xfrm>
            <a:off x="914040" y="2876400"/>
            <a:ext cx="582840" cy="582840"/>
          </a:xfrm>
          <a:custGeom>
            <a:avLst/>
            <a:gdLst/>
            <a:ahLst/>
            <a:rect l="0" t="0" r="r" b="b"/>
            <a:pathLst>
              <a:path w="1619" h="1619">
                <a:moveTo>
                  <a:pt x="1494" y="0"/>
                </a:moveTo>
                <a:lnTo>
                  <a:pt x="0" y="1494"/>
                </a:lnTo>
                <a:lnTo>
                  <a:pt x="0" y="1619"/>
                </a:lnTo>
                <a:lnTo>
                  <a:pt x="1619" y="0"/>
                </a:lnTo>
                <a:lnTo>
                  <a:pt x="1494" y="0"/>
                </a:lnTo>
                <a:close/>
              </a:path>
            </a:pathLst>
          </a:custGeom>
          <a:solidFill>
            <a:srgbClr val="F0EF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45" name=""/>
          <p:cNvSpPr/>
          <p:nvPr/>
        </p:nvSpPr>
        <p:spPr>
          <a:xfrm>
            <a:off x="914040" y="2876400"/>
            <a:ext cx="627840" cy="627480"/>
          </a:xfrm>
          <a:custGeom>
            <a:avLst/>
            <a:gdLst/>
            <a:ahLst/>
            <a:rect l="0" t="0" r="r" b="b"/>
            <a:pathLst>
              <a:path w="1744" h="1743">
                <a:moveTo>
                  <a:pt x="1619" y="0"/>
                </a:moveTo>
                <a:lnTo>
                  <a:pt x="0" y="1619"/>
                </a:lnTo>
                <a:lnTo>
                  <a:pt x="0" y="1743"/>
                </a:lnTo>
                <a:lnTo>
                  <a:pt x="1744" y="0"/>
                </a:lnTo>
                <a:lnTo>
                  <a:pt x="1619" y="0"/>
                </a:lnTo>
                <a:close/>
              </a:path>
            </a:pathLst>
          </a:custGeom>
          <a:solidFill>
            <a:srgbClr val="EFEF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46" name=""/>
          <p:cNvSpPr/>
          <p:nvPr/>
        </p:nvSpPr>
        <p:spPr>
          <a:xfrm>
            <a:off x="914040" y="2876400"/>
            <a:ext cx="672480" cy="672120"/>
          </a:xfrm>
          <a:custGeom>
            <a:avLst/>
            <a:gdLst/>
            <a:ahLst/>
            <a:rect l="0" t="0" r="r" b="b"/>
            <a:pathLst>
              <a:path w="1868" h="1867">
                <a:moveTo>
                  <a:pt x="1744" y="0"/>
                </a:moveTo>
                <a:lnTo>
                  <a:pt x="0" y="1743"/>
                </a:lnTo>
                <a:lnTo>
                  <a:pt x="0" y="1867"/>
                </a:lnTo>
                <a:lnTo>
                  <a:pt x="1868" y="0"/>
                </a:lnTo>
                <a:lnTo>
                  <a:pt x="1744" y="0"/>
                </a:lnTo>
                <a:close/>
              </a:path>
            </a:pathLst>
          </a:custGeom>
          <a:solidFill>
            <a:srgbClr val="EFEE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47" name=""/>
          <p:cNvSpPr/>
          <p:nvPr/>
        </p:nvSpPr>
        <p:spPr>
          <a:xfrm>
            <a:off x="914040" y="2876400"/>
            <a:ext cx="717120" cy="717120"/>
          </a:xfrm>
          <a:custGeom>
            <a:avLst/>
            <a:gdLst/>
            <a:ahLst/>
            <a:rect l="0" t="0" r="r" b="b"/>
            <a:pathLst>
              <a:path w="1992" h="1992">
                <a:moveTo>
                  <a:pt x="1868" y="0"/>
                </a:moveTo>
                <a:lnTo>
                  <a:pt x="0" y="1867"/>
                </a:lnTo>
                <a:lnTo>
                  <a:pt x="0" y="1992"/>
                </a:lnTo>
                <a:lnTo>
                  <a:pt x="1992" y="0"/>
                </a:lnTo>
                <a:lnTo>
                  <a:pt x="1868" y="0"/>
                </a:lnTo>
                <a:close/>
              </a:path>
            </a:pathLst>
          </a:custGeom>
          <a:solidFill>
            <a:srgbClr val="EEED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48" name=""/>
          <p:cNvSpPr/>
          <p:nvPr/>
        </p:nvSpPr>
        <p:spPr>
          <a:xfrm>
            <a:off x="914040" y="2876400"/>
            <a:ext cx="762120" cy="761760"/>
          </a:xfrm>
          <a:custGeom>
            <a:avLst/>
            <a:gdLst/>
            <a:ahLst/>
            <a:rect l="0" t="0" r="r" b="b"/>
            <a:pathLst>
              <a:path w="2117" h="2116">
                <a:moveTo>
                  <a:pt x="1992" y="0"/>
                </a:moveTo>
                <a:lnTo>
                  <a:pt x="0" y="1992"/>
                </a:lnTo>
                <a:lnTo>
                  <a:pt x="0" y="2116"/>
                </a:lnTo>
                <a:lnTo>
                  <a:pt x="2117" y="0"/>
                </a:lnTo>
                <a:lnTo>
                  <a:pt x="1992" y="0"/>
                </a:lnTo>
                <a:close/>
              </a:path>
            </a:pathLst>
          </a:custGeom>
          <a:solidFill>
            <a:srgbClr val="EEED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49" name=""/>
          <p:cNvSpPr/>
          <p:nvPr/>
        </p:nvSpPr>
        <p:spPr>
          <a:xfrm>
            <a:off x="914040" y="2876400"/>
            <a:ext cx="806760" cy="806760"/>
          </a:xfrm>
          <a:custGeom>
            <a:avLst/>
            <a:gdLst/>
            <a:ahLst/>
            <a:rect l="0" t="0" r="r" b="b"/>
            <a:pathLst>
              <a:path w="2241" h="2241">
                <a:moveTo>
                  <a:pt x="2117" y="0"/>
                </a:moveTo>
                <a:lnTo>
                  <a:pt x="0" y="2116"/>
                </a:lnTo>
                <a:lnTo>
                  <a:pt x="0" y="2241"/>
                </a:lnTo>
                <a:lnTo>
                  <a:pt x="2241" y="0"/>
                </a:lnTo>
                <a:lnTo>
                  <a:pt x="2117" y="0"/>
                </a:lnTo>
                <a:close/>
              </a:path>
            </a:pathLst>
          </a:custGeom>
          <a:solidFill>
            <a:srgbClr val="EDEC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50" name=""/>
          <p:cNvSpPr/>
          <p:nvPr/>
        </p:nvSpPr>
        <p:spPr>
          <a:xfrm>
            <a:off x="914040" y="2876400"/>
            <a:ext cx="851760" cy="851400"/>
          </a:xfrm>
          <a:custGeom>
            <a:avLst/>
            <a:gdLst/>
            <a:ahLst/>
            <a:rect l="0" t="0" r="r" b="b"/>
            <a:pathLst>
              <a:path w="2366" h="2365">
                <a:moveTo>
                  <a:pt x="2241" y="0"/>
                </a:moveTo>
                <a:lnTo>
                  <a:pt x="0" y="2241"/>
                </a:lnTo>
                <a:lnTo>
                  <a:pt x="0" y="2365"/>
                </a:lnTo>
                <a:lnTo>
                  <a:pt x="2366" y="0"/>
                </a:lnTo>
                <a:lnTo>
                  <a:pt x="2241" y="0"/>
                </a:lnTo>
                <a:close/>
              </a:path>
            </a:pathLst>
          </a:custGeom>
          <a:solidFill>
            <a:srgbClr val="EDEB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51" name=""/>
          <p:cNvSpPr/>
          <p:nvPr/>
        </p:nvSpPr>
        <p:spPr>
          <a:xfrm>
            <a:off x="914040" y="2876400"/>
            <a:ext cx="896400" cy="896400"/>
          </a:xfrm>
          <a:custGeom>
            <a:avLst/>
            <a:gdLst/>
            <a:ahLst/>
            <a:rect l="0" t="0" r="r" b="b"/>
            <a:pathLst>
              <a:path w="2490" h="2490">
                <a:moveTo>
                  <a:pt x="2366" y="0"/>
                </a:moveTo>
                <a:lnTo>
                  <a:pt x="0" y="2365"/>
                </a:lnTo>
                <a:lnTo>
                  <a:pt x="0" y="2490"/>
                </a:lnTo>
                <a:lnTo>
                  <a:pt x="2490" y="0"/>
                </a:lnTo>
                <a:lnTo>
                  <a:pt x="2366" y="0"/>
                </a:lnTo>
                <a:close/>
              </a:path>
            </a:pathLst>
          </a:custGeom>
          <a:solidFill>
            <a:srgbClr val="ECEB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52" name=""/>
          <p:cNvSpPr/>
          <p:nvPr/>
        </p:nvSpPr>
        <p:spPr>
          <a:xfrm>
            <a:off x="914040" y="2876400"/>
            <a:ext cx="941400" cy="941040"/>
          </a:xfrm>
          <a:custGeom>
            <a:avLst/>
            <a:gdLst/>
            <a:ahLst/>
            <a:rect l="0" t="0" r="r" b="b"/>
            <a:pathLst>
              <a:path w="2615" h="2614">
                <a:moveTo>
                  <a:pt x="2490" y="0"/>
                </a:moveTo>
                <a:lnTo>
                  <a:pt x="0" y="2490"/>
                </a:lnTo>
                <a:lnTo>
                  <a:pt x="0" y="2614"/>
                </a:lnTo>
                <a:lnTo>
                  <a:pt x="2615" y="0"/>
                </a:lnTo>
                <a:lnTo>
                  <a:pt x="2490" y="0"/>
                </a:lnTo>
                <a:close/>
              </a:path>
            </a:pathLst>
          </a:custGeom>
          <a:solidFill>
            <a:srgbClr val="ECEA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53" name=""/>
          <p:cNvSpPr/>
          <p:nvPr/>
        </p:nvSpPr>
        <p:spPr>
          <a:xfrm>
            <a:off x="914040" y="2876400"/>
            <a:ext cx="986040" cy="986040"/>
          </a:xfrm>
          <a:custGeom>
            <a:avLst/>
            <a:gdLst/>
            <a:ahLst/>
            <a:rect l="0" t="0" r="r" b="b"/>
            <a:pathLst>
              <a:path w="2739" h="2739">
                <a:moveTo>
                  <a:pt x="2615" y="0"/>
                </a:moveTo>
                <a:lnTo>
                  <a:pt x="0" y="2614"/>
                </a:lnTo>
                <a:lnTo>
                  <a:pt x="0" y="2739"/>
                </a:lnTo>
                <a:lnTo>
                  <a:pt x="2739" y="0"/>
                </a:lnTo>
                <a:lnTo>
                  <a:pt x="2615" y="0"/>
                </a:lnTo>
                <a:close/>
              </a:path>
            </a:pathLst>
          </a:custGeom>
          <a:solidFill>
            <a:srgbClr val="ECEA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54" name=""/>
          <p:cNvSpPr/>
          <p:nvPr/>
        </p:nvSpPr>
        <p:spPr>
          <a:xfrm>
            <a:off x="914040" y="2876400"/>
            <a:ext cx="1031040" cy="1030680"/>
          </a:xfrm>
          <a:custGeom>
            <a:avLst/>
            <a:gdLst/>
            <a:ahLst/>
            <a:rect l="0" t="0" r="r" b="b"/>
            <a:pathLst>
              <a:path w="2864" h="2863">
                <a:moveTo>
                  <a:pt x="2739" y="0"/>
                </a:moveTo>
                <a:lnTo>
                  <a:pt x="0" y="2739"/>
                </a:lnTo>
                <a:lnTo>
                  <a:pt x="0" y="2863"/>
                </a:lnTo>
                <a:lnTo>
                  <a:pt x="2864" y="0"/>
                </a:lnTo>
                <a:lnTo>
                  <a:pt x="2739" y="0"/>
                </a:lnTo>
                <a:close/>
              </a:path>
            </a:pathLst>
          </a:custGeom>
          <a:solidFill>
            <a:srgbClr val="EBE9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55" name=""/>
          <p:cNvSpPr/>
          <p:nvPr/>
        </p:nvSpPr>
        <p:spPr>
          <a:xfrm>
            <a:off x="914040" y="2876400"/>
            <a:ext cx="1075680" cy="1075320"/>
          </a:xfrm>
          <a:custGeom>
            <a:avLst/>
            <a:gdLst/>
            <a:ahLst/>
            <a:rect l="0" t="0" r="r" b="b"/>
            <a:pathLst>
              <a:path w="2988" h="2987">
                <a:moveTo>
                  <a:pt x="2864" y="0"/>
                </a:moveTo>
                <a:lnTo>
                  <a:pt x="0" y="2863"/>
                </a:lnTo>
                <a:lnTo>
                  <a:pt x="0" y="2987"/>
                </a:lnTo>
                <a:lnTo>
                  <a:pt x="2988" y="0"/>
                </a:lnTo>
                <a:lnTo>
                  <a:pt x="2864" y="0"/>
                </a:lnTo>
                <a:close/>
              </a:path>
            </a:pathLst>
          </a:custGeom>
          <a:solidFill>
            <a:srgbClr val="EBE8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56" name=""/>
          <p:cNvSpPr/>
          <p:nvPr/>
        </p:nvSpPr>
        <p:spPr>
          <a:xfrm>
            <a:off x="914040" y="2876400"/>
            <a:ext cx="1120320" cy="1105200"/>
          </a:xfrm>
          <a:custGeom>
            <a:avLst/>
            <a:gdLst/>
            <a:ahLst/>
            <a:rect l="0" t="0" r="r" b="b"/>
            <a:pathLst>
              <a:path w="3112" h="3070">
                <a:moveTo>
                  <a:pt x="2988" y="0"/>
                </a:moveTo>
                <a:lnTo>
                  <a:pt x="0" y="2987"/>
                </a:lnTo>
                <a:lnTo>
                  <a:pt x="42" y="3070"/>
                </a:lnTo>
                <a:lnTo>
                  <a:pt x="3112" y="0"/>
                </a:lnTo>
                <a:lnTo>
                  <a:pt x="2988" y="0"/>
                </a:lnTo>
                <a:close/>
              </a:path>
            </a:pathLst>
          </a:custGeom>
          <a:solidFill>
            <a:srgbClr val="EAE8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57" name=""/>
          <p:cNvSpPr/>
          <p:nvPr/>
        </p:nvSpPr>
        <p:spPr>
          <a:xfrm>
            <a:off x="9291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AE7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58" name=""/>
          <p:cNvSpPr/>
          <p:nvPr/>
        </p:nvSpPr>
        <p:spPr>
          <a:xfrm>
            <a:off x="9741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9E7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59" name=""/>
          <p:cNvSpPr/>
          <p:nvPr/>
        </p:nvSpPr>
        <p:spPr>
          <a:xfrm>
            <a:off x="10188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9E6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60" name=""/>
          <p:cNvSpPr/>
          <p:nvPr/>
        </p:nvSpPr>
        <p:spPr>
          <a:xfrm>
            <a:off x="10638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8E5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61" name=""/>
          <p:cNvSpPr/>
          <p:nvPr/>
        </p:nvSpPr>
        <p:spPr>
          <a:xfrm>
            <a:off x="11084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8E5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62" name=""/>
          <p:cNvSpPr/>
          <p:nvPr/>
        </p:nvSpPr>
        <p:spPr>
          <a:xfrm>
            <a:off x="11530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E7E4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63" name=""/>
          <p:cNvSpPr/>
          <p:nvPr/>
        </p:nvSpPr>
        <p:spPr>
          <a:xfrm>
            <a:off x="11980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7E4F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64" name=""/>
          <p:cNvSpPr/>
          <p:nvPr/>
        </p:nvSpPr>
        <p:spPr>
          <a:xfrm>
            <a:off x="12427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6E3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65" name=""/>
          <p:cNvSpPr/>
          <p:nvPr/>
        </p:nvSpPr>
        <p:spPr>
          <a:xfrm>
            <a:off x="12877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6E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66" name=""/>
          <p:cNvSpPr/>
          <p:nvPr/>
        </p:nvSpPr>
        <p:spPr>
          <a:xfrm>
            <a:off x="13323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5E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67" name=""/>
          <p:cNvSpPr/>
          <p:nvPr/>
        </p:nvSpPr>
        <p:spPr>
          <a:xfrm>
            <a:off x="13773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5E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68" name=""/>
          <p:cNvSpPr/>
          <p:nvPr/>
        </p:nvSpPr>
        <p:spPr>
          <a:xfrm>
            <a:off x="14220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4E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69" name=""/>
          <p:cNvSpPr/>
          <p:nvPr/>
        </p:nvSpPr>
        <p:spPr>
          <a:xfrm>
            <a:off x="14666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E4E0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70" name=""/>
          <p:cNvSpPr/>
          <p:nvPr/>
        </p:nvSpPr>
        <p:spPr>
          <a:xfrm>
            <a:off x="15116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3D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71" name=""/>
          <p:cNvSpPr/>
          <p:nvPr/>
        </p:nvSpPr>
        <p:spPr>
          <a:xfrm>
            <a:off x="15562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E3D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72" name=""/>
          <p:cNvSpPr/>
          <p:nvPr/>
        </p:nvSpPr>
        <p:spPr>
          <a:xfrm>
            <a:off x="16012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2D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73" name=""/>
          <p:cNvSpPr/>
          <p:nvPr/>
        </p:nvSpPr>
        <p:spPr>
          <a:xfrm>
            <a:off x="16459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2D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74" name=""/>
          <p:cNvSpPr/>
          <p:nvPr/>
        </p:nvSpPr>
        <p:spPr>
          <a:xfrm>
            <a:off x="16909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2D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75" name=""/>
          <p:cNvSpPr/>
          <p:nvPr/>
        </p:nvSpPr>
        <p:spPr>
          <a:xfrm>
            <a:off x="17355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69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69" y="0"/>
                </a:lnTo>
                <a:close/>
              </a:path>
            </a:pathLst>
          </a:custGeom>
          <a:solidFill>
            <a:srgbClr val="E1DC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76" name=""/>
          <p:cNvSpPr/>
          <p:nvPr/>
        </p:nvSpPr>
        <p:spPr>
          <a:xfrm>
            <a:off x="17805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1DC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77" name=""/>
          <p:cNvSpPr/>
          <p:nvPr/>
        </p:nvSpPr>
        <p:spPr>
          <a:xfrm>
            <a:off x="18252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E0DB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78" name=""/>
          <p:cNvSpPr/>
          <p:nvPr/>
        </p:nvSpPr>
        <p:spPr>
          <a:xfrm>
            <a:off x="18698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E0DB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79" name=""/>
          <p:cNvSpPr/>
          <p:nvPr/>
        </p:nvSpPr>
        <p:spPr>
          <a:xfrm>
            <a:off x="19148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FDA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80" name=""/>
          <p:cNvSpPr/>
          <p:nvPr/>
        </p:nvSpPr>
        <p:spPr>
          <a:xfrm>
            <a:off x="19594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FD9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81" name=""/>
          <p:cNvSpPr/>
          <p:nvPr/>
        </p:nvSpPr>
        <p:spPr>
          <a:xfrm>
            <a:off x="20044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ED9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82" name=""/>
          <p:cNvSpPr/>
          <p:nvPr/>
        </p:nvSpPr>
        <p:spPr>
          <a:xfrm>
            <a:off x="20491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ED8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83" name=""/>
          <p:cNvSpPr/>
          <p:nvPr/>
        </p:nvSpPr>
        <p:spPr>
          <a:xfrm>
            <a:off x="20941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DD8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84" name=""/>
          <p:cNvSpPr/>
          <p:nvPr/>
        </p:nvSpPr>
        <p:spPr>
          <a:xfrm>
            <a:off x="21387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DD7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85" name=""/>
          <p:cNvSpPr/>
          <p:nvPr/>
        </p:nvSpPr>
        <p:spPr>
          <a:xfrm>
            <a:off x="21834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DCD6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86" name=""/>
          <p:cNvSpPr/>
          <p:nvPr/>
        </p:nvSpPr>
        <p:spPr>
          <a:xfrm>
            <a:off x="22284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CD6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87" name=""/>
          <p:cNvSpPr/>
          <p:nvPr/>
        </p:nvSpPr>
        <p:spPr>
          <a:xfrm>
            <a:off x="22730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DBD5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88" name=""/>
          <p:cNvSpPr/>
          <p:nvPr/>
        </p:nvSpPr>
        <p:spPr>
          <a:xfrm>
            <a:off x="23180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BD4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89" name=""/>
          <p:cNvSpPr/>
          <p:nvPr/>
        </p:nvSpPr>
        <p:spPr>
          <a:xfrm>
            <a:off x="23626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AD4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90" name=""/>
          <p:cNvSpPr/>
          <p:nvPr/>
        </p:nvSpPr>
        <p:spPr>
          <a:xfrm>
            <a:off x="24076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AD3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91" name=""/>
          <p:cNvSpPr/>
          <p:nvPr/>
        </p:nvSpPr>
        <p:spPr>
          <a:xfrm>
            <a:off x="24523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9D3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92" name=""/>
          <p:cNvSpPr/>
          <p:nvPr/>
        </p:nvSpPr>
        <p:spPr>
          <a:xfrm>
            <a:off x="24973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9D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93" name=""/>
          <p:cNvSpPr/>
          <p:nvPr/>
        </p:nvSpPr>
        <p:spPr>
          <a:xfrm>
            <a:off x="25419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8D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94" name=""/>
          <p:cNvSpPr/>
          <p:nvPr/>
        </p:nvSpPr>
        <p:spPr>
          <a:xfrm>
            <a:off x="25866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D8D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95" name=""/>
          <p:cNvSpPr/>
          <p:nvPr/>
        </p:nvSpPr>
        <p:spPr>
          <a:xfrm>
            <a:off x="26316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7D0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96" name=""/>
          <p:cNvSpPr/>
          <p:nvPr/>
        </p:nvSpPr>
        <p:spPr>
          <a:xfrm>
            <a:off x="26762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7D0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97" name=""/>
          <p:cNvSpPr/>
          <p:nvPr/>
        </p:nvSpPr>
        <p:spPr>
          <a:xfrm>
            <a:off x="27212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7C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98" name=""/>
          <p:cNvSpPr/>
          <p:nvPr/>
        </p:nvSpPr>
        <p:spPr>
          <a:xfrm>
            <a:off x="27658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6C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799" name=""/>
          <p:cNvSpPr/>
          <p:nvPr/>
        </p:nvSpPr>
        <p:spPr>
          <a:xfrm>
            <a:off x="28108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6C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00" name=""/>
          <p:cNvSpPr/>
          <p:nvPr/>
        </p:nvSpPr>
        <p:spPr>
          <a:xfrm>
            <a:off x="28555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5C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01" name=""/>
          <p:cNvSpPr/>
          <p:nvPr/>
        </p:nvSpPr>
        <p:spPr>
          <a:xfrm>
            <a:off x="29001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5C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02" name=""/>
          <p:cNvSpPr/>
          <p:nvPr/>
        </p:nvSpPr>
        <p:spPr>
          <a:xfrm>
            <a:off x="29451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4CC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03" name=""/>
          <p:cNvSpPr/>
          <p:nvPr/>
        </p:nvSpPr>
        <p:spPr>
          <a:xfrm>
            <a:off x="29898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D4CB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04" name=""/>
          <p:cNvSpPr/>
          <p:nvPr/>
        </p:nvSpPr>
        <p:spPr>
          <a:xfrm>
            <a:off x="30348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3CB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05" name=""/>
          <p:cNvSpPr/>
          <p:nvPr/>
        </p:nvSpPr>
        <p:spPr>
          <a:xfrm>
            <a:off x="30794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3CA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06" name=""/>
          <p:cNvSpPr/>
          <p:nvPr/>
        </p:nvSpPr>
        <p:spPr>
          <a:xfrm>
            <a:off x="31244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2CA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07" name=""/>
          <p:cNvSpPr/>
          <p:nvPr/>
        </p:nvSpPr>
        <p:spPr>
          <a:xfrm>
            <a:off x="31690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2C9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08" name=""/>
          <p:cNvSpPr/>
          <p:nvPr/>
        </p:nvSpPr>
        <p:spPr>
          <a:xfrm>
            <a:off x="32140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1C8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09" name=""/>
          <p:cNvSpPr/>
          <p:nvPr/>
        </p:nvSpPr>
        <p:spPr>
          <a:xfrm>
            <a:off x="32587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1C8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10" name=""/>
          <p:cNvSpPr/>
          <p:nvPr/>
        </p:nvSpPr>
        <p:spPr>
          <a:xfrm>
            <a:off x="33033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D0C7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11" name=""/>
          <p:cNvSpPr/>
          <p:nvPr/>
        </p:nvSpPr>
        <p:spPr>
          <a:xfrm>
            <a:off x="33483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D0C7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12" name=""/>
          <p:cNvSpPr/>
          <p:nvPr/>
        </p:nvSpPr>
        <p:spPr>
          <a:xfrm>
            <a:off x="33930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FC6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13" name=""/>
          <p:cNvSpPr/>
          <p:nvPr/>
        </p:nvSpPr>
        <p:spPr>
          <a:xfrm>
            <a:off x="34380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FC5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14" name=""/>
          <p:cNvSpPr/>
          <p:nvPr/>
        </p:nvSpPr>
        <p:spPr>
          <a:xfrm>
            <a:off x="34826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EC5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15" name=""/>
          <p:cNvSpPr/>
          <p:nvPr/>
        </p:nvSpPr>
        <p:spPr>
          <a:xfrm>
            <a:off x="35276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EC4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16" name=""/>
          <p:cNvSpPr/>
          <p:nvPr/>
        </p:nvSpPr>
        <p:spPr>
          <a:xfrm>
            <a:off x="35722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DC4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17" name=""/>
          <p:cNvSpPr/>
          <p:nvPr/>
        </p:nvSpPr>
        <p:spPr>
          <a:xfrm>
            <a:off x="36169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CDC3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18" name=""/>
          <p:cNvSpPr/>
          <p:nvPr/>
        </p:nvSpPr>
        <p:spPr>
          <a:xfrm>
            <a:off x="36619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DC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19" name=""/>
          <p:cNvSpPr/>
          <p:nvPr/>
        </p:nvSpPr>
        <p:spPr>
          <a:xfrm>
            <a:off x="37065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CCC2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20" name=""/>
          <p:cNvSpPr/>
          <p:nvPr/>
        </p:nvSpPr>
        <p:spPr>
          <a:xfrm>
            <a:off x="37515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CC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21" name=""/>
          <p:cNvSpPr/>
          <p:nvPr/>
        </p:nvSpPr>
        <p:spPr>
          <a:xfrm>
            <a:off x="37962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BC1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22" name=""/>
          <p:cNvSpPr/>
          <p:nvPr/>
        </p:nvSpPr>
        <p:spPr>
          <a:xfrm>
            <a:off x="38412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BC0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23" name=""/>
          <p:cNvSpPr/>
          <p:nvPr/>
        </p:nvSpPr>
        <p:spPr>
          <a:xfrm>
            <a:off x="38858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AB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24" name=""/>
          <p:cNvSpPr/>
          <p:nvPr/>
        </p:nvSpPr>
        <p:spPr>
          <a:xfrm>
            <a:off x="39308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ABF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25" name=""/>
          <p:cNvSpPr/>
          <p:nvPr/>
        </p:nvSpPr>
        <p:spPr>
          <a:xfrm>
            <a:off x="39754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9BE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26" name=""/>
          <p:cNvSpPr/>
          <p:nvPr/>
        </p:nvSpPr>
        <p:spPr>
          <a:xfrm>
            <a:off x="40201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6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C9B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27" name=""/>
          <p:cNvSpPr/>
          <p:nvPr/>
        </p:nvSpPr>
        <p:spPr>
          <a:xfrm>
            <a:off x="40651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69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69" y="0"/>
                </a:lnTo>
                <a:close/>
              </a:path>
            </a:pathLst>
          </a:custGeom>
          <a:solidFill>
            <a:srgbClr val="C8BDF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28" name=""/>
          <p:cNvSpPr/>
          <p:nvPr/>
        </p:nvSpPr>
        <p:spPr>
          <a:xfrm>
            <a:off x="41097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8B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29" name=""/>
          <p:cNvSpPr/>
          <p:nvPr/>
        </p:nvSpPr>
        <p:spPr>
          <a:xfrm>
            <a:off x="41547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7B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30" name=""/>
          <p:cNvSpPr/>
          <p:nvPr/>
        </p:nvSpPr>
        <p:spPr>
          <a:xfrm>
            <a:off x="41994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7BB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31" name=""/>
          <p:cNvSpPr/>
          <p:nvPr/>
        </p:nvSpPr>
        <p:spPr>
          <a:xfrm>
            <a:off x="42444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6B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32" name=""/>
          <p:cNvSpPr/>
          <p:nvPr/>
        </p:nvSpPr>
        <p:spPr>
          <a:xfrm>
            <a:off x="42890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6B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33" name=""/>
          <p:cNvSpPr/>
          <p:nvPr/>
        </p:nvSpPr>
        <p:spPr>
          <a:xfrm>
            <a:off x="43336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C5B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34" name=""/>
          <p:cNvSpPr/>
          <p:nvPr/>
        </p:nvSpPr>
        <p:spPr>
          <a:xfrm>
            <a:off x="43786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5B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35" name=""/>
          <p:cNvSpPr/>
          <p:nvPr/>
        </p:nvSpPr>
        <p:spPr>
          <a:xfrm>
            <a:off x="44233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4B8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36" name=""/>
          <p:cNvSpPr/>
          <p:nvPr/>
        </p:nvSpPr>
        <p:spPr>
          <a:xfrm>
            <a:off x="44683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4B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37" name=""/>
          <p:cNvSpPr/>
          <p:nvPr/>
        </p:nvSpPr>
        <p:spPr>
          <a:xfrm>
            <a:off x="45129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3B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38" name=""/>
          <p:cNvSpPr/>
          <p:nvPr/>
        </p:nvSpPr>
        <p:spPr>
          <a:xfrm>
            <a:off x="45579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3B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39" name=""/>
          <p:cNvSpPr/>
          <p:nvPr/>
        </p:nvSpPr>
        <p:spPr>
          <a:xfrm>
            <a:off x="46026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3B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40" name=""/>
          <p:cNvSpPr/>
          <p:nvPr/>
        </p:nvSpPr>
        <p:spPr>
          <a:xfrm>
            <a:off x="46476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2B5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41" name=""/>
          <p:cNvSpPr/>
          <p:nvPr/>
        </p:nvSpPr>
        <p:spPr>
          <a:xfrm>
            <a:off x="46922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2B4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42" name=""/>
          <p:cNvSpPr/>
          <p:nvPr/>
        </p:nvSpPr>
        <p:spPr>
          <a:xfrm>
            <a:off x="47368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C1B4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43" name=""/>
          <p:cNvSpPr/>
          <p:nvPr/>
        </p:nvSpPr>
        <p:spPr>
          <a:xfrm>
            <a:off x="47818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1B3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44" name=""/>
          <p:cNvSpPr/>
          <p:nvPr/>
        </p:nvSpPr>
        <p:spPr>
          <a:xfrm>
            <a:off x="48265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0B3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45" name=""/>
          <p:cNvSpPr/>
          <p:nvPr/>
        </p:nvSpPr>
        <p:spPr>
          <a:xfrm>
            <a:off x="48715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C0B2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46" name=""/>
          <p:cNvSpPr/>
          <p:nvPr/>
        </p:nvSpPr>
        <p:spPr>
          <a:xfrm>
            <a:off x="49161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FB1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47" name=""/>
          <p:cNvSpPr/>
          <p:nvPr/>
        </p:nvSpPr>
        <p:spPr>
          <a:xfrm>
            <a:off x="49611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FB1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48" name=""/>
          <p:cNvSpPr/>
          <p:nvPr/>
        </p:nvSpPr>
        <p:spPr>
          <a:xfrm>
            <a:off x="50058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EB0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49" name=""/>
          <p:cNvSpPr/>
          <p:nvPr/>
        </p:nvSpPr>
        <p:spPr>
          <a:xfrm>
            <a:off x="50504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BEB0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50" name=""/>
          <p:cNvSpPr/>
          <p:nvPr/>
        </p:nvSpPr>
        <p:spPr>
          <a:xfrm>
            <a:off x="50954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DAF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51" name=""/>
          <p:cNvSpPr/>
          <p:nvPr/>
        </p:nvSpPr>
        <p:spPr>
          <a:xfrm>
            <a:off x="51400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6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DAE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52" name=""/>
          <p:cNvSpPr/>
          <p:nvPr/>
        </p:nvSpPr>
        <p:spPr>
          <a:xfrm>
            <a:off x="51850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69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69" y="0"/>
                </a:lnTo>
                <a:close/>
              </a:path>
            </a:pathLst>
          </a:custGeom>
          <a:solidFill>
            <a:srgbClr val="BCAE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53" name=""/>
          <p:cNvSpPr/>
          <p:nvPr/>
        </p:nvSpPr>
        <p:spPr>
          <a:xfrm>
            <a:off x="52297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CAD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54" name=""/>
          <p:cNvSpPr/>
          <p:nvPr/>
        </p:nvSpPr>
        <p:spPr>
          <a:xfrm>
            <a:off x="52747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BAD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55" name=""/>
          <p:cNvSpPr/>
          <p:nvPr/>
        </p:nvSpPr>
        <p:spPr>
          <a:xfrm>
            <a:off x="53193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BA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56" name=""/>
          <p:cNvSpPr/>
          <p:nvPr/>
        </p:nvSpPr>
        <p:spPr>
          <a:xfrm>
            <a:off x="53643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AAB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57" name=""/>
          <p:cNvSpPr/>
          <p:nvPr/>
        </p:nvSpPr>
        <p:spPr>
          <a:xfrm>
            <a:off x="54090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AAB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58" name=""/>
          <p:cNvSpPr/>
          <p:nvPr/>
        </p:nvSpPr>
        <p:spPr>
          <a:xfrm>
            <a:off x="54536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B9A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59" name=""/>
          <p:cNvSpPr/>
          <p:nvPr/>
        </p:nvSpPr>
        <p:spPr>
          <a:xfrm>
            <a:off x="54986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9A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60" name=""/>
          <p:cNvSpPr/>
          <p:nvPr/>
        </p:nvSpPr>
        <p:spPr>
          <a:xfrm>
            <a:off x="55432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9A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61" name=""/>
          <p:cNvSpPr/>
          <p:nvPr/>
        </p:nvSpPr>
        <p:spPr>
          <a:xfrm>
            <a:off x="55882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8A8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62" name=""/>
          <p:cNvSpPr/>
          <p:nvPr/>
        </p:nvSpPr>
        <p:spPr>
          <a:xfrm>
            <a:off x="56329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8A8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63" name=""/>
          <p:cNvSpPr/>
          <p:nvPr/>
        </p:nvSpPr>
        <p:spPr>
          <a:xfrm>
            <a:off x="56779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7A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64" name=""/>
          <p:cNvSpPr/>
          <p:nvPr/>
        </p:nvSpPr>
        <p:spPr>
          <a:xfrm>
            <a:off x="57225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7A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65" name=""/>
          <p:cNvSpPr/>
          <p:nvPr/>
        </p:nvSpPr>
        <p:spPr>
          <a:xfrm>
            <a:off x="57672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B6A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66" name=""/>
          <p:cNvSpPr/>
          <p:nvPr/>
        </p:nvSpPr>
        <p:spPr>
          <a:xfrm>
            <a:off x="58122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6A5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67" name=""/>
          <p:cNvSpPr/>
          <p:nvPr/>
        </p:nvSpPr>
        <p:spPr>
          <a:xfrm>
            <a:off x="58568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5A5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68" name=""/>
          <p:cNvSpPr/>
          <p:nvPr/>
        </p:nvSpPr>
        <p:spPr>
          <a:xfrm>
            <a:off x="59018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5A4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69" name=""/>
          <p:cNvSpPr/>
          <p:nvPr/>
        </p:nvSpPr>
        <p:spPr>
          <a:xfrm>
            <a:off x="59464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4A3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70" name=""/>
          <p:cNvSpPr/>
          <p:nvPr/>
        </p:nvSpPr>
        <p:spPr>
          <a:xfrm>
            <a:off x="59914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4A3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71" name=""/>
          <p:cNvSpPr/>
          <p:nvPr/>
        </p:nvSpPr>
        <p:spPr>
          <a:xfrm>
            <a:off x="60361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3A2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72" name=""/>
          <p:cNvSpPr/>
          <p:nvPr/>
        </p:nvSpPr>
        <p:spPr>
          <a:xfrm>
            <a:off x="60807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B3A2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73" name=""/>
          <p:cNvSpPr/>
          <p:nvPr/>
        </p:nvSpPr>
        <p:spPr>
          <a:xfrm>
            <a:off x="61257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2A1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74" name=""/>
          <p:cNvSpPr/>
          <p:nvPr/>
        </p:nvSpPr>
        <p:spPr>
          <a:xfrm>
            <a:off x="61704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B2A0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75" name=""/>
          <p:cNvSpPr/>
          <p:nvPr/>
        </p:nvSpPr>
        <p:spPr>
          <a:xfrm>
            <a:off x="62154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1A0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76" name=""/>
          <p:cNvSpPr/>
          <p:nvPr/>
        </p:nvSpPr>
        <p:spPr>
          <a:xfrm>
            <a:off x="62600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19F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77" name=""/>
          <p:cNvSpPr/>
          <p:nvPr/>
        </p:nvSpPr>
        <p:spPr>
          <a:xfrm>
            <a:off x="63050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B09F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78" name=""/>
          <p:cNvSpPr/>
          <p:nvPr/>
        </p:nvSpPr>
        <p:spPr>
          <a:xfrm>
            <a:off x="63496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69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69" y="0"/>
                </a:lnTo>
                <a:close/>
              </a:path>
            </a:pathLst>
          </a:custGeom>
          <a:solidFill>
            <a:srgbClr val="B09E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79" name=""/>
          <p:cNvSpPr/>
          <p:nvPr/>
        </p:nvSpPr>
        <p:spPr>
          <a:xfrm>
            <a:off x="63946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F9D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80" name=""/>
          <p:cNvSpPr/>
          <p:nvPr/>
        </p:nvSpPr>
        <p:spPr>
          <a:xfrm>
            <a:off x="64393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F9D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81" name=""/>
          <p:cNvSpPr/>
          <p:nvPr/>
        </p:nvSpPr>
        <p:spPr>
          <a:xfrm>
            <a:off x="64839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AF9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82" name=""/>
          <p:cNvSpPr/>
          <p:nvPr/>
        </p:nvSpPr>
        <p:spPr>
          <a:xfrm>
            <a:off x="65289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E9C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83" name=""/>
          <p:cNvSpPr/>
          <p:nvPr/>
        </p:nvSpPr>
        <p:spPr>
          <a:xfrm>
            <a:off x="65736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E9B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84" name=""/>
          <p:cNvSpPr/>
          <p:nvPr/>
        </p:nvSpPr>
        <p:spPr>
          <a:xfrm>
            <a:off x="66186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D9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85" name=""/>
          <p:cNvSpPr/>
          <p:nvPr/>
        </p:nvSpPr>
        <p:spPr>
          <a:xfrm>
            <a:off x="66632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D9A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86" name=""/>
          <p:cNvSpPr/>
          <p:nvPr/>
        </p:nvSpPr>
        <p:spPr>
          <a:xfrm>
            <a:off x="67082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C9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87" name=""/>
          <p:cNvSpPr/>
          <p:nvPr/>
        </p:nvSpPr>
        <p:spPr>
          <a:xfrm>
            <a:off x="67528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C99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88" name=""/>
          <p:cNvSpPr/>
          <p:nvPr/>
        </p:nvSpPr>
        <p:spPr>
          <a:xfrm>
            <a:off x="67975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AB98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89" name=""/>
          <p:cNvSpPr/>
          <p:nvPr/>
        </p:nvSpPr>
        <p:spPr>
          <a:xfrm>
            <a:off x="68425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B9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90" name=""/>
          <p:cNvSpPr/>
          <p:nvPr/>
        </p:nvSpPr>
        <p:spPr>
          <a:xfrm>
            <a:off x="68871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AA97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91" name=""/>
          <p:cNvSpPr/>
          <p:nvPr/>
        </p:nvSpPr>
        <p:spPr>
          <a:xfrm>
            <a:off x="69321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A96F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92" name=""/>
          <p:cNvSpPr/>
          <p:nvPr/>
        </p:nvSpPr>
        <p:spPr>
          <a:xfrm>
            <a:off x="69768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996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93" name=""/>
          <p:cNvSpPr/>
          <p:nvPr/>
        </p:nvSpPr>
        <p:spPr>
          <a:xfrm>
            <a:off x="70218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99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94" name=""/>
          <p:cNvSpPr/>
          <p:nvPr/>
        </p:nvSpPr>
        <p:spPr>
          <a:xfrm>
            <a:off x="70664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89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95" name=""/>
          <p:cNvSpPr/>
          <p:nvPr/>
        </p:nvSpPr>
        <p:spPr>
          <a:xfrm>
            <a:off x="71114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89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96" name=""/>
          <p:cNvSpPr/>
          <p:nvPr/>
        </p:nvSpPr>
        <p:spPr>
          <a:xfrm>
            <a:off x="71560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793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97" name=""/>
          <p:cNvSpPr/>
          <p:nvPr/>
        </p:nvSpPr>
        <p:spPr>
          <a:xfrm>
            <a:off x="72007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A79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98" name=""/>
          <p:cNvSpPr/>
          <p:nvPr/>
        </p:nvSpPr>
        <p:spPr>
          <a:xfrm>
            <a:off x="72457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69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899" name=""/>
          <p:cNvSpPr/>
          <p:nvPr/>
        </p:nvSpPr>
        <p:spPr>
          <a:xfrm>
            <a:off x="72903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69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900" name=""/>
          <p:cNvSpPr/>
          <p:nvPr/>
        </p:nvSpPr>
        <p:spPr>
          <a:xfrm>
            <a:off x="73353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59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901" name=""/>
          <p:cNvSpPr/>
          <p:nvPr/>
        </p:nvSpPr>
        <p:spPr>
          <a:xfrm>
            <a:off x="73800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590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902" name=""/>
          <p:cNvSpPr/>
          <p:nvPr/>
        </p:nvSpPr>
        <p:spPr>
          <a:xfrm>
            <a:off x="74250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58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903" name=""/>
          <p:cNvSpPr/>
          <p:nvPr/>
        </p:nvSpPr>
        <p:spPr>
          <a:xfrm>
            <a:off x="74696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48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904" name=""/>
          <p:cNvSpPr/>
          <p:nvPr/>
        </p:nvSpPr>
        <p:spPr>
          <a:xfrm>
            <a:off x="75142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48E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05" name=""/>
          <p:cNvSpPr/>
          <p:nvPr/>
        </p:nvSpPr>
        <p:spPr>
          <a:xfrm>
            <a:off x="75592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38E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06" name=""/>
          <p:cNvSpPr/>
          <p:nvPr/>
        </p:nvSpPr>
        <p:spPr>
          <a:xfrm>
            <a:off x="76039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A38D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07" name=""/>
          <p:cNvSpPr/>
          <p:nvPr/>
        </p:nvSpPr>
        <p:spPr>
          <a:xfrm>
            <a:off x="76489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28C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08" name=""/>
          <p:cNvSpPr/>
          <p:nvPr/>
        </p:nvSpPr>
        <p:spPr>
          <a:xfrm>
            <a:off x="76935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28C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09" name=""/>
          <p:cNvSpPr/>
          <p:nvPr/>
        </p:nvSpPr>
        <p:spPr>
          <a:xfrm>
            <a:off x="77385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18B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10" name=""/>
          <p:cNvSpPr/>
          <p:nvPr/>
        </p:nvSpPr>
        <p:spPr>
          <a:xfrm>
            <a:off x="77832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18B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11" name=""/>
          <p:cNvSpPr/>
          <p:nvPr/>
        </p:nvSpPr>
        <p:spPr>
          <a:xfrm>
            <a:off x="78282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08A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12" name=""/>
          <p:cNvSpPr/>
          <p:nvPr/>
        </p:nvSpPr>
        <p:spPr>
          <a:xfrm>
            <a:off x="78728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A089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13" name=""/>
          <p:cNvSpPr/>
          <p:nvPr/>
        </p:nvSpPr>
        <p:spPr>
          <a:xfrm>
            <a:off x="79174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9F89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14" name=""/>
          <p:cNvSpPr/>
          <p:nvPr/>
        </p:nvSpPr>
        <p:spPr>
          <a:xfrm>
            <a:off x="79624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F88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15" name=""/>
          <p:cNvSpPr/>
          <p:nvPr/>
        </p:nvSpPr>
        <p:spPr>
          <a:xfrm>
            <a:off x="80071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E88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16" name=""/>
          <p:cNvSpPr/>
          <p:nvPr/>
        </p:nvSpPr>
        <p:spPr>
          <a:xfrm>
            <a:off x="80521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E87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17" name=""/>
          <p:cNvSpPr/>
          <p:nvPr/>
        </p:nvSpPr>
        <p:spPr>
          <a:xfrm>
            <a:off x="80967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D86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18" name=""/>
          <p:cNvSpPr/>
          <p:nvPr/>
        </p:nvSpPr>
        <p:spPr>
          <a:xfrm>
            <a:off x="81417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D86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19" name=""/>
          <p:cNvSpPr/>
          <p:nvPr/>
        </p:nvSpPr>
        <p:spPr>
          <a:xfrm>
            <a:off x="81864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C8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20" name=""/>
          <p:cNvSpPr/>
          <p:nvPr/>
        </p:nvSpPr>
        <p:spPr>
          <a:xfrm>
            <a:off x="82310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9C8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21" name=""/>
          <p:cNvSpPr/>
          <p:nvPr/>
        </p:nvSpPr>
        <p:spPr>
          <a:xfrm>
            <a:off x="82760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B8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22" name=""/>
          <p:cNvSpPr/>
          <p:nvPr/>
        </p:nvSpPr>
        <p:spPr>
          <a:xfrm>
            <a:off x="83206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9B83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23" name=""/>
          <p:cNvSpPr/>
          <p:nvPr/>
        </p:nvSpPr>
        <p:spPr>
          <a:xfrm>
            <a:off x="83656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B83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24" name=""/>
          <p:cNvSpPr/>
          <p:nvPr/>
        </p:nvSpPr>
        <p:spPr>
          <a:xfrm>
            <a:off x="84103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A8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25" name=""/>
          <p:cNvSpPr/>
          <p:nvPr/>
        </p:nvSpPr>
        <p:spPr>
          <a:xfrm>
            <a:off x="84553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A8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26" name=""/>
          <p:cNvSpPr/>
          <p:nvPr/>
        </p:nvSpPr>
        <p:spPr>
          <a:xfrm>
            <a:off x="84999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98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27" name=""/>
          <p:cNvSpPr/>
          <p:nvPr/>
        </p:nvSpPr>
        <p:spPr>
          <a:xfrm>
            <a:off x="85449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980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28" name=""/>
          <p:cNvSpPr/>
          <p:nvPr/>
        </p:nvSpPr>
        <p:spPr>
          <a:xfrm>
            <a:off x="85896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880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29" name=""/>
          <p:cNvSpPr/>
          <p:nvPr/>
        </p:nvSpPr>
        <p:spPr>
          <a:xfrm>
            <a:off x="86342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87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30" name=""/>
          <p:cNvSpPr/>
          <p:nvPr/>
        </p:nvSpPr>
        <p:spPr>
          <a:xfrm>
            <a:off x="86792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77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31" name=""/>
          <p:cNvSpPr/>
          <p:nvPr/>
        </p:nvSpPr>
        <p:spPr>
          <a:xfrm>
            <a:off x="87238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77E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32" name=""/>
          <p:cNvSpPr/>
          <p:nvPr/>
        </p:nvSpPr>
        <p:spPr>
          <a:xfrm>
            <a:off x="87688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67D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33" name=""/>
          <p:cNvSpPr/>
          <p:nvPr/>
        </p:nvSpPr>
        <p:spPr>
          <a:xfrm>
            <a:off x="88135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67D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34" name=""/>
          <p:cNvSpPr/>
          <p:nvPr/>
        </p:nvSpPr>
        <p:spPr>
          <a:xfrm>
            <a:off x="88585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57C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35" name=""/>
          <p:cNvSpPr/>
          <p:nvPr/>
        </p:nvSpPr>
        <p:spPr>
          <a:xfrm>
            <a:off x="89031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57B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36" name=""/>
          <p:cNvSpPr/>
          <p:nvPr/>
        </p:nvSpPr>
        <p:spPr>
          <a:xfrm>
            <a:off x="89478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947B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37" name=""/>
          <p:cNvSpPr/>
          <p:nvPr/>
        </p:nvSpPr>
        <p:spPr>
          <a:xfrm>
            <a:off x="89928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47A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38" name=""/>
          <p:cNvSpPr/>
          <p:nvPr/>
        </p:nvSpPr>
        <p:spPr>
          <a:xfrm>
            <a:off x="90374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37A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39" name=""/>
          <p:cNvSpPr/>
          <p:nvPr/>
        </p:nvSpPr>
        <p:spPr>
          <a:xfrm>
            <a:off x="90824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379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40" name=""/>
          <p:cNvSpPr/>
          <p:nvPr/>
        </p:nvSpPr>
        <p:spPr>
          <a:xfrm>
            <a:off x="91270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278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41" name=""/>
          <p:cNvSpPr/>
          <p:nvPr/>
        </p:nvSpPr>
        <p:spPr>
          <a:xfrm>
            <a:off x="91720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278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42" name=""/>
          <p:cNvSpPr/>
          <p:nvPr/>
        </p:nvSpPr>
        <p:spPr>
          <a:xfrm>
            <a:off x="92167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177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43" name=""/>
          <p:cNvSpPr/>
          <p:nvPr/>
        </p:nvSpPr>
        <p:spPr>
          <a:xfrm>
            <a:off x="926172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177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44" name=""/>
          <p:cNvSpPr/>
          <p:nvPr/>
        </p:nvSpPr>
        <p:spPr>
          <a:xfrm>
            <a:off x="93063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076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45" name=""/>
          <p:cNvSpPr/>
          <p:nvPr/>
        </p:nvSpPr>
        <p:spPr>
          <a:xfrm>
            <a:off x="93510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907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46" name=""/>
          <p:cNvSpPr/>
          <p:nvPr/>
        </p:nvSpPr>
        <p:spPr>
          <a:xfrm>
            <a:off x="93960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9075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47" name=""/>
          <p:cNvSpPr/>
          <p:nvPr/>
        </p:nvSpPr>
        <p:spPr>
          <a:xfrm>
            <a:off x="94406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F7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48" name=""/>
          <p:cNvSpPr/>
          <p:nvPr/>
        </p:nvSpPr>
        <p:spPr>
          <a:xfrm>
            <a:off x="94856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F74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49" name=""/>
          <p:cNvSpPr/>
          <p:nvPr/>
        </p:nvSpPr>
        <p:spPr>
          <a:xfrm>
            <a:off x="95302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E73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50" name=""/>
          <p:cNvSpPr/>
          <p:nvPr/>
        </p:nvSpPr>
        <p:spPr>
          <a:xfrm>
            <a:off x="957528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E7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51" name=""/>
          <p:cNvSpPr/>
          <p:nvPr/>
        </p:nvSpPr>
        <p:spPr>
          <a:xfrm>
            <a:off x="96199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D72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52" name=""/>
          <p:cNvSpPr/>
          <p:nvPr/>
        </p:nvSpPr>
        <p:spPr>
          <a:xfrm>
            <a:off x="96645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8D7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53" name=""/>
          <p:cNvSpPr/>
          <p:nvPr/>
        </p:nvSpPr>
        <p:spPr>
          <a:xfrm>
            <a:off x="97095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C71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54" name=""/>
          <p:cNvSpPr/>
          <p:nvPr/>
        </p:nvSpPr>
        <p:spPr>
          <a:xfrm>
            <a:off x="975420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6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C70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55" name=""/>
          <p:cNvSpPr/>
          <p:nvPr/>
        </p:nvSpPr>
        <p:spPr>
          <a:xfrm>
            <a:off x="979920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69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69" y="0"/>
                </a:lnTo>
                <a:close/>
              </a:path>
            </a:pathLst>
          </a:custGeom>
          <a:solidFill>
            <a:srgbClr val="8B6FF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56" name=""/>
          <p:cNvSpPr/>
          <p:nvPr/>
        </p:nvSpPr>
        <p:spPr>
          <a:xfrm>
            <a:off x="984384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B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57" name=""/>
          <p:cNvSpPr/>
          <p:nvPr/>
        </p:nvSpPr>
        <p:spPr>
          <a:xfrm>
            <a:off x="988884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A6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58" name=""/>
          <p:cNvSpPr/>
          <p:nvPr/>
        </p:nvSpPr>
        <p:spPr>
          <a:xfrm>
            <a:off x="993348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A6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59" name=""/>
          <p:cNvSpPr/>
          <p:nvPr/>
        </p:nvSpPr>
        <p:spPr>
          <a:xfrm>
            <a:off x="99781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896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60" name=""/>
          <p:cNvSpPr/>
          <p:nvPr/>
        </p:nvSpPr>
        <p:spPr>
          <a:xfrm>
            <a:off x="1002312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5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96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61" name=""/>
          <p:cNvSpPr/>
          <p:nvPr/>
        </p:nvSpPr>
        <p:spPr>
          <a:xfrm>
            <a:off x="10067760" y="2876400"/>
            <a:ext cx="1150200" cy="1105200"/>
          </a:xfrm>
          <a:custGeom>
            <a:avLst/>
            <a:gdLst/>
            <a:ahLst/>
            <a:rect l="0" t="0" r="r" b="b"/>
            <a:pathLst>
              <a:path w="3195" h="3070">
                <a:moveTo>
                  <a:pt x="3071" y="0"/>
                </a:moveTo>
                <a:lnTo>
                  <a:pt x="0" y="3070"/>
                </a:lnTo>
                <a:lnTo>
                  <a:pt x="125" y="3070"/>
                </a:lnTo>
                <a:lnTo>
                  <a:pt x="3195" y="0"/>
                </a:lnTo>
                <a:lnTo>
                  <a:pt x="3071" y="0"/>
                </a:lnTo>
                <a:close/>
              </a:path>
            </a:pathLst>
          </a:custGeom>
          <a:solidFill>
            <a:srgbClr val="886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62" name=""/>
          <p:cNvSpPr/>
          <p:nvPr/>
        </p:nvSpPr>
        <p:spPr>
          <a:xfrm>
            <a:off x="10112760" y="2876400"/>
            <a:ext cx="1149840" cy="1105200"/>
          </a:xfrm>
          <a:custGeom>
            <a:avLst/>
            <a:gdLst/>
            <a:ahLst/>
            <a:rect l="0" t="0" r="r" b="b"/>
            <a:pathLst>
              <a:path w="3194" h="3070">
                <a:moveTo>
                  <a:pt x="3070" y="0"/>
                </a:moveTo>
                <a:lnTo>
                  <a:pt x="0" y="3070"/>
                </a:lnTo>
                <a:lnTo>
                  <a:pt x="124" y="3070"/>
                </a:lnTo>
                <a:lnTo>
                  <a:pt x="3194" y="0"/>
                </a:lnTo>
                <a:lnTo>
                  <a:pt x="3070" y="0"/>
                </a:lnTo>
                <a:close/>
              </a:path>
            </a:pathLst>
          </a:custGeom>
          <a:solidFill>
            <a:srgbClr val="886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63" name=""/>
          <p:cNvSpPr/>
          <p:nvPr/>
        </p:nvSpPr>
        <p:spPr>
          <a:xfrm>
            <a:off x="10157400" y="2876400"/>
            <a:ext cx="1120320" cy="1105200"/>
          </a:xfrm>
          <a:custGeom>
            <a:avLst/>
            <a:gdLst/>
            <a:ahLst/>
            <a:rect l="0" t="0" r="r" b="b"/>
            <a:pathLst>
              <a:path w="3112" h="3070">
                <a:moveTo>
                  <a:pt x="3070" y="0"/>
                </a:moveTo>
                <a:lnTo>
                  <a:pt x="0" y="3070"/>
                </a:lnTo>
                <a:lnTo>
                  <a:pt x="125" y="3070"/>
                </a:lnTo>
                <a:lnTo>
                  <a:pt x="3112" y="83"/>
                </a:lnTo>
                <a:lnTo>
                  <a:pt x="3070" y="0"/>
                </a:lnTo>
                <a:close/>
              </a:path>
            </a:pathLst>
          </a:custGeom>
          <a:solidFill>
            <a:srgbClr val="876B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64" name=""/>
          <p:cNvSpPr/>
          <p:nvPr/>
        </p:nvSpPr>
        <p:spPr>
          <a:xfrm>
            <a:off x="10202400" y="2906280"/>
            <a:ext cx="1075320" cy="1075320"/>
          </a:xfrm>
          <a:custGeom>
            <a:avLst/>
            <a:gdLst/>
            <a:ahLst/>
            <a:rect l="0" t="0" r="r" b="b"/>
            <a:pathLst>
              <a:path w="2987" h="2987">
                <a:moveTo>
                  <a:pt x="2987" y="0"/>
                </a:moveTo>
                <a:lnTo>
                  <a:pt x="0" y="2987"/>
                </a:lnTo>
                <a:lnTo>
                  <a:pt x="125" y="2987"/>
                </a:lnTo>
                <a:lnTo>
                  <a:pt x="2987" y="124"/>
                </a:lnTo>
                <a:lnTo>
                  <a:pt x="2987" y="0"/>
                </a:lnTo>
                <a:close/>
              </a:path>
            </a:pathLst>
          </a:custGeom>
          <a:solidFill>
            <a:srgbClr val="876A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65" name=""/>
          <p:cNvSpPr/>
          <p:nvPr/>
        </p:nvSpPr>
        <p:spPr>
          <a:xfrm>
            <a:off x="10247040" y="2950920"/>
            <a:ext cx="1030680" cy="1030680"/>
          </a:xfrm>
          <a:custGeom>
            <a:avLst/>
            <a:gdLst/>
            <a:ahLst/>
            <a:rect l="0" t="0" r="r" b="b"/>
            <a:pathLst>
              <a:path w="2863" h="2863">
                <a:moveTo>
                  <a:pt x="2863" y="0"/>
                </a:moveTo>
                <a:lnTo>
                  <a:pt x="0" y="2863"/>
                </a:lnTo>
                <a:lnTo>
                  <a:pt x="125" y="2863"/>
                </a:lnTo>
                <a:lnTo>
                  <a:pt x="2863" y="124"/>
                </a:lnTo>
                <a:lnTo>
                  <a:pt x="2863" y="0"/>
                </a:lnTo>
                <a:close/>
              </a:path>
            </a:pathLst>
          </a:custGeom>
          <a:solidFill>
            <a:srgbClr val="866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66" name=""/>
          <p:cNvSpPr/>
          <p:nvPr/>
        </p:nvSpPr>
        <p:spPr>
          <a:xfrm>
            <a:off x="10292040" y="2995560"/>
            <a:ext cx="985680" cy="986040"/>
          </a:xfrm>
          <a:custGeom>
            <a:avLst/>
            <a:gdLst/>
            <a:ahLst/>
            <a:rect l="0" t="0" r="r" b="b"/>
            <a:pathLst>
              <a:path w="2738" h="2739">
                <a:moveTo>
                  <a:pt x="2738" y="0"/>
                </a:moveTo>
                <a:lnTo>
                  <a:pt x="0" y="2739"/>
                </a:lnTo>
                <a:lnTo>
                  <a:pt x="124" y="2739"/>
                </a:lnTo>
                <a:lnTo>
                  <a:pt x="2738" y="125"/>
                </a:lnTo>
                <a:lnTo>
                  <a:pt x="2738" y="0"/>
                </a:lnTo>
                <a:close/>
              </a:path>
            </a:pathLst>
          </a:custGeom>
          <a:solidFill>
            <a:srgbClr val="8669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67" name=""/>
          <p:cNvSpPr/>
          <p:nvPr/>
        </p:nvSpPr>
        <p:spPr>
          <a:xfrm>
            <a:off x="10336680" y="3040560"/>
            <a:ext cx="941040" cy="941040"/>
          </a:xfrm>
          <a:custGeom>
            <a:avLst/>
            <a:gdLst/>
            <a:ahLst/>
            <a:rect l="0" t="0" r="r" b="b"/>
            <a:pathLst>
              <a:path w="2614" h="2614">
                <a:moveTo>
                  <a:pt x="2614" y="0"/>
                </a:moveTo>
                <a:lnTo>
                  <a:pt x="0" y="2614"/>
                </a:lnTo>
                <a:lnTo>
                  <a:pt x="124" y="2614"/>
                </a:lnTo>
                <a:lnTo>
                  <a:pt x="2614" y="124"/>
                </a:lnTo>
                <a:lnTo>
                  <a:pt x="2614" y="0"/>
                </a:lnTo>
                <a:close/>
              </a:path>
            </a:pathLst>
          </a:custGeom>
          <a:solidFill>
            <a:srgbClr val="866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68" name=""/>
          <p:cNvSpPr/>
          <p:nvPr/>
        </p:nvSpPr>
        <p:spPr>
          <a:xfrm>
            <a:off x="10381320" y="3085200"/>
            <a:ext cx="896400" cy="896400"/>
          </a:xfrm>
          <a:custGeom>
            <a:avLst/>
            <a:gdLst/>
            <a:ahLst/>
            <a:rect l="0" t="0" r="r" b="b"/>
            <a:pathLst>
              <a:path w="2490" h="2490">
                <a:moveTo>
                  <a:pt x="2490" y="0"/>
                </a:moveTo>
                <a:lnTo>
                  <a:pt x="0" y="2490"/>
                </a:lnTo>
                <a:lnTo>
                  <a:pt x="125" y="2490"/>
                </a:lnTo>
                <a:lnTo>
                  <a:pt x="2490" y="125"/>
                </a:lnTo>
                <a:lnTo>
                  <a:pt x="2490" y="0"/>
                </a:lnTo>
                <a:close/>
              </a:path>
            </a:pathLst>
          </a:custGeom>
          <a:solidFill>
            <a:srgbClr val="8568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69" name=""/>
          <p:cNvSpPr/>
          <p:nvPr/>
        </p:nvSpPr>
        <p:spPr>
          <a:xfrm>
            <a:off x="10426320" y="3130200"/>
            <a:ext cx="851400" cy="851400"/>
          </a:xfrm>
          <a:custGeom>
            <a:avLst/>
            <a:gdLst/>
            <a:ahLst/>
            <a:rect l="0" t="0" r="r" b="b"/>
            <a:pathLst>
              <a:path w="2365" h="2365">
                <a:moveTo>
                  <a:pt x="2365" y="0"/>
                </a:moveTo>
                <a:lnTo>
                  <a:pt x="0" y="2365"/>
                </a:lnTo>
                <a:lnTo>
                  <a:pt x="124" y="2365"/>
                </a:lnTo>
                <a:lnTo>
                  <a:pt x="2365" y="124"/>
                </a:lnTo>
                <a:lnTo>
                  <a:pt x="2365" y="0"/>
                </a:lnTo>
                <a:close/>
              </a:path>
            </a:pathLst>
          </a:custGeom>
          <a:solidFill>
            <a:srgbClr val="8567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70" name=""/>
          <p:cNvSpPr/>
          <p:nvPr/>
        </p:nvSpPr>
        <p:spPr>
          <a:xfrm>
            <a:off x="10470960" y="3174840"/>
            <a:ext cx="806760" cy="806760"/>
          </a:xfrm>
          <a:custGeom>
            <a:avLst/>
            <a:gdLst/>
            <a:ahLst/>
            <a:rect l="0" t="0" r="r" b="b"/>
            <a:pathLst>
              <a:path w="2241" h="2241">
                <a:moveTo>
                  <a:pt x="2241" y="0"/>
                </a:moveTo>
                <a:lnTo>
                  <a:pt x="0" y="2241"/>
                </a:lnTo>
                <a:lnTo>
                  <a:pt x="125" y="2241"/>
                </a:lnTo>
                <a:lnTo>
                  <a:pt x="2241" y="125"/>
                </a:lnTo>
                <a:lnTo>
                  <a:pt x="2241" y="0"/>
                </a:lnTo>
                <a:close/>
              </a:path>
            </a:pathLst>
          </a:custGeom>
          <a:solidFill>
            <a:srgbClr val="846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71" name=""/>
          <p:cNvSpPr/>
          <p:nvPr/>
        </p:nvSpPr>
        <p:spPr>
          <a:xfrm>
            <a:off x="10515960" y="3219840"/>
            <a:ext cx="761760" cy="761760"/>
          </a:xfrm>
          <a:custGeom>
            <a:avLst/>
            <a:gdLst/>
            <a:ahLst/>
            <a:rect l="0" t="0" r="r" b="b"/>
            <a:pathLst>
              <a:path w="2116" h="2116">
                <a:moveTo>
                  <a:pt x="2116" y="0"/>
                </a:moveTo>
                <a:lnTo>
                  <a:pt x="0" y="2116"/>
                </a:lnTo>
                <a:lnTo>
                  <a:pt x="124" y="2116"/>
                </a:lnTo>
                <a:lnTo>
                  <a:pt x="2116" y="124"/>
                </a:lnTo>
                <a:lnTo>
                  <a:pt x="2116" y="0"/>
                </a:lnTo>
                <a:close/>
              </a:path>
            </a:pathLst>
          </a:custGeom>
          <a:solidFill>
            <a:srgbClr val="8466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72" name=""/>
          <p:cNvSpPr/>
          <p:nvPr/>
        </p:nvSpPr>
        <p:spPr>
          <a:xfrm>
            <a:off x="10560600" y="3264480"/>
            <a:ext cx="717120" cy="717120"/>
          </a:xfrm>
          <a:custGeom>
            <a:avLst/>
            <a:gdLst/>
            <a:ahLst/>
            <a:rect l="0" t="0" r="r" b="b"/>
            <a:pathLst>
              <a:path w="1992" h="1992">
                <a:moveTo>
                  <a:pt x="1992" y="0"/>
                </a:moveTo>
                <a:lnTo>
                  <a:pt x="0" y="1992"/>
                </a:lnTo>
                <a:lnTo>
                  <a:pt x="125" y="1992"/>
                </a:lnTo>
                <a:lnTo>
                  <a:pt x="1992" y="125"/>
                </a:lnTo>
                <a:lnTo>
                  <a:pt x="1992" y="0"/>
                </a:lnTo>
                <a:close/>
              </a:path>
            </a:pathLst>
          </a:custGeom>
          <a:solidFill>
            <a:srgbClr val="836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73" name=""/>
          <p:cNvSpPr/>
          <p:nvPr/>
        </p:nvSpPr>
        <p:spPr>
          <a:xfrm>
            <a:off x="10605600" y="3309480"/>
            <a:ext cx="672120" cy="672120"/>
          </a:xfrm>
          <a:custGeom>
            <a:avLst/>
            <a:gdLst/>
            <a:ahLst/>
            <a:rect l="0" t="0" r="r" b="b"/>
            <a:pathLst>
              <a:path w="1867" h="1867">
                <a:moveTo>
                  <a:pt x="1867" y="0"/>
                </a:moveTo>
                <a:lnTo>
                  <a:pt x="0" y="1867"/>
                </a:lnTo>
                <a:lnTo>
                  <a:pt x="124" y="1867"/>
                </a:lnTo>
                <a:lnTo>
                  <a:pt x="1867" y="124"/>
                </a:lnTo>
                <a:lnTo>
                  <a:pt x="1867" y="0"/>
                </a:lnTo>
                <a:close/>
              </a:path>
            </a:pathLst>
          </a:custGeom>
          <a:solidFill>
            <a:srgbClr val="83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74" name=""/>
          <p:cNvSpPr/>
          <p:nvPr/>
        </p:nvSpPr>
        <p:spPr>
          <a:xfrm>
            <a:off x="10650240" y="3354120"/>
            <a:ext cx="627480" cy="627480"/>
          </a:xfrm>
          <a:custGeom>
            <a:avLst/>
            <a:gdLst/>
            <a:ahLst/>
            <a:rect l="0" t="0" r="r" b="b"/>
            <a:pathLst>
              <a:path w="1743" h="1743">
                <a:moveTo>
                  <a:pt x="1743" y="0"/>
                </a:moveTo>
                <a:lnTo>
                  <a:pt x="0" y="1743"/>
                </a:lnTo>
                <a:lnTo>
                  <a:pt x="124" y="1743"/>
                </a:lnTo>
                <a:lnTo>
                  <a:pt x="1743" y="124"/>
                </a:lnTo>
                <a:lnTo>
                  <a:pt x="1743" y="0"/>
                </a:lnTo>
                <a:close/>
              </a:path>
            </a:pathLst>
          </a:custGeom>
          <a:solidFill>
            <a:srgbClr val="82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75" name=""/>
          <p:cNvSpPr/>
          <p:nvPr/>
        </p:nvSpPr>
        <p:spPr>
          <a:xfrm>
            <a:off x="10694880" y="3398760"/>
            <a:ext cx="582840" cy="582840"/>
          </a:xfrm>
          <a:custGeom>
            <a:avLst/>
            <a:gdLst/>
            <a:ahLst/>
            <a:rect l="0" t="0" r="r" b="b"/>
            <a:pathLst>
              <a:path w="1619" h="1619">
                <a:moveTo>
                  <a:pt x="1619" y="0"/>
                </a:moveTo>
                <a:lnTo>
                  <a:pt x="0" y="1619"/>
                </a:lnTo>
                <a:lnTo>
                  <a:pt x="125" y="1619"/>
                </a:lnTo>
                <a:lnTo>
                  <a:pt x="1619" y="125"/>
                </a:lnTo>
                <a:lnTo>
                  <a:pt x="1619" y="0"/>
                </a:lnTo>
                <a:close/>
              </a:path>
            </a:pathLst>
          </a:custGeom>
          <a:solidFill>
            <a:srgbClr val="82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76" name=""/>
          <p:cNvSpPr/>
          <p:nvPr/>
        </p:nvSpPr>
        <p:spPr>
          <a:xfrm>
            <a:off x="10739880" y="3443760"/>
            <a:ext cx="537840" cy="537840"/>
          </a:xfrm>
          <a:custGeom>
            <a:avLst/>
            <a:gdLst/>
            <a:ahLst/>
            <a:rect l="0" t="0" r="r" b="b"/>
            <a:pathLst>
              <a:path w="1494" h="1494">
                <a:moveTo>
                  <a:pt x="1494" y="0"/>
                </a:moveTo>
                <a:lnTo>
                  <a:pt x="0" y="1494"/>
                </a:lnTo>
                <a:lnTo>
                  <a:pt x="124" y="1494"/>
                </a:lnTo>
                <a:lnTo>
                  <a:pt x="1494" y="124"/>
                </a:lnTo>
                <a:lnTo>
                  <a:pt x="1494" y="0"/>
                </a:lnTo>
                <a:close/>
              </a:path>
            </a:pathLst>
          </a:custGeom>
          <a:solidFill>
            <a:srgbClr val="81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77" name=""/>
          <p:cNvSpPr/>
          <p:nvPr/>
        </p:nvSpPr>
        <p:spPr>
          <a:xfrm>
            <a:off x="10784520" y="3488400"/>
            <a:ext cx="493200" cy="493200"/>
          </a:xfrm>
          <a:custGeom>
            <a:avLst/>
            <a:gdLst/>
            <a:ahLst/>
            <a:rect l="0" t="0" r="r" b="b"/>
            <a:pathLst>
              <a:path w="1370" h="1370">
                <a:moveTo>
                  <a:pt x="1370" y="0"/>
                </a:moveTo>
                <a:lnTo>
                  <a:pt x="0" y="1370"/>
                </a:lnTo>
                <a:lnTo>
                  <a:pt x="125" y="1370"/>
                </a:lnTo>
                <a:lnTo>
                  <a:pt x="1370" y="125"/>
                </a:lnTo>
                <a:lnTo>
                  <a:pt x="1370" y="0"/>
                </a:lnTo>
                <a:close/>
              </a:path>
            </a:pathLst>
          </a:custGeom>
          <a:solidFill>
            <a:srgbClr val="81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78" name=""/>
          <p:cNvSpPr/>
          <p:nvPr/>
        </p:nvSpPr>
        <p:spPr>
          <a:xfrm>
            <a:off x="10829520" y="3533400"/>
            <a:ext cx="448200" cy="448200"/>
          </a:xfrm>
          <a:custGeom>
            <a:avLst/>
            <a:gdLst/>
            <a:ahLst/>
            <a:rect l="0" t="0" r="r" b="b"/>
            <a:pathLst>
              <a:path w="1245" h="1245">
                <a:moveTo>
                  <a:pt x="1245" y="0"/>
                </a:moveTo>
                <a:lnTo>
                  <a:pt x="0" y="1245"/>
                </a:lnTo>
                <a:lnTo>
                  <a:pt x="124" y="1245"/>
                </a:lnTo>
                <a:lnTo>
                  <a:pt x="1245" y="124"/>
                </a:lnTo>
                <a:lnTo>
                  <a:pt x="1245" y="0"/>
                </a:lnTo>
                <a:close/>
              </a:path>
            </a:pathLst>
          </a:custGeom>
          <a:solidFill>
            <a:srgbClr val="80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79" name=""/>
          <p:cNvSpPr/>
          <p:nvPr/>
        </p:nvSpPr>
        <p:spPr>
          <a:xfrm>
            <a:off x="10874160" y="3578040"/>
            <a:ext cx="403560" cy="403560"/>
          </a:xfrm>
          <a:custGeom>
            <a:avLst/>
            <a:gdLst/>
            <a:ahLst/>
            <a:rect l="0" t="0" r="r" b="b"/>
            <a:pathLst>
              <a:path w="1121" h="1121">
                <a:moveTo>
                  <a:pt x="1121" y="0"/>
                </a:moveTo>
                <a:lnTo>
                  <a:pt x="0" y="1121"/>
                </a:lnTo>
                <a:lnTo>
                  <a:pt x="125" y="1121"/>
                </a:lnTo>
                <a:lnTo>
                  <a:pt x="1121" y="125"/>
                </a:lnTo>
                <a:lnTo>
                  <a:pt x="1121" y="0"/>
                </a:lnTo>
                <a:close/>
              </a:path>
            </a:pathLst>
          </a:custGeom>
          <a:solidFill>
            <a:srgbClr val="80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80" name=""/>
          <p:cNvSpPr/>
          <p:nvPr/>
        </p:nvSpPr>
        <p:spPr>
          <a:xfrm>
            <a:off x="10919160" y="3623040"/>
            <a:ext cx="358560" cy="358560"/>
          </a:xfrm>
          <a:custGeom>
            <a:avLst/>
            <a:gdLst/>
            <a:ahLst/>
            <a:rect l="0" t="0" r="r" b="b"/>
            <a:pathLst>
              <a:path w="996" h="996">
                <a:moveTo>
                  <a:pt x="996" y="0"/>
                </a:moveTo>
                <a:lnTo>
                  <a:pt x="0" y="996"/>
                </a:lnTo>
                <a:lnTo>
                  <a:pt x="125" y="996"/>
                </a:lnTo>
                <a:lnTo>
                  <a:pt x="996" y="124"/>
                </a:lnTo>
                <a:lnTo>
                  <a:pt x="996" y="0"/>
                </a:lnTo>
                <a:close/>
              </a:path>
            </a:pathLst>
          </a:custGeom>
          <a:solidFill>
            <a:srgbClr val="7F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81" name=""/>
          <p:cNvSpPr/>
          <p:nvPr/>
        </p:nvSpPr>
        <p:spPr>
          <a:xfrm>
            <a:off x="10963800" y="3667680"/>
            <a:ext cx="313920" cy="313920"/>
          </a:xfrm>
          <a:custGeom>
            <a:avLst/>
            <a:gdLst/>
            <a:ahLst/>
            <a:rect l="0" t="0" r="r" b="b"/>
            <a:pathLst>
              <a:path w="872" h="872">
                <a:moveTo>
                  <a:pt x="872" y="0"/>
                </a:moveTo>
                <a:lnTo>
                  <a:pt x="0" y="872"/>
                </a:lnTo>
                <a:lnTo>
                  <a:pt x="125" y="872"/>
                </a:lnTo>
                <a:lnTo>
                  <a:pt x="872" y="124"/>
                </a:lnTo>
                <a:lnTo>
                  <a:pt x="872" y="0"/>
                </a:lnTo>
                <a:close/>
              </a:path>
            </a:pathLst>
          </a:custGeom>
          <a:solidFill>
            <a:srgbClr val="7F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82" name=""/>
          <p:cNvSpPr/>
          <p:nvPr/>
        </p:nvSpPr>
        <p:spPr>
          <a:xfrm>
            <a:off x="11008800" y="3712320"/>
            <a:ext cx="268920" cy="269280"/>
          </a:xfrm>
          <a:custGeom>
            <a:avLst/>
            <a:gdLst/>
            <a:ahLst/>
            <a:rect l="0" t="0" r="r" b="b"/>
            <a:pathLst>
              <a:path w="747" h="748">
                <a:moveTo>
                  <a:pt x="747" y="0"/>
                </a:moveTo>
                <a:lnTo>
                  <a:pt x="0" y="748"/>
                </a:lnTo>
                <a:lnTo>
                  <a:pt x="124" y="748"/>
                </a:lnTo>
                <a:lnTo>
                  <a:pt x="747" y="125"/>
                </a:lnTo>
                <a:lnTo>
                  <a:pt x="747" y="0"/>
                </a:lnTo>
                <a:close/>
              </a:path>
            </a:pathLst>
          </a:custGeom>
          <a:solidFill>
            <a:srgbClr val="7E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83" name=""/>
          <p:cNvSpPr/>
          <p:nvPr/>
        </p:nvSpPr>
        <p:spPr>
          <a:xfrm>
            <a:off x="11053440" y="3757320"/>
            <a:ext cx="224280" cy="224280"/>
          </a:xfrm>
          <a:custGeom>
            <a:avLst/>
            <a:gdLst/>
            <a:ahLst/>
            <a:rect l="0" t="0" r="r" b="b"/>
            <a:pathLst>
              <a:path w="623" h="623">
                <a:moveTo>
                  <a:pt x="623" y="0"/>
                </a:moveTo>
                <a:lnTo>
                  <a:pt x="0" y="623"/>
                </a:lnTo>
                <a:lnTo>
                  <a:pt x="125" y="623"/>
                </a:lnTo>
                <a:lnTo>
                  <a:pt x="623" y="124"/>
                </a:lnTo>
                <a:lnTo>
                  <a:pt x="623" y="0"/>
                </a:lnTo>
                <a:close/>
              </a:path>
            </a:pathLst>
          </a:custGeom>
          <a:solidFill>
            <a:srgbClr val="7E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84" name=""/>
          <p:cNvSpPr/>
          <p:nvPr/>
        </p:nvSpPr>
        <p:spPr>
          <a:xfrm>
            <a:off x="11098080" y="3801960"/>
            <a:ext cx="179640" cy="179640"/>
          </a:xfrm>
          <a:custGeom>
            <a:avLst/>
            <a:gdLst/>
            <a:ahLst/>
            <a:rect l="0" t="0" r="r" b="b"/>
            <a:pathLst>
              <a:path w="499" h="499">
                <a:moveTo>
                  <a:pt x="499" y="0"/>
                </a:moveTo>
                <a:lnTo>
                  <a:pt x="0" y="499"/>
                </a:lnTo>
                <a:lnTo>
                  <a:pt x="125" y="499"/>
                </a:lnTo>
                <a:lnTo>
                  <a:pt x="499" y="126"/>
                </a:lnTo>
                <a:lnTo>
                  <a:pt x="499" y="0"/>
                </a:lnTo>
                <a:close/>
              </a:path>
            </a:pathLst>
          </a:custGeom>
          <a:solidFill>
            <a:srgbClr val="7D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85" name=""/>
          <p:cNvSpPr/>
          <p:nvPr/>
        </p:nvSpPr>
        <p:spPr>
          <a:xfrm>
            <a:off x="11143080" y="3846960"/>
            <a:ext cx="134640" cy="134640"/>
          </a:xfrm>
          <a:custGeom>
            <a:avLst/>
            <a:gdLst/>
            <a:ahLst/>
            <a:rect l="0" t="0" r="r" b="b"/>
            <a:pathLst>
              <a:path w="374" h="374">
                <a:moveTo>
                  <a:pt x="374" y="0"/>
                </a:moveTo>
                <a:lnTo>
                  <a:pt x="0" y="374"/>
                </a:lnTo>
                <a:lnTo>
                  <a:pt x="124" y="374"/>
                </a:lnTo>
                <a:lnTo>
                  <a:pt x="374" y="124"/>
                </a:lnTo>
                <a:lnTo>
                  <a:pt x="374" y="0"/>
                </a:lnTo>
                <a:close/>
              </a:path>
            </a:pathLst>
          </a:custGeom>
          <a:solidFill>
            <a:srgbClr val="7D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86" name=""/>
          <p:cNvSpPr/>
          <p:nvPr/>
        </p:nvSpPr>
        <p:spPr>
          <a:xfrm>
            <a:off x="11187720" y="3891600"/>
            <a:ext cx="90000" cy="90000"/>
          </a:xfrm>
          <a:custGeom>
            <a:avLst/>
            <a:gdLst/>
            <a:ahLst/>
            <a:rect l="0" t="0" r="r" b="b"/>
            <a:pathLst>
              <a:path w="250" h="250">
                <a:moveTo>
                  <a:pt x="250" y="0"/>
                </a:moveTo>
                <a:lnTo>
                  <a:pt x="0" y="250"/>
                </a:lnTo>
                <a:lnTo>
                  <a:pt x="126" y="250"/>
                </a:lnTo>
                <a:lnTo>
                  <a:pt x="250" y="125"/>
                </a:lnTo>
                <a:lnTo>
                  <a:pt x="250" y="0"/>
                </a:lnTo>
                <a:close/>
              </a:path>
            </a:pathLst>
          </a:custGeom>
          <a:solidFill>
            <a:srgbClr val="7C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87" name=""/>
          <p:cNvSpPr/>
          <p:nvPr/>
        </p:nvSpPr>
        <p:spPr>
          <a:xfrm>
            <a:off x="11232720" y="3936600"/>
            <a:ext cx="45000" cy="45000"/>
          </a:xfrm>
          <a:custGeom>
            <a:avLst/>
            <a:gdLst/>
            <a:ahLst/>
            <a:rect l="0" t="0" r="r" b="b"/>
            <a:pathLst>
              <a:path w="125" h="125">
                <a:moveTo>
                  <a:pt x="125" y="0"/>
                </a:moveTo>
                <a:lnTo>
                  <a:pt x="0" y="125"/>
                </a:lnTo>
                <a:lnTo>
                  <a:pt x="125" y="125"/>
                </a:lnTo>
                <a:lnTo>
                  <a:pt x="125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4988" name=""/>
          <p:cNvSpPr txBox="1"/>
          <p:nvPr/>
        </p:nvSpPr>
        <p:spPr>
          <a:xfrm>
            <a:off x="3926520" y="2766960"/>
            <a:ext cx="5336280" cy="7686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6000" b="1" u="none" strike="noStrike">
                <a:solidFill>
                  <a:srgbClr val="000000"/>
                </a:solidFill>
                <a:effectLst/>
                <a:uFillTx/>
                <a:latin typeface="PretendardVariable"/>
                <a:ea typeface="PretendardVariable"/>
              </a:rPr>
              <a:t>정리 — 한 줄로</a:t>
            </a:r>
            <a:endParaRPr lang="en-US" sz="60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4989" name=""/>
          <p:cNvSpPr txBox="1"/>
          <p:nvPr/>
        </p:nvSpPr>
        <p:spPr>
          <a:xfrm>
            <a:off x="914400" y="6314040"/>
            <a:ext cx="539856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Python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종합 쿡북 —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RRF·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인덱싱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메모리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보안까지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4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65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66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7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8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69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0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1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72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3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4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5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6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7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8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79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0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81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82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83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84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85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86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87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88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89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90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91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2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93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94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95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96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97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698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699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0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01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02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3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4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5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06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07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08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09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10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1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2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13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4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5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6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7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8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19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0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1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2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3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4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5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6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27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8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29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30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31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32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33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34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35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6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7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38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39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0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1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2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3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4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5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6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47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8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49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50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51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52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53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54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55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56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57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58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59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60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61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62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63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64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65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66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67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68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69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70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71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72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73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74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75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76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77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78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79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80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81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82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83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84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85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86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87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788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89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90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91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92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93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94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95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96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97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98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799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00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01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02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03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04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05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06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07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08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09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10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11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12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13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14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15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16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17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18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19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20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21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22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23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24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25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26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27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28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29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30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31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32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33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34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35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36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37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38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39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40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41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42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43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44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45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46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47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48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49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50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51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52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53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54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55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56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1857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58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59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60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61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62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63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64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65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66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67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68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69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70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71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72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73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74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75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76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77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78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79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80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81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82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83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84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85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86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87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88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89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90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91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92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93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94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95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96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97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98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899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00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01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02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03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04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05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06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07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08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09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10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11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12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13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14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15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16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17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18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19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20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21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22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23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24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25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26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27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28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29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30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31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32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33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34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35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36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37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38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39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40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41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42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43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44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45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46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47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48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49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50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51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52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53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54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55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56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57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58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59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60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61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62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63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64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65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66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67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68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69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70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71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72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73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74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75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76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77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78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79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80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81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82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83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84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85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86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87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88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89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90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91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92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93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94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95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96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97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98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1999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00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01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02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03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04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05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06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07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08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09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10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11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12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13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14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15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16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17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18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19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20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21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22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23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24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25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26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27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28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29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30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031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32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33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34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35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36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37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38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39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40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41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42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43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44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45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46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47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48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49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50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51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52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53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54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55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56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57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58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59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60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61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62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63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64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65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66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67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68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69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70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71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72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73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74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75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76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77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78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79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80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81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82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83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84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85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86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87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88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89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90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91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92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93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94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95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96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97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98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099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00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01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02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03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04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05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06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07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08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09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10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11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12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13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14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15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16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17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18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19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20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21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22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23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24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25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26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27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28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29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30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31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32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33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34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35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36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37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38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39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40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41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42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43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44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45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46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47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48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49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50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51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52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53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54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55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56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57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58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59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60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61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62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63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64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65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66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67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68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69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70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71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72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73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74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75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76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77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78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79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80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81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82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83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84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85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86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87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88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89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90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91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92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93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94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95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96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97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98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199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00" name=""/>
          <p:cNvSpPr/>
          <p:nvPr/>
        </p:nvSpPr>
        <p:spPr>
          <a:xfrm>
            <a:off x="914040" y="186660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01" name=""/>
          <p:cNvSpPr/>
          <p:nvPr/>
        </p:nvSpPr>
        <p:spPr>
          <a:xfrm>
            <a:off x="914040" y="140940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3"/>
                </a:lnTo>
                <a:cubicBezTo>
                  <a:pt x="0" y="46"/>
                  <a:pt x="2" y="39"/>
                  <a:pt x="5" y="33"/>
                </a:cubicBezTo>
                <a:cubicBezTo>
                  <a:pt x="7" y="27"/>
                  <a:pt x="11" y="21"/>
                  <a:pt x="16" y="16"/>
                </a:cubicBezTo>
                <a:cubicBezTo>
                  <a:pt x="21" y="11"/>
                  <a:pt x="27" y="7"/>
                  <a:pt x="33" y="4"/>
                </a:cubicBezTo>
                <a:cubicBezTo>
                  <a:pt x="40" y="2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2"/>
                  <a:pt x="180" y="4"/>
                </a:cubicBezTo>
                <a:cubicBezTo>
                  <a:pt x="187" y="7"/>
                  <a:pt x="193" y="11"/>
                  <a:pt x="198" y="16"/>
                </a:cubicBezTo>
                <a:cubicBezTo>
                  <a:pt x="203" y="21"/>
                  <a:pt x="206" y="27"/>
                  <a:pt x="209" y="33"/>
                </a:cubicBezTo>
                <a:cubicBezTo>
                  <a:pt x="212" y="39"/>
                  <a:pt x="213" y="46"/>
                  <a:pt x="213" y="53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10"/>
                </a:cubicBezTo>
                <a:cubicBezTo>
                  <a:pt x="206" y="716"/>
                  <a:pt x="203" y="722"/>
                  <a:pt x="198" y="727"/>
                </a:cubicBezTo>
                <a:cubicBezTo>
                  <a:pt x="193" y="732"/>
                  <a:pt x="187" y="735"/>
                  <a:pt x="180" y="738"/>
                </a:cubicBezTo>
                <a:cubicBezTo>
                  <a:pt x="174" y="741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1"/>
                  <a:pt x="33" y="738"/>
                </a:cubicBezTo>
                <a:cubicBezTo>
                  <a:pt x="27" y="735"/>
                  <a:pt x="21" y="732"/>
                  <a:pt x="16" y="727"/>
                </a:cubicBezTo>
                <a:cubicBezTo>
                  <a:pt x="11" y="722"/>
                  <a:pt x="7" y="716"/>
                  <a:pt x="5" y="710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02" name=""/>
          <p:cNvSpPr txBox="1"/>
          <p:nvPr/>
        </p:nvSpPr>
        <p:spPr>
          <a:xfrm>
            <a:off x="1143000" y="1190160"/>
            <a:ext cx="6620040" cy="591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RRF — 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두 점수 체계를 랭크로 통일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03" name=""/>
          <p:cNvSpPr txBox="1"/>
          <p:nvPr/>
        </p:nvSpPr>
        <p:spPr>
          <a:xfrm>
            <a:off x="914400" y="2173680"/>
            <a:ext cx="82674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Reciprocal Rank Fusion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은 점수 정규화가 필요 없다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각 결과의 랭크 역수를 합산할 뿐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04" name=""/>
          <p:cNvSpPr/>
          <p:nvPr/>
        </p:nvSpPr>
        <p:spPr>
          <a:xfrm>
            <a:off x="1019160" y="341928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7"/>
                </a:moveTo>
                <a:cubicBezTo>
                  <a:pt x="212" y="121"/>
                  <a:pt x="210" y="134"/>
                  <a:pt x="204" y="147"/>
                </a:cubicBezTo>
                <a:cubicBezTo>
                  <a:pt x="199" y="160"/>
                  <a:pt x="191" y="172"/>
                  <a:pt x="181" y="182"/>
                </a:cubicBezTo>
                <a:cubicBezTo>
                  <a:pt x="171" y="192"/>
                  <a:pt x="160" y="199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199"/>
                  <a:pt x="41" y="192"/>
                  <a:pt x="32" y="182"/>
                </a:cubicBezTo>
                <a:cubicBezTo>
                  <a:pt x="22" y="172"/>
                  <a:pt x="13" y="160"/>
                  <a:pt x="8" y="147"/>
                </a:cubicBezTo>
                <a:cubicBezTo>
                  <a:pt x="2" y="134"/>
                  <a:pt x="0" y="121"/>
                  <a:pt x="0" y="107"/>
                </a:cubicBezTo>
                <a:cubicBezTo>
                  <a:pt x="0" y="92"/>
                  <a:pt x="2" y="78"/>
                  <a:pt x="8" y="65"/>
                </a:cubicBezTo>
                <a:cubicBezTo>
                  <a:pt x="13" y="52"/>
                  <a:pt x="22" y="41"/>
                  <a:pt x="32" y="31"/>
                </a:cubicBezTo>
                <a:cubicBezTo>
                  <a:pt x="41" y="21"/>
                  <a:pt x="53" y="13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3"/>
                  <a:pt x="171" y="21"/>
                  <a:pt x="181" y="31"/>
                </a:cubicBezTo>
                <a:cubicBezTo>
                  <a:pt x="191" y="41"/>
                  <a:pt x="199" y="52"/>
                  <a:pt x="204" y="65"/>
                </a:cubicBezTo>
                <a:cubicBezTo>
                  <a:pt x="210" y="78"/>
                  <a:pt x="212" y="92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05" name=""/>
          <p:cNvSpPr txBox="1"/>
          <p:nvPr/>
        </p:nvSpPr>
        <p:spPr>
          <a:xfrm>
            <a:off x="914400" y="2716560"/>
            <a:ext cx="307692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score(d) = Σ 1 / (k + rank_d)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06" name=""/>
          <p:cNvSpPr/>
          <p:nvPr/>
        </p:nvSpPr>
        <p:spPr>
          <a:xfrm>
            <a:off x="1019160" y="389556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7"/>
                </a:moveTo>
                <a:cubicBezTo>
                  <a:pt x="212" y="121"/>
                  <a:pt x="210" y="134"/>
                  <a:pt x="204" y="147"/>
                </a:cubicBezTo>
                <a:cubicBezTo>
                  <a:pt x="199" y="160"/>
                  <a:pt x="191" y="172"/>
                  <a:pt x="181" y="182"/>
                </a:cubicBezTo>
                <a:cubicBezTo>
                  <a:pt x="171" y="192"/>
                  <a:pt x="160" y="199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199"/>
                  <a:pt x="41" y="192"/>
                  <a:pt x="32" y="182"/>
                </a:cubicBezTo>
                <a:cubicBezTo>
                  <a:pt x="22" y="172"/>
                  <a:pt x="13" y="160"/>
                  <a:pt x="8" y="147"/>
                </a:cubicBezTo>
                <a:cubicBezTo>
                  <a:pt x="2" y="134"/>
                  <a:pt x="0" y="121"/>
                  <a:pt x="0" y="107"/>
                </a:cubicBezTo>
                <a:cubicBezTo>
                  <a:pt x="0" y="93"/>
                  <a:pt x="2" y="79"/>
                  <a:pt x="8" y="66"/>
                </a:cubicBezTo>
                <a:cubicBezTo>
                  <a:pt x="13" y="53"/>
                  <a:pt x="22" y="41"/>
                  <a:pt x="32" y="31"/>
                </a:cubicBezTo>
                <a:cubicBezTo>
                  <a:pt x="41" y="21"/>
                  <a:pt x="53" y="13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3"/>
                  <a:pt x="171" y="21"/>
                  <a:pt x="181" y="31"/>
                </a:cubicBezTo>
                <a:cubicBezTo>
                  <a:pt x="191" y="41"/>
                  <a:pt x="199" y="53"/>
                  <a:pt x="204" y="66"/>
                </a:cubicBezTo>
                <a:cubicBezTo>
                  <a:pt x="210" y="79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07" name=""/>
          <p:cNvSpPr txBox="1"/>
          <p:nvPr/>
        </p:nvSpPr>
        <p:spPr>
          <a:xfrm>
            <a:off x="1234440" y="3269160"/>
            <a:ext cx="338112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k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는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smoothing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상수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(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보통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50~60)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08" name=""/>
          <p:cNvSpPr/>
          <p:nvPr/>
        </p:nvSpPr>
        <p:spPr>
          <a:xfrm>
            <a:off x="1019160" y="436212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7"/>
                </a:moveTo>
                <a:cubicBezTo>
                  <a:pt x="212" y="121"/>
                  <a:pt x="210" y="135"/>
                  <a:pt x="204" y="148"/>
                </a:cubicBezTo>
                <a:cubicBezTo>
                  <a:pt x="199" y="161"/>
                  <a:pt x="191" y="172"/>
                  <a:pt x="181" y="182"/>
                </a:cubicBezTo>
                <a:cubicBezTo>
                  <a:pt x="171" y="192"/>
                  <a:pt x="160" y="200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200"/>
                  <a:pt x="41" y="192"/>
                  <a:pt x="32" y="182"/>
                </a:cubicBezTo>
                <a:cubicBezTo>
                  <a:pt x="22" y="172"/>
                  <a:pt x="13" y="161"/>
                  <a:pt x="8" y="148"/>
                </a:cubicBezTo>
                <a:cubicBezTo>
                  <a:pt x="2" y="135"/>
                  <a:pt x="0" y="121"/>
                  <a:pt x="0" y="107"/>
                </a:cubicBezTo>
                <a:cubicBezTo>
                  <a:pt x="0" y="93"/>
                  <a:pt x="2" y="80"/>
                  <a:pt x="8" y="67"/>
                </a:cubicBezTo>
                <a:cubicBezTo>
                  <a:pt x="13" y="54"/>
                  <a:pt x="22" y="42"/>
                  <a:pt x="32" y="32"/>
                </a:cubicBezTo>
                <a:cubicBezTo>
                  <a:pt x="41" y="22"/>
                  <a:pt x="53" y="14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4"/>
                  <a:pt x="171" y="22"/>
                  <a:pt x="181" y="32"/>
                </a:cubicBezTo>
                <a:cubicBezTo>
                  <a:pt x="191" y="42"/>
                  <a:pt x="199" y="54"/>
                  <a:pt x="204" y="67"/>
                </a:cubicBezTo>
                <a:cubicBezTo>
                  <a:pt x="210" y="80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09" name=""/>
          <p:cNvSpPr txBox="1"/>
          <p:nvPr/>
        </p:nvSpPr>
        <p:spPr>
          <a:xfrm>
            <a:off x="1234440" y="3745440"/>
            <a:ext cx="351252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1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위에 너무 큰 가중치가 쏠리는 걸 막음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10" name=""/>
          <p:cNvSpPr/>
          <p:nvPr/>
        </p:nvSpPr>
        <p:spPr>
          <a:xfrm>
            <a:off x="1019160" y="483840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6"/>
                </a:moveTo>
                <a:cubicBezTo>
                  <a:pt x="212" y="120"/>
                  <a:pt x="210" y="134"/>
                  <a:pt x="204" y="147"/>
                </a:cubicBezTo>
                <a:cubicBezTo>
                  <a:pt x="199" y="160"/>
                  <a:pt x="191" y="172"/>
                  <a:pt x="181" y="182"/>
                </a:cubicBezTo>
                <a:cubicBezTo>
                  <a:pt x="171" y="192"/>
                  <a:pt x="160" y="200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200"/>
                  <a:pt x="41" y="192"/>
                  <a:pt x="32" y="182"/>
                </a:cubicBezTo>
                <a:cubicBezTo>
                  <a:pt x="22" y="172"/>
                  <a:pt x="13" y="160"/>
                  <a:pt x="8" y="147"/>
                </a:cubicBezTo>
                <a:cubicBezTo>
                  <a:pt x="2" y="134"/>
                  <a:pt x="0" y="120"/>
                  <a:pt x="0" y="106"/>
                </a:cubicBezTo>
                <a:cubicBezTo>
                  <a:pt x="0" y="92"/>
                  <a:pt x="2" y="79"/>
                  <a:pt x="8" y="66"/>
                </a:cubicBezTo>
                <a:cubicBezTo>
                  <a:pt x="13" y="53"/>
                  <a:pt x="22" y="41"/>
                  <a:pt x="32" y="31"/>
                </a:cubicBezTo>
                <a:cubicBezTo>
                  <a:pt x="41" y="21"/>
                  <a:pt x="53" y="14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4"/>
                  <a:pt x="171" y="21"/>
                  <a:pt x="181" y="31"/>
                </a:cubicBezTo>
                <a:cubicBezTo>
                  <a:pt x="191" y="41"/>
                  <a:pt x="199" y="53"/>
                  <a:pt x="204" y="66"/>
                </a:cubicBezTo>
                <a:cubicBezTo>
                  <a:pt x="210" y="79"/>
                  <a:pt x="212" y="92"/>
                  <a:pt x="212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11" name=""/>
          <p:cNvSpPr txBox="1"/>
          <p:nvPr/>
        </p:nvSpPr>
        <p:spPr>
          <a:xfrm>
            <a:off x="1234440" y="4212000"/>
            <a:ext cx="600552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두 리스트 모두 상위인 항목 → 합산 점수가 누적되어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1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등으로 부상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12" name=""/>
          <p:cNvSpPr/>
          <p:nvPr/>
        </p:nvSpPr>
        <p:spPr>
          <a:xfrm>
            <a:off x="1019160" y="5305320"/>
            <a:ext cx="76320" cy="76320"/>
          </a:xfrm>
          <a:custGeom>
            <a:avLst/>
            <a:gdLst/>
            <a:ahLst/>
            <a:rect l="0" t="0" r="r" b="b"/>
            <a:pathLst>
              <a:path w="212" h="212">
                <a:moveTo>
                  <a:pt x="212" y="106"/>
                </a:moveTo>
                <a:cubicBezTo>
                  <a:pt x="212" y="120"/>
                  <a:pt x="210" y="133"/>
                  <a:pt x="204" y="147"/>
                </a:cubicBezTo>
                <a:cubicBezTo>
                  <a:pt x="199" y="160"/>
                  <a:pt x="191" y="172"/>
                  <a:pt x="181" y="181"/>
                </a:cubicBezTo>
                <a:cubicBezTo>
                  <a:pt x="171" y="191"/>
                  <a:pt x="160" y="199"/>
                  <a:pt x="147" y="204"/>
                </a:cubicBezTo>
                <a:cubicBezTo>
                  <a:pt x="134" y="210"/>
                  <a:pt x="120" y="212"/>
                  <a:pt x="106" y="212"/>
                </a:cubicBezTo>
                <a:cubicBezTo>
                  <a:pt x="92" y="212"/>
                  <a:pt x="79" y="210"/>
                  <a:pt x="66" y="204"/>
                </a:cubicBezTo>
                <a:cubicBezTo>
                  <a:pt x="53" y="199"/>
                  <a:pt x="41" y="191"/>
                  <a:pt x="32" y="181"/>
                </a:cubicBezTo>
                <a:cubicBezTo>
                  <a:pt x="22" y="172"/>
                  <a:pt x="13" y="160"/>
                  <a:pt x="8" y="147"/>
                </a:cubicBezTo>
                <a:cubicBezTo>
                  <a:pt x="2" y="133"/>
                  <a:pt x="0" y="120"/>
                  <a:pt x="0" y="106"/>
                </a:cubicBezTo>
                <a:cubicBezTo>
                  <a:pt x="0" y="92"/>
                  <a:pt x="2" y="78"/>
                  <a:pt x="8" y="65"/>
                </a:cubicBezTo>
                <a:cubicBezTo>
                  <a:pt x="13" y="52"/>
                  <a:pt x="22" y="41"/>
                  <a:pt x="32" y="31"/>
                </a:cubicBezTo>
                <a:cubicBezTo>
                  <a:pt x="41" y="21"/>
                  <a:pt x="53" y="13"/>
                  <a:pt x="66" y="8"/>
                </a:cubicBezTo>
                <a:cubicBezTo>
                  <a:pt x="79" y="2"/>
                  <a:pt x="92" y="0"/>
                  <a:pt x="106" y="0"/>
                </a:cubicBezTo>
                <a:cubicBezTo>
                  <a:pt x="120" y="0"/>
                  <a:pt x="134" y="2"/>
                  <a:pt x="147" y="8"/>
                </a:cubicBezTo>
                <a:cubicBezTo>
                  <a:pt x="160" y="13"/>
                  <a:pt x="171" y="21"/>
                  <a:pt x="181" y="31"/>
                </a:cubicBezTo>
                <a:cubicBezTo>
                  <a:pt x="191" y="41"/>
                  <a:pt x="199" y="52"/>
                  <a:pt x="204" y="65"/>
                </a:cubicBezTo>
                <a:cubicBezTo>
                  <a:pt x="210" y="78"/>
                  <a:pt x="212" y="92"/>
                  <a:pt x="212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13" name=""/>
          <p:cNvSpPr txBox="1"/>
          <p:nvPr/>
        </p:nvSpPr>
        <p:spPr>
          <a:xfrm>
            <a:off x="1234440" y="4688280"/>
            <a:ext cx="2691720" cy="24876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한쪽만 매우 상위면 낮은 가중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14" name=""/>
          <p:cNvSpPr txBox="1"/>
          <p:nvPr/>
        </p:nvSpPr>
        <p:spPr>
          <a:xfrm>
            <a:off x="1234440" y="5154840"/>
            <a:ext cx="44132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BM25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점수가 무제한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코사인이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0~1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이어도 무관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15" name=""/>
          <p:cNvSpPr txBox="1"/>
          <p:nvPr/>
        </p:nvSpPr>
        <p:spPr>
          <a:xfrm>
            <a:off x="914400" y="6314040"/>
            <a:ext cx="539856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Python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종합 쿡북 —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RRF·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인덱싱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메모리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보안까지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16" name=""/>
          <p:cNvSpPr txBox="1"/>
          <p:nvPr/>
        </p:nvSpPr>
        <p:spPr>
          <a:xfrm>
            <a:off x="11186640" y="6314040"/>
            <a:ext cx="153000" cy="1530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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7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18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19" name=""/>
          <p:cNvSpPr/>
          <p:nvPr/>
        </p:nvSpPr>
        <p:spPr>
          <a:xfrm>
            <a:off x="0" y="0"/>
            <a:ext cx="595440" cy="595440"/>
          </a:xfrm>
          <a:custGeom>
            <a:avLst/>
            <a:gdLst/>
            <a:ahLst/>
            <a:rect l="0" t="0" r="r" b="b"/>
            <a:pathLst>
              <a:path w="1654" h="1654">
                <a:moveTo>
                  <a:pt x="0" y="0"/>
                </a:moveTo>
                <a:lnTo>
                  <a:pt x="0" y="1654"/>
                </a:lnTo>
                <a:lnTo>
                  <a:pt x="1654" y="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20" name=""/>
          <p:cNvSpPr/>
          <p:nvPr/>
        </p:nvSpPr>
        <p:spPr>
          <a:xfrm>
            <a:off x="0" y="0"/>
            <a:ext cx="1190880" cy="1190880"/>
          </a:xfrm>
          <a:custGeom>
            <a:avLst/>
            <a:gdLst/>
            <a:ahLst/>
            <a:rect l="0" t="0" r="r" b="b"/>
            <a:pathLst>
              <a:path w="3308" h="3308">
                <a:moveTo>
                  <a:pt x="1653" y="0"/>
                </a:moveTo>
                <a:lnTo>
                  <a:pt x="0" y="1653"/>
                </a:lnTo>
                <a:lnTo>
                  <a:pt x="0" y="3308"/>
                </a:lnTo>
                <a:lnTo>
                  <a:pt x="3308" y="0"/>
                </a:lnTo>
                <a:lnTo>
                  <a:pt x="1653" y="0"/>
                </a:lnTo>
                <a:close/>
              </a:path>
            </a:pathLst>
          </a:custGeom>
          <a:solidFill>
            <a:srgbClr val="0B0E1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21" name=""/>
          <p:cNvSpPr/>
          <p:nvPr/>
        </p:nvSpPr>
        <p:spPr>
          <a:xfrm>
            <a:off x="0" y="0"/>
            <a:ext cx="1785960" cy="1785960"/>
          </a:xfrm>
          <a:custGeom>
            <a:avLst/>
            <a:gdLst/>
            <a:ahLst/>
            <a:rect l="0" t="0" r="r" b="b"/>
            <a:pathLst>
              <a:path w="4961" h="4961">
                <a:moveTo>
                  <a:pt x="3308" y="0"/>
                </a:moveTo>
                <a:lnTo>
                  <a:pt x="0" y="3308"/>
                </a:lnTo>
                <a:lnTo>
                  <a:pt x="0" y="4961"/>
                </a:lnTo>
                <a:lnTo>
                  <a:pt x="4961" y="0"/>
                </a:lnTo>
                <a:lnTo>
                  <a:pt x="3308" y="0"/>
                </a:lnTo>
                <a:close/>
              </a:path>
            </a:pathLst>
          </a:custGeom>
          <a:solidFill>
            <a:srgbClr val="0C0E1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22" name=""/>
          <p:cNvSpPr/>
          <p:nvPr/>
        </p:nvSpPr>
        <p:spPr>
          <a:xfrm>
            <a:off x="0" y="0"/>
            <a:ext cx="2381400" cy="2381400"/>
          </a:xfrm>
          <a:custGeom>
            <a:avLst/>
            <a:gdLst/>
            <a:ahLst/>
            <a:rect l="0" t="0" r="r" b="b"/>
            <a:pathLst>
              <a:path w="6615" h="6615">
                <a:moveTo>
                  <a:pt x="4961" y="0"/>
                </a:moveTo>
                <a:lnTo>
                  <a:pt x="0" y="4961"/>
                </a:lnTo>
                <a:lnTo>
                  <a:pt x="0" y="6615"/>
                </a:lnTo>
                <a:lnTo>
                  <a:pt x="6615" y="0"/>
                </a:lnTo>
                <a:lnTo>
                  <a:pt x="4961" y="0"/>
                </a:lnTo>
                <a:close/>
              </a:path>
            </a:pathLst>
          </a:custGeom>
          <a:solidFill>
            <a:srgbClr val="0C0E1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23" name=""/>
          <p:cNvSpPr/>
          <p:nvPr/>
        </p:nvSpPr>
        <p:spPr>
          <a:xfrm>
            <a:off x="0" y="0"/>
            <a:ext cx="2976840" cy="2976840"/>
          </a:xfrm>
          <a:custGeom>
            <a:avLst/>
            <a:gdLst/>
            <a:ahLst/>
            <a:rect l="0" t="0" r="r" b="b"/>
            <a:pathLst>
              <a:path w="8269" h="8269">
                <a:moveTo>
                  <a:pt x="6615" y="0"/>
                </a:moveTo>
                <a:lnTo>
                  <a:pt x="0" y="6615"/>
                </a:lnTo>
                <a:lnTo>
                  <a:pt x="0" y="8269"/>
                </a:lnTo>
                <a:lnTo>
                  <a:pt x="8269" y="0"/>
                </a:lnTo>
                <a:lnTo>
                  <a:pt x="6615" y="0"/>
                </a:lnTo>
                <a:close/>
              </a:path>
            </a:pathLst>
          </a:custGeom>
          <a:solidFill>
            <a:srgbClr val="0C0F1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24" name=""/>
          <p:cNvSpPr/>
          <p:nvPr/>
        </p:nvSpPr>
        <p:spPr>
          <a:xfrm>
            <a:off x="0" y="0"/>
            <a:ext cx="3571920" cy="3571920"/>
          </a:xfrm>
          <a:custGeom>
            <a:avLst/>
            <a:gdLst/>
            <a:ahLst/>
            <a:rect l="0" t="0" r="r" b="b"/>
            <a:pathLst>
              <a:path w="9922" h="9922">
                <a:moveTo>
                  <a:pt x="8269" y="0"/>
                </a:moveTo>
                <a:lnTo>
                  <a:pt x="0" y="8269"/>
                </a:lnTo>
                <a:lnTo>
                  <a:pt x="0" y="9922"/>
                </a:lnTo>
                <a:lnTo>
                  <a:pt x="9922" y="0"/>
                </a:lnTo>
                <a:lnTo>
                  <a:pt x="8269" y="0"/>
                </a:lnTo>
                <a:close/>
              </a:path>
            </a:pathLst>
          </a:custGeom>
          <a:solidFill>
            <a:srgbClr val="0D0F1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25" name=""/>
          <p:cNvSpPr/>
          <p:nvPr/>
        </p:nvSpPr>
        <p:spPr>
          <a:xfrm>
            <a:off x="0" y="0"/>
            <a:ext cx="4167360" cy="4167360"/>
          </a:xfrm>
          <a:custGeom>
            <a:avLst/>
            <a:gdLst/>
            <a:ahLst/>
            <a:rect l="0" t="0" r="r" b="b"/>
            <a:pathLst>
              <a:path w="11576" h="11576">
                <a:moveTo>
                  <a:pt x="9922" y="0"/>
                </a:moveTo>
                <a:lnTo>
                  <a:pt x="0" y="9922"/>
                </a:lnTo>
                <a:lnTo>
                  <a:pt x="0" y="11576"/>
                </a:lnTo>
                <a:lnTo>
                  <a:pt x="11576" y="0"/>
                </a:lnTo>
                <a:lnTo>
                  <a:pt x="9922" y="0"/>
                </a:lnTo>
                <a:close/>
              </a:path>
            </a:pathLst>
          </a:custGeom>
          <a:solidFill>
            <a:srgbClr val="0D0F1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26" name=""/>
          <p:cNvSpPr/>
          <p:nvPr/>
        </p:nvSpPr>
        <p:spPr>
          <a:xfrm>
            <a:off x="0" y="0"/>
            <a:ext cx="4762800" cy="4762800"/>
          </a:xfrm>
          <a:custGeom>
            <a:avLst/>
            <a:gdLst/>
            <a:ahLst/>
            <a:rect l="0" t="0" r="r" b="b"/>
            <a:pathLst>
              <a:path w="13230" h="13230">
                <a:moveTo>
                  <a:pt x="11576" y="0"/>
                </a:moveTo>
                <a:lnTo>
                  <a:pt x="0" y="11576"/>
                </a:lnTo>
                <a:lnTo>
                  <a:pt x="0" y="13230"/>
                </a:lnTo>
                <a:lnTo>
                  <a:pt x="13230" y="0"/>
                </a:lnTo>
                <a:lnTo>
                  <a:pt x="11576" y="0"/>
                </a:lnTo>
                <a:close/>
              </a:path>
            </a:pathLst>
          </a:custGeom>
          <a:solidFill>
            <a:srgbClr val="0D10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27" name=""/>
          <p:cNvSpPr/>
          <p:nvPr/>
        </p:nvSpPr>
        <p:spPr>
          <a:xfrm>
            <a:off x="0" y="0"/>
            <a:ext cx="5357880" cy="5357880"/>
          </a:xfrm>
          <a:custGeom>
            <a:avLst/>
            <a:gdLst/>
            <a:ahLst/>
            <a:rect l="0" t="0" r="r" b="b"/>
            <a:pathLst>
              <a:path w="14883" h="14883">
                <a:moveTo>
                  <a:pt x="13230" y="0"/>
                </a:moveTo>
                <a:lnTo>
                  <a:pt x="0" y="13230"/>
                </a:lnTo>
                <a:lnTo>
                  <a:pt x="0" y="14883"/>
                </a:lnTo>
                <a:lnTo>
                  <a:pt x="14883" y="0"/>
                </a:lnTo>
                <a:lnTo>
                  <a:pt x="13230" y="0"/>
                </a:lnTo>
                <a:close/>
              </a:path>
            </a:pathLst>
          </a:custGeom>
          <a:solidFill>
            <a:srgbClr val="0D10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28" name=""/>
          <p:cNvSpPr/>
          <p:nvPr/>
        </p:nvSpPr>
        <p:spPr>
          <a:xfrm>
            <a:off x="0" y="0"/>
            <a:ext cx="5953320" cy="5953320"/>
          </a:xfrm>
          <a:custGeom>
            <a:avLst/>
            <a:gdLst/>
            <a:ahLst/>
            <a:rect l="0" t="0" r="r" b="b"/>
            <a:pathLst>
              <a:path w="16537" h="16537">
                <a:moveTo>
                  <a:pt x="14883" y="0"/>
                </a:moveTo>
                <a:lnTo>
                  <a:pt x="0" y="14883"/>
                </a:lnTo>
                <a:lnTo>
                  <a:pt x="0" y="16537"/>
                </a:lnTo>
                <a:lnTo>
                  <a:pt x="16537" y="0"/>
                </a:lnTo>
                <a:lnTo>
                  <a:pt x="14883" y="0"/>
                </a:lnTo>
                <a:close/>
              </a:path>
            </a:pathLst>
          </a:custGeom>
          <a:solidFill>
            <a:srgbClr val="0E101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29" name=""/>
          <p:cNvSpPr/>
          <p:nvPr/>
        </p:nvSpPr>
        <p:spPr>
          <a:xfrm>
            <a:off x="0" y="0"/>
            <a:ext cx="6548760" cy="6548760"/>
          </a:xfrm>
          <a:custGeom>
            <a:avLst/>
            <a:gdLst/>
            <a:ahLst/>
            <a:rect l="0" t="0" r="r" b="b"/>
            <a:pathLst>
              <a:path w="18191" h="18191">
                <a:moveTo>
                  <a:pt x="16537" y="0"/>
                </a:moveTo>
                <a:lnTo>
                  <a:pt x="0" y="16537"/>
                </a:lnTo>
                <a:lnTo>
                  <a:pt x="0" y="18191"/>
                </a:lnTo>
                <a:lnTo>
                  <a:pt x="18191" y="0"/>
                </a:lnTo>
                <a:lnTo>
                  <a:pt x="16537" y="0"/>
                </a:lnTo>
                <a:close/>
              </a:path>
            </a:pathLst>
          </a:custGeom>
          <a:solidFill>
            <a:srgbClr val="0E111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30" name=""/>
          <p:cNvSpPr/>
          <p:nvPr/>
        </p:nvSpPr>
        <p:spPr>
          <a:xfrm>
            <a:off x="0" y="0"/>
            <a:ext cx="6858000" cy="6858000"/>
          </a:xfrm>
          <a:custGeom>
            <a:avLst/>
            <a:gdLst/>
            <a:ahLst/>
            <a:rect l="0" t="0" r="r" b="b"/>
            <a:pathLst>
              <a:path w="19050" h="19050">
                <a:moveTo>
                  <a:pt x="18191" y="0"/>
                </a:moveTo>
                <a:lnTo>
                  <a:pt x="0" y="18191"/>
                </a:lnTo>
                <a:lnTo>
                  <a:pt x="0" y="19050"/>
                </a:lnTo>
                <a:lnTo>
                  <a:pt x="19050" y="0"/>
                </a:lnTo>
                <a:lnTo>
                  <a:pt x="18191" y="0"/>
                </a:lnTo>
                <a:close/>
              </a:path>
            </a:pathLst>
          </a:custGeom>
          <a:solidFill>
            <a:srgbClr val="0E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31" name=""/>
          <p:cNvSpPr/>
          <p:nvPr/>
        </p:nvSpPr>
        <p:spPr>
          <a:xfrm>
            <a:off x="0" y="0"/>
            <a:ext cx="7143840" cy="6858000"/>
          </a:xfrm>
          <a:custGeom>
            <a:avLst/>
            <a:gdLst/>
            <a:ahLst/>
            <a:rect l="0" t="0" r="r" b="b"/>
            <a:pathLst>
              <a:path w="19844" h="19050">
                <a:moveTo>
                  <a:pt x="19050" y="0"/>
                </a:moveTo>
                <a:lnTo>
                  <a:pt x="0" y="19050"/>
                </a:lnTo>
                <a:lnTo>
                  <a:pt x="793" y="19050"/>
                </a:lnTo>
                <a:lnTo>
                  <a:pt x="19844" y="0"/>
                </a:lnTo>
                <a:lnTo>
                  <a:pt x="19050" y="0"/>
                </a:lnTo>
                <a:close/>
              </a:path>
            </a:pathLst>
          </a:custGeom>
          <a:solidFill>
            <a:srgbClr val="0E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32" name=""/>
          <p:cNvSpPr/>
          <p:nvPr/>
        </p:nvSpPr>
        <p:spPr>
          <a:xfrm>
            <a:off x="28548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11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33" name=""/>
          <p:cNvSpPr/>
          <p:nvPr/>
        </p:nvSpPr>
        <p:spPr>
          <a:xfrm>
            <a:off x="88092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C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34" name=""/>
          <p:cNvSpPr/>
          <p:nvPr/>
        </p:nvSpPr>
        <p:spPr>
          <a:xfrm>
            <a:off x="147636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35" name=""/>
          <p:cNvSpPr/>
          <p:nvPr/>
        </p:nvSpPr>
        <p:spPr>
          <a:xfrm>
            <a:off x="207144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0F121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36" name=""/>
          <p:cNvSpPr/>
          <p:nvPr/>
        </p:nvSpPr>
        <p:spPr>
          <a:xfrm>
            <a:off x="266688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31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37" name=""/>
          <p:cNvSpPr/>
          <p:nvPr/>
        </p:nvSpPr>
        <p:spPr>
          <a:xfrm>
            <a:off x="326196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1" y="0"/>
                </a:moveTo>
                <a:lnTo>
                  <a:pt x="0" y="19050"/>
                </a:lnTo>
                <a:lnTo>
                  <a:pt x="1655" y="19050"/>
                </a:lnTo>
                <a:lnTo>
                  <a:pt x="2070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31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38" name=""/>
          <p:cNvSpPr/>
          <p:nvPr/>
        </p:nvSpPr>
        <p:spPr>
          <a:xfrm>
            <a:off x="3857400" y="0"/>
            <a:ext cx="7453800" cy="6858000"/>
          </a:xfrm>
          <a:custGeom>
            <a:avLst/>
            <a:gdLst/>
            <a:ahLst/>
            <a:rect l="0" t="0" r="r" b="b"/>
            <a:pathLst>
              <a:path w="20705" h="19050">
                <a:moveTo>
                  <a:pt x="19050" y="0"/>
                </a:moveTo>
                <a:lnTo>
                  <a:pt x="0" y="19050"/>
                </a:lnTo>
                <a:lnTo>
                  <a:pt x="1654" y="19050"/>
                </a:lnTo>
                <a:lnTo>
                  <a:pt x="20705" y="0"/>
                </a:lnTo>
                <a:lnTo>
                  <a:pt x="19050" y="0"/>
                </a:lnTo>
                <a:close/>
              </a:path>
            </a:pathLst>
          </a:custGeom>
          <a:solidFill>
            <a:srgbClr val="10132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39" name=""/>
          <p:cNvSpPr/>
          <p:nvPr/>
        </p:nvSpPr>
        <p:spPr>
          <a:xfrm>
            <a:off x="4452840" y="0"/>
            <a:ext cx="7453440" cy="6858000"/>
          </a:xfrm>
          <a:custGeom>
            <a:avLst/>
            <a:gdLst/>
            <a:ahLst/>
            <a:rect l="0" t="0" r="r" b="b"/>
            <a:pathLst>
              <a:path w="20704" h="19050">
                <a:moveTo>
                  <a:pt x="19051" y="0"/>
                </a:moveTo>
                <a:lnTo>
                  <a:pt x="0" y="19050"/>
                </a:lnTo>
                <a:lnTo>
                  <a:pt x="1653" y="19050"/>
                </a:lnTo>
                <a:lnTo>
                  <a:pt x="20704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0142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40" name=""/>
          <p:cNvSpPr/>
          <p:nvPr/>
        </p:nvSpPr>
        <p:spPr>
          <a:xfrm>
            <a:off x="5047920" y="0"/>
            <a:ext cx="7144200" cy="6858000"/>
          </a:xfrm>
          <a:custGeom>
            <a:avLst/>
            <a:gdLst/>
            <a:ahLst/>
            <a:rect l="0" t="0" r="r" b="b"/>
            <a:pathLst>
              <a:path w="19845" h="19050">
                <a:moveTo>
                  <a:pt x="19051" y="0"/>
                </a:moveTo>
                <a:lnTo>
                  <a:pt x="0" y="19050"/>
                </a:lnTo>
                <a:lnTo>
                  <a:pt x="794" y="19050"/>
                </a:lnTo>
                <a:lnTo>
                  <a:pt x="19845" y="0"/>
                </a:lnTo>
                <a:lnTo>
                  <a:pt x="19051" y="0"/>
                </a:lnTo>
                <a:close/>
              </a:path>
            </a:pathLst>
          </a:custGeom>
          <a:solidFill>
            <a:srgbClr val="11142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41" name=""/>
          <p:cNvSpPr/>
          <p:nvPr/>
        </p:nvSpPr>
        <p:spPr>
          <a:xfrm>
            <a:off x="5333760" y="0"/>
            <a:ext cx="6858360" cy="6858000"/>
          </a:xfrm>
          <a:custGeom>
            <a:avLst/>
            <a:gdLst/>
            <a:ahLst/>
            <a:rect l="0" t="0" r="r" b="b"/>
            <a:pathLst>
              <a:path w="19051" h="19050">
                <a:moveTo>
                  <a:pt x="19051" y="0"/>
                </a:moveTo>
                <a:lnTo>
                  <a:pt x="0" y="19050"/>
                </a:lnTo>
                <a:lnTo>
                  <a:pt x="860" y="19050"/>
                </a:lnTo>
                <a:lnTo>
                  <a:pt x="19051" y="859"/>
                </a:lnTo>
                <a:lnTo>
                  <a:pt x="19051" y="0"/>
                </a:lnTo>
                <a:close/>
              </a:path>
            </a:pathLst>
          </a:custGeom>
          <a:solidFill>
            <a:srgbClr val="11142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42" name=""/>
          <p:cNvSpPr/>
          <p:nvPr/>
        </p:nvSpPr>
        <p:spPr>
          <a:xfrm>
            <a:off x="5643360" y="309240"/>
            <a:ext cx="6548760" cy="6548760"/>
          </a:xfrm>
          <a:custGeom>
            <a:avLst/>
            <a:gdLst/>
            <a:ahLst/>
            <a:rect l="0" t="0" r="r" b="b"/>
            <a:pathLst>
              <a:path w="18191" h="18191">
                <a:moveTo>
                  <a:pt x="18191" y="0"/>
                </a:moveTo>
                <a:lnTo>
                  <a:pt x="0" y="18191"/>
                </a:lnTo>
                <a:lnTo>
                  <a:pt x="1654" y="18191"/>
                </a:lnTo>
                <a:lnTo>
                  <a:pt x="18191" y="1654"/>
                </a:lnTo>
                <a:lnTo>
                  <a:pt x="18191" y="0"/>
                </a:lnTo>
                <a:close/>
              </a:path>
            </a:pathLst>
          </a:custGeom>
          <a:solidFill>
            <a:srgbClr val="11142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43" name=""/>
          <p:cNvSpPr/>
          <p:nvPr/>
        </p:nvSpPr>
        <p:spPr>
          <a:xfrm>
            <a:off x="6238800" y="904680"/>
            <a:ext cx="5953320" cy="5953320"/>
          </a:xfrm>
          <a:custGeom>
            <a:avLst/>
            <a:gdLst/>
            <a:ahLst/>
            <a:rect l="0" t="0" r="r" b="b"/>
            <a:pathLst>
              <a:path w="16537" h="16537">
                <a:moveTo>
                  <a:pt x="16537" y="0"/>
                </a:moveTo>
                <a:lnTo>
                  <a:pt x="0" y="16537"/>
                </a:lnTo>
                <a:lnTo>
                  <a:pt x="1653" y="16537"/>
                </a:lnTo>
                <a:lnTo>
                  <a:pt x="16537" y="1654"/>
                </a:lnTo>
                <a:lnTo>
                  <a:pt x="16537" y="0"/>
                </a:lnTo>
                <a:close/>
              </a:path>
            </a:pathLst>
          </a:custGeom>
          <a:solidFill>
            <a:srgbClr val="11152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44" name=""/>
          <p:cNvSpPr/>
          <p:nvPr/>
        </p:nvSpPr>
        <p:spPr>
          <a:xfrm>
            <a:off x="6833880" y="1500120"/>
            <a:ext cx="5358240" cy="5357880"/>
          </a:xfrm>
          <a:custGeom>
            <a:avLst/>
            <a:gdLst/>
            <a:ahLst/>
            <a:rect l="0" t="0" r="r" b="b"/>
            <a:pathLst>
              <a:path w="14884" h="14883">
                <a:moveTo>
                  <a:pt x="14884" y="0"/>
                </a:moveTo>
                <a:lnTo>
                  <a:pt x="0" y="14883"/>
                </a:lnTo>
                <a:lnTo>
                  <a:pt x="1654" y="14883"/>
                </a:lnTo>
                <a:lnTo>
                  <a:pt x="14884" y="1653"/>
                </a:lnTo>
                <a:lnTo>
                  <a:pt x="14884" y="0"/>
                </a:lnTo>
                <a:close/>
              </a:path>
            </a:pathLst>
          </a:custGeom>
          <a:solidFill>
            <a:srgbClr val="12152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45" name=""/>
          <p:cNvSpPr/>
          <p:nvPr/>
        </p:nvSpPr>
        <p:spPr>
          <a:xfrm>
            <a:off x="7429320" y="2095200"/>
            <a:ext cx="4762800" cy="4762800"/>
          </a:xfrm>
          <a:custGeom>
            <a:avLst/>
            <a:gdLst/>
            <a:ahLst/>
            <a:rect l="0" t="0" r="r" b="b"/>
            <a:pathLst>
              <a:path w="13230" h="13230">
                <a:moveTo>
                  <a:pt x="13230" y="0"/>
                </a:moveTo>
                <a:lnTo>
                  <a:pt x="0" y="13230"/>
                </a:lnTo>
                <a:lnTo>
                  <a:pt x="1654" y="13230"/>
                </a:lnTo>
                <a:lnTo>
                  <a:pt x="13230" y="1655"/>
                </a:lnTo>
                <a:lnTo>
                  <a:pt x="13230" y="0"/>
                </a:lnTo>
                <a:close/>
              </a:path>
            </a:pathLst>
          </a:custGeom>
          <a:solidFill>
            <a:srgbClr val="12152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46" name=""/>
          <p:cNvSpPr/>
          <p:nvPr/>
        </p:nvSpPr>
        <p:spPr>
          <a:xfrm>
            <a:off x="8024760" y="2690640"/>
            <a:ext cx="4167360" cy="4167360"/>
          </a:xfrm>
          <a:custGeom>
            <a:avLst/>
            <a:gdLst/>
            <a:ahLst/>
            <a:rect l="0" t="0" r="r" b="b"/>
            <a:pathLst>
              <a:path w="11576" h="11576">
                <a:moveTo>
                  <a:pt x="11576" y="0"/>
                </a:moveTo>
                <a:lnTo>
                  <a:pt x="0" y="11576"/>
                </a:lnTo>
                <a:lnTo>
                  <a:pt x="1653" y="11576"/>
                </a:lnTo>
                <a:lnTo>
                  <a:pt x="11576" y="1654"/>
                </a:lnTo>
                <a:lnTo>
                  <a:pt x="11576" y="0"/>
                </a:lnTo>
                <a:close/>
              </a:path>
            </a:pathLst>
          </a:custGeom>
          <a:solidFill>
            <a:srgbClr val="12162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47" name=""/>
          <p:cNvSpPr/>
          <p:nvPr/>
        </p:nvSpPr>
        <p:spPr>
          <a:xfrm>
            <a:off x="8619840" y="3286080"/>
            <a:ext cx="3572280" cy="3571920"/>
          </a:xfrm>
          <a:custGeom>
            <a:avLst/>
            <a:gdLst/>
            <a:ahLst/>
            <a:rect l="0" t="0" r="r" b="b"/>
            <a:pathLst>
              <a:path w="9923" h="9922">
                <a:moveTo>
                  <a:pt x="9923" y="0"/>
                </a:moveTo>
                <a:lnTo>
                  <a:pt x="0" y="9922"/>
                </a:lnTo>
                <a:lnTo>
                  <a:pt x="1655" y="9922"/>
                </a:lnTo>
                <a:lnTo>
                  <a:pt x="9923" y="1653"/>
                </a:lnTo>
                <a:lnTo>
                  <a:pt x="9923" y="0"/>
                </a:lnTo>
                <a:close/>
              </a:path>
            </a:pathLst>
          </a:custGeom>
          <a:solidFill>
            <a:srgbClr val="12162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48" name=""/>
          <p:cNvSpPr/>
          <p:nvPr/>
        </p:nvSpPr>
        <p:spPr>
          <a:xfrm>
            <a:off x="9215280" y="3881160"/>
            <a:ext cx="2976840" cy="2976840"/>
          </a:xfrm>
          <a:custGeom>
            <a:avLst/>
            <a:gdLst/>
            <a:ahLst/>
            <a:rect l="0" t="0" r="r" b="b"/>
            <a:pathLst>
              <a:path w="8269" h="8269">
                <a:moveTo>
                  <a:pt x="8269" y="0"/>
                </a:moveTo>
                <a:lnTo>
                  <a:pt x="0" y="8269"/>
                </a:lnTo>
                <a:lnTo>
                  <a:pt x="1654" y="8269"/>
                </a:lnTo>
                <a:lnTo>
                  <a:pt x="8269" y="1655"/>
                </a:lnTo>
                <a:lnTo>
                  <a:pt x="8269" y="0"/>
                </a:lnTo>
                <a:close/>
              </a:path>
            </a:pathLst>
          </a:custGeom>
          <a:solidFill>
            <a:srgbClr val="13162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49" name=""/>
          <p:cNvSpPr/>
          <p:nvPr/>
        </p:nvSpPr>
        <p:spPr>
          <a:xfrm>
            <a:off x="9810720" y="4476600"/>
            <a:ext cx="2381400" cy="2381400"/>
          </a:xfrm>
          <a:custGeom>
            <a:avLst/>
            <a:gdLst/>
            <a:ahLst/>
            <a:rect l="0" t="0" r="r" b="b"/>
            <a:pathLst>
              <a:path w="6615" h="6615">
                <a:moveTo>
                  <a:pt x="6615" y="0"/>
                </a:moveTo>
                <a:lnTo>
                  <a:pt x="0" y="6615"/>
                </a:lnTo>
                <a:lnTo>
                  <a:pt x="1653" y="6615"/>
                </a:lnTo>
                <a:lnTo>
                  <a:pt x="6615" y="1654"/>
                </a:lnTo>
                <a:lnTo>
                  <a:pt x="6615" y="0"/>
                </a:lnTo>
                <a:close/>
              </a:path>
            </a:pathLst>
          </a:custGeom>
          <a:solidFill>
            <a:srgbClr val="13172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50" name=""/>
          <p:cNvSpPr/>
          <p:nvPr/>
        </p:nvSpPr>
        <p:spPr>
          <a:xfrm>
            <a:off x="10405800" y="5072040"/>
            <a:ext cx="1786320" cy="1785960"/>
          </a:xfrm>
          <a:custGeom>
            <a:avLst/>
            <a:gdLst/>
            <a:ahLst/>
            <a:rect l="0" t="0" r="r" b="b"/>
            <a:pathLst>
              <a:path w="4962" h="4961">
                <a:moveTo>
                  <a:pt x="4962" y="0"/>
                </a:moveTo>
                <a:lnTo>
                  <a:pt x="0" y="4961"/>
                </a:lnTo>
                <a:lnTo>
                  <a:pt x="1654" y="4961"/>
                </a:lnTo>
                <a:lnTo>
                  <a:pt x="4962" y="1653"/>
                </a:lnTo>
                <a:lnTo>
                  <a:pt x="4962" y="0"/>
                </a:lnTo>
                <a:close/>
              </a:path>
            </a:pathLst>
          </a:custGeom>
          <a:solidFill>
            <a:srgbClr val="13172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51" name=""/>
          <p:cNvSpPr/>
          <p:nvPr/>
        </p:nvSpPr>
        <p:spPr>
          <a:xfrm>
            <a:off x="11001240" y="5667120"/>
            <a:ext cx="1190880" cy="1190880"/>
          </a:xfrm>
          <a:custGeom>
            <a:avLst/>
            <a:gdLst/>
            <a:ahLst/>
            <a:rect l="0" t="0" r="r" b="b"/>
            <a:pathLst>
              <a:path w="3308" h="3308">
                <a:moveTo>
                  <a:pt x="3308" y="0"/>
                </a:moveTo>
                <a:lnTo>
                  <a:pt x="0" y="3308"/>
                </a:lnTo>
                <a:lnTo>
                  <a:pt x="1655" y="3308"/>
                </a:lnTo>
                <a:lnTo>
                  <a:pt x="3308" y="1654"/>
                </a:lnTo>
                <a:lnTo>
                  <a:pt x="3308" y="0"/>
                </a:lnTo>
                <a:close/>
              </a:path>
            </a:pathLst>
          </a:custGeom>
          <a:solidFill>
            <a:srgbClr val="14172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52" name=""/>
          <p:cNvSpPr/>
          <p:nvPr/>
        </p:nvSpPr>
        <p:spPr>
          <a:xfrm>
            <a:off x="11596680" y="6262560"/>
            <a:ext cx="595440" cy="595440"/>
          </a:xfrm>
          <a:custGeom>
            <a:avLst/>
            <a:gdLst/>
            <a:ahLst/>
            <a:rect l="0" t="0" r="r" b="b"/>
            <a:pathLst>
              <a:path w="1654" h="1654">
                <a:moveTo>
                  <a:pt x="1654" y="0"/>
                </a:moveTo>
                <a:lnTo>
                  <a:pt x="0" y="1654"/>
                </a:lnTo>
                <a:lnTo>
                  <a:pt x="1654" y="1654"/>
                </a:lnTo>
                <a:lnTo>
                  <a:pt x="1654" y="0"/>
                </a:lnTo>
                <a:close/>
              </a:path>
            </a:pathLst>
          </a:custGeom>
          <a:solidFill>
            <a:srgbClr val="14182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53" name=""/>
          <p:cNvSpPr/>
          <p:nvPr/>
        </p:nvSpPr>
        <p:spPr>
          <a:xfrm>
            <a:off x="914040" y="2543040"/>
            <a:ext cx="533880" cy="57600"/>
          </a:xfrm>
          <a:custGeom>
            <a:avLst/>
            <a:gdLst/>
            <a:ahLst/>
            <a:rect l="0" t="0" r="r" b="b"/>
            <a:pathLst>
              <a:path w="1483" h="160">
                <a:moveTo>
                  <a:pt x="0" y="79"/>
                </a:moveTo>
                <a:cubicBezTo>
                  <a:pt x="0" y="69"/>
                  <a:pt x="3" y="59"/>
                  <a:pt x="7" y="49"/>
                </a:cubicBezTo>
                <a:cubicBezTo>
                  <a:pt x="11" y="39"/>
                  <a:pt x="16" y="31"/>
                  <a:pt x="24" y="23"/>
                </a:cubicBezTo>
                <a:cubicBezTo>
                  <a:pt x="31" y="16"/>
                  <a:pt x="40" y="10"/>
                  <a:pt x="49" y="6"/>
                </a:cubicBezTo>
                <a:cubicBezTo>
                  <a:pt x="59" y="2"/>
                  <a:pt x="69" y="0"/>
                  <a:pt x="80" y="0"/>
                </a:cubicBezTo>
                <a:lnTo>
                  <a:pt x="1404" y="0"/>
                </a:lnTo>
                <a:cubicBezTo>
                  <a:pt x="1414" y="0"/>
                  <a:pt x="1424" y="2"/>
                  <a:pt x="1434" y="6"/>
                </a:cubicBezTo>
                <a:cubicBezTo>
                  <a:pt x="1444" y="10"/>
                  <a:pt x="1452" y="16"/>
                  <a:pt x="1460" y="23"/>
                </a:cubicBezTo>
                <a:cubicBezTo>
                  <a:pt x="1467" y="31"/>
                  <a:pt x="1473" y="39"/>
                  <a:pt x="1477" y="49"/>
                </a:cubicBezTo>
                <a:cubicBezTo>
                  <a:pt x="1481" y="59"/>
                  <a:pt x="1483" y="69"/>
                  <a:pt x="1483" y="79"/>
                </a:cubicBezTo>
                <a:cubicBezTo>
                  <a:pt x="1483" y="90"/>
                  <a:pt x="1481" y="100"/>
                  <a:pt x="1477" y="110"/>
                </a:cubicBezTo>
                <a:cubicBezTo>
                  <a:pt x="1473" y="119"/>
                  <a:pt x="1467" y="129"/>
                  <a:pt x="1460" y="136"/>
                </a:cubicBezTo>
                <a:cubicBezTo>
                  <a:pt x="1452" y="144"/>
                  <a:pt x="1444" y="150"/>
                  <a:pt x="1434" y="154"/>
                </a:cubicBezTo>
                <a:cubicBezTo>
                  <a:pt x="1424" y="158"/>
                  <a:pt x="1414" y="160"/>
                  <a:pt x="1404" y="160"/>
                </a:cubicBezTo>
                <a:lnTo>
                  <a:pt x="80" y="160"/>
                </a:lnTo>
                <a:cubicBezTo>
                  <a:pt x="69" y="160"/>
                  <a:pt x="59" y="158"/>
                  <a:pt x="49" y="154"/>
                </a:cubicBezTo>
                <a:cubicBezTo>
                  <a:pt x="40" y="150"/>
                  <a:pt x="31" y="144"/>
                  <a:pt x="24" y="136"/>
                </a:cubicBezTo>
                <a:cubicBezTo>
                  <a:pt x="16" y="129"/>
                  <a:pt x="11" y="119"/>
                  <a:pt x="7" y="110"/>
                </a:cubicBezTo>
                <a:cubicBezTo>
                  <a:pt x="3" y="100"/>
                  <a:pt x="0" y="90"/>
                  <a:pt x="0" y="7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54" name=""/>
          <p:cNvSpPr txBox="1"/>
          <p:nvPr/>
        </p:nvSpPr>
        <p:spPr>
          <a:xfrm>
            <a:off x="914400" y="2752920"/>
            <a:ext cx="11562120" cy="9666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2. Supabase Hybrid Search </a:t>
            </a:r>
            <a:r>
              <a:rPr lang="ko-KR" sz="54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깊이</a:t>
            </a:r>
            <a:endParaRPr lang="en-US" sz="5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55" name=""/>
          <p:cNvSpPr txBox="1"/>
          <p:nvPr/>
        </p:nvSpPr>
        <p:spPr>
          <a:xfrm>
            <a:off x="914400" y="3935880"/>
            <a:ext cx="50698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tsvector + pgvector + RRF SQL function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의 내부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56" name=""/>
          <p:cNvSpPr txBox="1"/>
          <p:nvPr/>
        </p:nvSpPr>
        <p:spPr>
          <a:xfrm>
            <a:off x="914400" y="6314040"/>
            <a:ext cx="539856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Python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종합 쿡북 —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RRF·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인덱싱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메모리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보안까지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57" name=""/>
          <p:cNvSpPr txBox="1"/>
          <p:nvPr/>
        </p:nvSpPr>
        <p:spPr>
          <a:xfrm>
            <a:off x="11186640" y="6314040"/>
            <a:ext cx="153000" cy="1530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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8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59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60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61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62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63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64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65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66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67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68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69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70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71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72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73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74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75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76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77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78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79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80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81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82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83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84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85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86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87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88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89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90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91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92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93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94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95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296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97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98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299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00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01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02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03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04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05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06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07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08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09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10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11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12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13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14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15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16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17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18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19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20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21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22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23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24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25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26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27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28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29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30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31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32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33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34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35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36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37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38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39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40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41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42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43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44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45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46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47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48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49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50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51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52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53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54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55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56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57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58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59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60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61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62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63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64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65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66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67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68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69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70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71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72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73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74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75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76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77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78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79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80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81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382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83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84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85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86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87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88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89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90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91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92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93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94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95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96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97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98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399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00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01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02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03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04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05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06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07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08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09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10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11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12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13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14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15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16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17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18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19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20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21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22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23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24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25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26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27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28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29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30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31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32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33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34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35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36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37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38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39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40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41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42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43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44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45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46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47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48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49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50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451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52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53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54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55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56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57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58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59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60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61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62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63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64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65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66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67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68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69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70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71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72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73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74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75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76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77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78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79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80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81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82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83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84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85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86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87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88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89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90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91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92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93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94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95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96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97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98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499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00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01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02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03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04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05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06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07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08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09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10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11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12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13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14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15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16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17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18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19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20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21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22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23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24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25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26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27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28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29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30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31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32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33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34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35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36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37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38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39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40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41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42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43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44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45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46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47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48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49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50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51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52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53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54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55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56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57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58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59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60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61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62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63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64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65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66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67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68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69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70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71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72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73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74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75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76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77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78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79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80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81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82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83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84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85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86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87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88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89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90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91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92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93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94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95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96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97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98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599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00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01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02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03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04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05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06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07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08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09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10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11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12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13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14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15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16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17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18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19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20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21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22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23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24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625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26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27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28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29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30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31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32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33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34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35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36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37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38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39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40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41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42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43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44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45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46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47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48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49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50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51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52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53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54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55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56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57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58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59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60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61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62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63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64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65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66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67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68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69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70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71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72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73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74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75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76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77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78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79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80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81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82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83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84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85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86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87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88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89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90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91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92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93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94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95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96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97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98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699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00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01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02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03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04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05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06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07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08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09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10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11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12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13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14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15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16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17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18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19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20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21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22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23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24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25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26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27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28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29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30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31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32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33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34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35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36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37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38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39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40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41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42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43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44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45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46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47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48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49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50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51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52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53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54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55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56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57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58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59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60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61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62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63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64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65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66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67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68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69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70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71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72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73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74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75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76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77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78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79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80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81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82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83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84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85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86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87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88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89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90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91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92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93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94" name=""/>
          <p:cNvSpPr/>
          <p:nvPr/>
        </p:nvSpPr>
        <p:spPr>
          <a:xfrm>
            <a:off x="914040" y="138096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95" name=""/>
          <p:cNvSpPr/>
          <p:nvPr/>
        </p:nvSpPr>
        <p:spPr>
          <a:xfrm>
            <a:off x="594000" y="1423080"/>
            <a:ext cx="11003760" cy="5434920"/>
          </a:xfrm>
          <a:custGeom>
            <a:avLst/>
            <a:gdLst/>
            <a:ahLst/>
            <a:rect l="0" t="0" r="r" b="b"/>
            <a:pathLst>
              <a:path w="30566" h="15097">
                <a:moveTo>
                  <a:pt x="0" y="15097"/>
                </a:moveTo>
                <a:lnTo>
                  <a:pt x="0" y="0"/>
                </a:lnTo>
                <a:lnTo>
                  <a:pt x="30566" y="0"/>
                </a:lnTo>
                <a:lnTo>
                  <a:pt x="30566" y="15097"/>
                </a:lnTo>
                <a:lnTo>
                  <a:pt x="0" y="15097"/>
                </a:lnTo>
                <a:moveTo>
                  <a:pt x="889" y="994"/>
                </a:moveTo>
                <a:lnTo>
                  <a:pt x="889" y="14171"/>
                </a:lnTo>
                <a:cubicBezTo>
                  <a:pt x="889" y="14214"/>
                  <a:pt x="898" y="14254"/>
                  <a:pt x="914" y="14293"/>
                </a:cubicBezTo>
                <a:cubicBezTo>
                  <a:pt x="930" y="14332"/>
                  <a:pt x="953" y="14366"/>
                  <a:pt x="982" y="14396"/>
                </a:cubicBezTo>
                <a:cubicBezTo>
                  <a:pt x="1012" y="14426"/>
                  <a:pt x="1047" y="14449"/>
                  <a:pt x="1085" y="14465"/>
                </a:cubicBezTo>
                <a:cubicBezTo>
                  <a:pt x="1124" y="14481"/>
                  <a:pt x="1165" y="14489"/>
                  <a:pt x="1207" y="14489"/>
                </a:cubicBezTo>
                <a:lnTo>
                  <a:pt x="29360" y="14489"/>
                </a:lnTo>
                <a:cubicBezTo>
                  <a:pt x="29402" y="14489"/>
                  <a:pt x="29442" y="14481"/>
                  <a:pt x="29481" y="14465"/>
                </a:cubicBezTo>
                <a:cubicBezTo>
                  <a:pt x="29520" y="14449"/>
                  <a:pt x="29554" y="14426"/>
                  <a:pt x="29584" y="14396"/>
                </a:cubicBezTo>
                <a:cubicBezTo>
                  <a:pt x="29614" y="14366"/>
                  <a:pt x="29637" y="14332"/>
                  <a:pt x="29653" y="14293"/>
                </a:cubicBezTo>
                <a:cubicBezTo>
                  <a:pt x="29669" y="14254"/>
                  <a:pt x="29677" y="14214"/>
                  <a:pt x="29677" y="14171"/>
                </a:cubicBezTo>
                <a:lnTo>
                  <a:pt x="29677" y="994"/>
                </a:lnTo>
                <a:cubicBezTo>
                  <a:pt x="29677" y="952"/>
                  <a:pt x="29669" y="912"/>
                  <a:pt x="29653" y="873"/>
                </a:cubicBezTo>
                <a:cubicBezTo>
                  <a:pt x="29637" y="834"/>
                  <a:pt x="29614" y="799"/>
                  <a:pt x="29584" y="770"/>
                </a:cubicBezTo>
                <a:cubicBezTo>
                  <a:pt x="29554" y="740"/>
                  <a:pt x="29520" y="717"/>
                  <a:pt x="29481" y="701"/>
                </a:cubicBezTo>
                <a:cubicBezTo>
                  <a:pt x="29442" y="685"/>
                  <a:pt x="29402" y="677"/>
                  <a:pt x="29360" y="677"/>
                </a:cubicBezTo>
                <a:lnTo>
                  <a:pt x="1207" y="677"/>
                </a:lnTo>
                <a:cubicBezTo>
                  <a:pt x="1165" y="677"/>
                  <a:pt x="1124" y="685"/>
                  <a:pt x="1085" y="701"/>
                </a:cubicBezTo>
                <a:cubicBezTo>
                  <a:pt x="1047" y="717"/>
                  <a:pt x="1012" y="740"/>
                  <a:pt x="982" y="770"/>
                </a:cubicBezTo>
                <a:cubicBezTo>
                  <a:pt x="953" y="799"/>
                  <a:pt x="930" y="834"/>
                  <a:pt x="914" y="873"/>
                </a:cubicBezTo>
                <a:cubicBezTo>
                  <a:pt x="898" y="912"/>
                  <a:pt x="889" y="952"/>
                  <a:pt x="889" y="994"/>
                </a:cubicBezTo>
                <a:close/>
              </a:path>
            </a:pathLst>
          </a:custGeom>
          <a:solidFill>
            <a:srgbClr val="000000">
              <a:alpha val="30000"/>
            </a:srgbClr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96" name=""/>
          <p:cNvSpPr/>
          <p:nvPr/>
        </p:nvSpPr>
        <p:spPr>
          <a:xfrm>
            <a:off x="919080" y="1671480"/>
            <a:ext cx="10353960" cy="4962960"/>
          </a:xfrm>
          <a:custGeom>
            <a:avLst/>
            <a:gdLst/>
            <a:ahLst/>
            <a:rect l="0" t="0" r="r" b="b"/>
            <a:pathLst>
              <a:path w="28761" h="13786">
                <a:moveTo>
                  <a:pt x="0" y="13481"/>
                </a:moveTo>
                <a:lnTo>
                  <a:pt x="0" y="304"/>
                </a:lnTo>
                <a:cubicBezTo>
                  <a:pt x="0" y="284"/>
                  <a:pt x="2" y="264"/>
                  <a:pt x="6" y="245"/>
                </a:cubicBezTo>
                <a:cubicBezTo>
                  <a:pt x="9" y="225"/>
                  <a:pt x="15" y="206"/>
                  <a:pt x="23" y="188"/>
                </a:cubicBezTo>
                <a:cubicBezTo>
                  <a:pt x="31" y="169"/>
                  <a:pt x="40" y="152"/>
                  <a:pt x="51" y="135"/>
                </a:cubicBezTo>
                <a:cubicBezTo>
                  <a:pt x="62" y="119"/>
                  <a:pt x="75" y="103"/>
                  <a:pt x="89" y="89"/>
                </a:cubicBezTo>
                <a:cubicBezTo>
                  <a:pt x="103" y="75"/>
                  <a:pt x="118" y="62"/>
                  <a:pt x="135" y="51"/>
                </a:cubicBezTo>
                <a:cubicBezTo>
                  <a:pt x="152" y="40"/>
                  <a:pt x="169" y="31"/>
                  <a:pt x="188" y="23"/>
                </a:cubicBezTo>
                <a:cubicBezTo>
                  <a:pt x="206" y="15"/>
                  <a:pt x="225" y="10"/>
                  <a:pt x="245" y="6"/>
                </a:cubicBezTo>
                <a:cubicBezTo>
                  <a:pt x="264" y="2"/>
                  <a:pt x="284" y="0"/>
                  <a:pt x="304" y="0"/>
                </a:cubicBezTo>
                <a:lnTo>
                  <a:pt x="28457" y="0"/>
                </a:lnTo>
                <a:cubicBezTo>
                  <a:pt x="28477" y="0"/>
                  <a:pt x="28496" y="2"/>
                  <a:pt x="28516" y="6"/>
                </a:cubicBezTo>
                <a:cubicBezTo>
                  <a:pt x="28536" y="10"/>
                  <a:pt x="28555" y="15"/>
                  <a:pt x="28573" y="23"/>
                </a:cubicBezTo>
                <a:cubicBezTo>
                  <a:pt x="28592" y="31"/>
                  <a:pt x="28609" y="40"/>
                  <a:pt x="28626" y="51"/>
                </a:cubicBezTo>
                <a:cubicBezTo>
                  <a:pt x="28642" y="62"/>
                  <a:pt x="28658" y="75"/>
                  <a:pt x="28672" y="89"/>
                </a:cubicBezTo>
                <a:cubicBezTo>
                  <a:pt x="28686" y="103"/>
                  <a:pt x="28699" y="119"/>
                  <a:pt x="28710" y="135"/>
                </a:cubicBezTo>
                <a:cubicBezTo>
                  <a:pt x="28721" y="152"/>
                  <a:pt x="28730" y="169"/>
                  <a:pt x="28738" y="188"/>
                </a:cubicBezTo>
                <a:cubicBezTo>
                  <a:pt x="28745" y="206"/>
                  <a:pt x="28751" y="225"/>
                  <a:pt x="28755" y="245"/>
                </a:cubicBezTo>
                <a:cubicBezTo>
                  <a:pt x="28759" y="264"/>
                  <a:pt x="28761" y="284"/>
                  <a:pt x="28761" y="304"/>
                </a:cubicBezTo>
                <a:lnTo>
                  <a:pt x="28761" y="13481"/>
                </a:lnTo>
                <a:cubicBezTo>
                  <a:pt x="28761" y="13501"/>
                  <a:pt x="28759" y="13521"/>
                  <a:pt x="28755" y="13541"/>
                </a:cubicBezTo>
                <a:cubicBezTo>
                  <a:pt x="28751" y="13560"/>
                  <a:pt x="28745" y="13579"/>
                  <a:pt x="28738" y="13598"/>
                </a:cubicBezTo>
                <a:cubicBezTo>
                  <a:pt x="28730" y="13616"/>
                  <a:pt x="28721" y="13634"/>
                  <a:pt x="28710" y="13651"/>
                </a:cubicBezTo>
                <a:cubicBezTo>
                  <a:pt x="28699" y="13667"/>
                  <a:pt x="28686" y="13682"/>
                  <a:pt x="28672" y="13697"/>
                </a:cubicBezTo>
                <a:cubicBezTo>
                  <a:pt x="28658" y="13711"/>
                  <a:pt x="28642" y="13723"/>
                  <a:pt x="28626" y="13734"/>
                </a:cubicBezTo>
                <a:cubicBezTo>
                  <a:pt x="28609" y="13746"/>
                  <a:pt x="28592" y="13755"/>
                  <a:pt x="28573" y="13763"/>
                </a:cubicBezTo>
                <a:cubicBezTo>
                  <a:pt x="28555" y="13770"/>
                  <a:pt x="28536" y="13776"/>
                  <a:pt x="28516" y="13780"/>
                </a:cubicBezTo>
                <a:cubicBezTo>
                  <a:pt x="28496" y="13784"/>
                  <a:pt x="28477" y="13786"/>
                  <a:pt x="28457" y="13786"/>
                </a:cubicBezTo>
                <a:lnTo>
                  <a:pt x="304" y="13786"/>
                </a:lnTo>
                <a:cubicBezTo>
                  <a:pt x="284" y="13786"/>
                  <a:pt x="264" y="13784"/>
                  <a:pt x="245" y="13780"/>
                </a:cubicBezTo>
                <a:cubicBezTo>
                  <a:pt x="225" y="13776"/>
                  <a:pt x="206" y="13770"/>
                  <a:pt x="188" y="13763"/>
                </a:cubicBezTo>
                <a:cubicBezTo>
                  <a:pt x="169" y="13755"/>
                  <a:pt x="152" y="13746"/>
                  <a:pt x="135" y="13734"/>
                </a:cubicBezTo>
                <a:cubicBezTo>
                  <a:pt x="118" y="13723"/>
                  <a:pt x="103" y="13711"/>
                  <a:pt x="89" y="13697"/>
                </a:cubicBezTo>
                <a:cubicBezTo>
                  <a:pt x="75" y="13682"/>
                  <a:pt x="62" y="13667"/>
                  <a:pt x="51" y="13651"/>
                </a:cubicBezTo>
                <a:cubicBezTo>
                  <a:pt x="40" y="13634"/>
                  <a:pt x="31" y="13616"/>
                  <a:pt x="23" y="13598"/>
                </a:cubicBezTo>
                <a:cubicBezTo>
                  <a:pt x="15" y="13579"/>
                  <a:pt x="9" y="13560"/>
                  <a:pt x="6" y="13541"/>
                </a:cubicBezTo>
                <a:cubicBezTo>
                  <a:pt x="2" y="13521"/>
                  <a:pt x="0" y="13501"/>
                  <a:pt x="0" y="13481"/>
                </a:cubicBezTo>
                <a:close/>
              </a:path>
            </a:pathLst>
          </a:custGeom>
          <a:noFill/>
          <a:ln w="9360">
            <a:solidFill>
              <a:srgbClr val="1F2533"/>
            </a:solidFill>
            <a:miter/>
          </a:ln>
        </p:spPr>
        <p:txBody>
          <a:bodyPr lIns="4680" tIns="4680" rIns="4680" bIns="468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797" name=""/>
          <p:cNvSpPr/>
          <p:nvPr/>
        </p:nvSpPr>
        <p:spPr>
          <a:xfrm>
            <a:off x="923760" y="1676160"/>
            <a:ext cx="10344600" cy="4953240"/>
          </a:xfrm>
          <a:custGeom>
            <a:avLst/>
            <a:gdLst/>
            <a:ahLst/>
            <a:rect l="0" t="0" r="r" b="b"/>
            <a:pathLst>
              <a:path w="28735" h="13759">
                <a:moveTo>
                  <a:pt x="0" y="13468"/>
                </a:moveTo>
                <a:lnTo>
                  <a:pt x="0" y="291"/>
                </a:lnTo>
                <a:cubicBezTo>
                  <a:pt x="0" y="253"/>
                  <a:pt x="7" y="215"/>
                  <a:pt x="22" y="180"/>
                </a:cubicBezTo>
                <a:cubicBezTo>
                  <a:pt x="37" y="144"/>
                  <a:pt x="58" y="113"/>
                  <a:pt x="85" y="85"/>
                </a:cubicBezTo>
                <a:cubicBezTo>
                  <a:pt x="112" y="58"/>
                  <a:pt x="144" y="37"/>
                  <a:pt x="180" y="22"/>
                </a:cubicBezTo>
                <a:cubicBezTo>
                  <a:pt x="215" y="8"/>
                  <a:pt x="252" y="0"/>
                  <a:pt x="291" y="0"/>
                </a:cubicBezTo>
                <a:lnTo>
                  <a:pt x="28444" y="0"/>
                </a:lnTo>
                <a:cubicBezTo>
                  <a:pt x="28482" y="0"/>
                  <a:pt x="28519" y="8"/>
                  <a:pt x="28555" y="22"/>
                </a:cubicBezTo>
                <a:cubicBezTo>
                  <a:pt x="28591" y="37"/>
                  <a:pt x="28622" y="58"/>
                  <a:pt x="28649" y="85"/>
                </a:cubicBezTo>
                <a:cubicBezTo>
                  <a:pt x="28677" y="113"/>
                  <a:pt x="28698" y="144"/>
                  <a:pt x="28713" y="180"/>
                </a:cubicBezTo>
                <a:cubicBezTo>
                  <a:pt x="28727" y="215"/>
                  <a:pt x="28735" y="253"/>
                  <a:pt x="28735" y="291"/>
                </a:cubicBezTo>
                <a:lnTo>
                  <a:pt x="28735" y="13468"/>
                </a:lnTo>
                <a:cubicBezTo>
                  <a:pt x="28735" y="13507"/>
                  <a:pt x="28727" y="13544"/>
                  <a:pt x="28713" y="13580"/>
                </a:cubicBezTo>
                <a:cubicBezTo>
                  <a:pt x="28698" y="13615"/>
                  <a:pt x="28677" y="13647"/>
                  <a:pt x="28649" y="13674"/>
                </a:cubicBezTo>
                <a:cubicBezTo>
                  <a:pt x="28622" y="13702"/>
                  <a:pt x="28591" y="13723"/>
                  <a:pt x="28555" y="13737"/>
                </a:cubicBezTo>
                <a:cubicBezTo>
                  <a:pt x="28519" y="13752"/>
                  <a:pt x="28482" y="13759"/>
                  <a:pt x="28444" y="13759"/>
                </a:cubicBezTo>
                <a:lnTo>
                  <a:pt x="291" y="13759"/>
                </a:lnTo>
                <a:cubicBezTo>
                  <a:pt x="252" y="13759"/>
                  <a:pt x="215" y="13752"/>
                  <a:pt x="180" y="13737"/>
                </a:cubicBezTo>
                <a:cubicBezTo>
                  <a:pt x="144" y="13723"/>
                  <a:pt x="112" y="13702"/>
                  <a:pt x="85" y="13674"/>
                </a:cubicBezTo>
                <a:cubicBezTo>
                  <a:pt x="58" y="13647"/>
                  <a:pt x="37" y="13615"/>
                  <a:pt x="22" y="13580"/>
                </a:cubicBezTo>
                <a:cubicBezTo>
                  <a:pt x="7" y="13544"/>
                  <a:pt x="0" y="13507"/>
                  <a:pt x="0" y="13468"/>
                </a:cubicBezTo>
                <a:close/>
              </a:path>
            </a:pathLst>
          </a:custGeom>
          <a:solidFill>
            <a:srgbClr val="0E11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98" name=""/>
          <p:cNvSpPr/>
          <p:nvPr/>
        </p:nvSpPr>
        <p:spPr>
          <a:xfrm>
            <a:off x="914040" y="92376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4"/>
                </a:lnTo>
                <a:cubicBezTo>
                  <a:pt x="0" y="47"/>
                  <a:pt x="2" y="40"/>
                  <a:pt x="5" y="34"/>
                </a:cubicBezTo>
                <a:cubicBezTo>
                  <a:pt x="7" y="27"/>
                  <a:pt x="11" y="20"/>
                  <a:pt x="16" y="15"/>
                </a:cubicBezTo>
                <a:cubicBezTo>
                  <a:pt x="21" y="10"/>
                  <a:pt x="27" y="7"/>
                  <a:pt x="33" y="4"/>
                </a:cubicBezTo>
                <a:cubicBezTo>
                  <a:pt x="40" y="1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1"/>
                  <a:pt x="180" y="4"/>
                </a:cubicBezTo>
                <a:cubicBezTo>
                  <a:pt x="187" y="7"/>
                  <a:pt x="193" y="10"/>
                  <a:pt x="198" y="15"/>
                </a:cubicBezTo>
                <a:cubicBezTo>
                  <a:pt x="203" y="20"/>
                  <a:pt x="206" y="27"/>
                  <a:pt x="209" y="34"/>
                </a:cubicBezTo>
                <a:cubicBezTo>
                  <a:pt x="212" y="40"/>
                  <a:pt x="213" y="47"/>
                  <a:pt x="213" y="54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09"/>
                </a:cubicBezTo>
                <a:cubicBezTo>
                  <a:pt x="206" y="716"/>
                  <a:pt x="203" y="721"/>
                  <a:pt x="198" y="726"/>
                </a:cubicBezTo>
                <a:cubicBezTo>
                  <a:pt x="193" y="731"/>
                  <a:pt x="187" y="735"/>
                  <a:pt x="180" y="738"/>
                </a:cubicBezTo>
                <a:cubicBezTo>
                  <a:pt x="174" y="740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0"/>
                  <a:pt x="33" y="738"/>
                </a:cubicBezTo>
                <a:cubicBezTo>
                  <a:pt x="27" y="735"/>
                  <a:pt x="21" y="731"/>
                  <a:pt x="16" y="726"/>
                </a:cubicBezTo>
                <a:cubicBezTo>
                  <a:pt x="11" y="721"/>
                  <a:pt x="7" y="716"/>
                  <a:pt x="5" y="709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799" name=""/>
          <p:cNvSpPr txBox="1"/>
          <p:nvPr/>
        </p:nvSpPr>
        <p:spPr>
          <a:xfrm>
            <a:off x="1143000" y="704520"/>
            <a:ext cx="9210600" cy="591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스키마와 인덱스 — </a:t>
            </a:r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GIN + HNSW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를 한 테이블에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00" name=""/>
          <p:cNvSpPr txBox="1"/>
          <p:nvPr/>
        </p:nvSpPr>
        <p:spPr>
          <a:xfrm>
            <a:off x="1152360" y="1917720"/>
            <a:ext cx="274464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create table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documents (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01" name=""/>
          <p:cNvSpPr txBox="1"/>
          <p:nvPr/>
        </p:nvSpPr>
        <p:spPr>
          <a:xfrm>
            <a:off x="1152360" y="2203560"/>
            <a:ext cx="605988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id </a:t>
            </a:r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bigint primary key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generated always </a:t>
            </a:r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as identity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,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02" name=""/>
          <p:cNvSpPr txBox="1"/>
          <p:nvPr/>
        </p:nvSpPr>
        <p:spPr>
          <a:xfrm>
            <a:off x="1152360" y="2489400"/>
            <a:ext cx="171540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content text,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03" name=""/>
          <p:cNvSpPr txBox="1"/>
          <p:nvPr/>
        </p:nvSpPr>
        <p:spPr>
          <a:xfrm>
            <a:off x="1152360" y="2774880"/>
            <a:ext cx="868896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fts tsvector generated always </a:t>
            </a:r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as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(to_tsvector(</a:t>
            </a:r>
            <a:r>
              <a:rPr lang="en-US" sz="1500" b="0" u="none" strike="noStrike">
                <a:solidFill>
                  <a:srgbClr val="0A3069"/>
                </a:solidFill>
                <a:effectLst/>
                <a:uFillTx/>
                <a:latin typeface="JetBrainsMono"/>
                <a:ea typeface="JetBrainsMono"/>
              </a:rPr>
              <a:t>'english'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, content)) stored,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04" name=""/>
          <p:cNvSpPr txBox="1"/>
          <p:nvPr/>
        </p:nvSpPr>
        <p:spPr>
          <a:xfrm>
            <a:off x="1152360" y="3060720"/>
            <a:ext cx="388800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embedding extensions.vector(</a:t>
            </a:r>
            <a:r>
              <a:rPr lang="en-US" sz="15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512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05" name=""/>
          <p:cNvSpPr txBox="1"/>
          <p:nvPr/>
        </p:nvSpPr>
        <p:spPr>
          <a:xfrm>
            <a:off x="1152360" y="3346560"/>
            <a:ext cx="22932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);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06" name=""/>
          <p:cNvSpPr txBox="1"/>
          <p:nvPr/>
        </p:nvSpPr>
        <p:spPr>
          <a:xfrm>
            <a:off x="1152360" y="3917880"/>
            <a:ext cx="34380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59636E"/>
                </a:solidFill>
                <a:effectLst/>
                <a:uFillTx/>
                <a:latin typeface="JetBrainsMono"/>
                <a:ea typeface="JetBrainsMono"/>
              </a:rPr>
              <a:t>-- 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07" name=""/>
          <p:cNvSpPr txBox="1"/>
          <p:nvPr/>
        </p:nvSpPr>
        <p:spPr>
          <a:xfrm>
            <a:off x="1487520" y="3898440"/>
            <a:ext cx="615600" cy="1908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500" b="0" u="none" strike="noStrike">
                <a:solidFill>
                  <a:srgbClr val="59636E"/>
                </a:solidFill>
                <a:effectLst/>
                <a:uFillTx/>
                <a:latin typeface="AppleSDGothicNeo"/>
                <a:ea typeface="AppleSDGothicNeo"/>
              </a:rPr>
              <a:t>전문검색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08" name=""/>
          <p:cNvSpPr txBox="1"/>
          <p:nvPr/>
        </p:nvSpPr>
        <p:spPr>
          <a:xfrm>
            <a:off x="2135880" y="3917880"/>
            <a:ext cx="68652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59636E"/>
                </a:solidFill>
                <a:effectLst/>
                <a:uFillTx/>
                <a:latin typeface="JetBrainsMono"/>
                <a:ea typeface="JetBrainsMono"/>
              </a:rPr>
              <a:t>: GIN 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09" name=""/>
          <p:cNvSpPr txBox="1"/>
          <p:nvPr/>
        </p:nvSpPr>
        <p:spPr>
          <a:xfrm>
            <a:off x="2805840" y="3898440"/>
            <a:ext cx="460080" cy="1908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500" b="0" u="none" strike="noStrike">
                <a:solidFill>
                  <a:srgbClr val="59636E"/>
                </a:solidFill>
                <a:effectLst/>
                <a:uFillTx/>
                <a:latin typeface="AppleSDGothicNeo"/>
                <a:ea typeface="AppleSDGothicNeo"/>
              </a:rPr>
              <a:t>인덱스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10" name=""/>
          <p:cNvSpPr txBox="1"/>
          <p:nvPr/>
        </p:nvSpPr>
        <p:spPr>
          <a:xfrm>
            <a:off x="3292200" y="3917880"/>
            <a:ext cx="22932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59636E"/>
                </a:solidFill>
                <a:effectLst/>
                <a:uFillTx/>
                <a:latin typeface="JetBrainsMono"/>
                <a:ea typeface="JetBrainsMono"/>
              </a:rPr>
              <a:t> (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11" name=""/>
          <p:cNvSpPr txBox="1"/>
          <p:nvPr/>
        </p:nvSpPr>
        <p:spPr>
          <a:xfrm>
            <a:off x="3515400" y="3898440"/>
            <a:ext cx="469080" cy="1908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500" b="0" u="none" strike="noStrike">
                <a:solidFill>
                  <a:srgbClr val="59636E"/>
                </a:solidFill>
                <a:effectLst/>
                <a:uFillTx/>
                <a:latin typeface="AppleSDGothicNeo"/>
                <a:ea typeface="AppleSDGothicNeo"/>
              </a:rPr>
              <a:t>역색인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12" name=""/>
          <p:cNvSpPr txBox="1"/>
          <p:nvPr/>
        </p:nvSpPr>
        <p:spPr>
          <a:xfrm>
            <a:off x="4001760" y="3917880"/>
            <a:ext cx="19008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59636E"/>
                </a:solidFill>
                <a:effectLst/>
                <a:uFillTx/>
                <a:latin typeface="JetBrainsMono"/>
                <a:ea typeface="JetBrainsMono"/>
              </a:rPr>
              <a:t>)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13" name=""/>
          <p:cNvSpPr txBox="1"/>
          <p:nvPr/>
        </p:nvSpPr>
        <p:spPr>
          <a:xfrm>
            <a:off x="1152360" y="4203720"/>
            <a:ext cx="343008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create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index documents_fts_idx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14" name=""/>
          <p:cNvSpPr txBox="1"/>
          <p:nvPr/>
        </p:nvSpPr>
        <p:spPr>
          <a:xfrm>
            <a:off x="1375920" y="4489560"/>
            <a:ext cx="320184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on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documents </a:t>
            </a:r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using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gin(fts);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15" name=""/>
          <p:cNvSpPr txBox="1"/>
          <p:nvPr/>
        </p:nvSpPr>
        <p:spPr>
          <a:xfrm>
            <a:off x="1152360" y="5060880"/>
            <a:ext cx="34380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59636E"/>
                </a:solidFill>
                <a:effectLst/>
                <a:uFillTx/>
                <a:latin typeface="JetBrainsMono"/>
                <a:ea typeface="JetBrainsMono"/>
              </a:rPr>
              <a:t>-- 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16" name=""/>
          <p:cNvSpPr txBox="1"/>
          <p:nvPr/>
        </p:nvSpPr>
        <p:spPr>
          <a:xfrm>
            <a:off x="1487520" y="5041440"/>
            <a:ext cx="621000" cy="1908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500" b="0" u="none" strike="noStrike">
                <a:solidFill>
                  <a:srgbClr val="59636E"/>
                </a:solidFill>
                <a:effectLst/>
                <a:uFillTx/>
                <a:latin typeface="AppleSDGothicNeo"/>
                <a:ea typeface="AppleSDGothicNeo"/>
              </a:rPr>
              <a:t>벡터검색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17" name=""/>
          <p:cNvSpPr txBox="1"/>
          <p:nvPr/>
        </p:nvSpPr>
        <p:spPr>
          <a:xfrm>
            <a:off x="2135880" y="5060880"/>
            <a:ext cx="434484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59636E"/>
                </a:solidFill>
                <a:effectLst/>
                <a:uFillTx/>
                <a:latin typeface="JetBrainsMono"/>
                <a:ea typeface="JetBrainsMono"/>
              </a:rPr>
              <a:t>: HNSW + inner product (vector_ip_ops)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18" name=""/>
          <p:cNvSpPr txBox="1"/>
          <p:nvPr/>
        </p:nvSpPr>
        <p:spPr>
          <a:xfrm>
            <a:off x="1152360" y="5346720"/>
            <a:ext cx="411624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create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index documents_embedding_idx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19" name=""/>
          <p:cNvSpPr txBox="1"/>
          <p:nvPr/>
        </p:nvSpPr>
        <p:spPr>
          <a:xfrm>
            <a:off x="1375920" y="5632560"/>
            <a:ext cx="571680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on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documents </a:t>
            </a:r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using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hnsw (embedding vector_ip_ops);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20" name=""/>
          <p:cNvSpPr txBox="1"/>
          <p:nvPr/>
        </p:nvSpPr>
        <p:spPr>
          <a:xfrm>
            <a:off x="1152360" y="6203880"/>
            <a:ext cx="34380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59636E"/>
                </a:solidFill>
                <a:effectLst/>
                <a:uFillTx/>
                <a:latin typeface="JetBrainsMono"/>
                <a:ea typeface="JetBrainsMono"/>
              </a:rPr>
              <a:t>-- 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21" name=""/>
          <p:cNvSpPr txBox="1"/>
          <p:nvPr/>
        </p:nvSpPr>
        <p:spPr>
          <a:xfrm>
            <a:off x="1487520" y="6184440"/>
            <a:ext cx="307440" cy="1908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500" b="0" u="none" strike="noStrike">
                <a:solidFill>
                  <a:srgbClr val="59636E"/>
                </a:solidFill>
                <a:effectLst/>
                <a:uFillTx/>
                <a:latin typeface="AppleSDGothicNeo"/>
                <a:ea typeface="AppleSDGothicNeo"/>
              </a:rPr>
              <a:t>검색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22" name=""/>
          <p:cNvSpPr txBox="1"/>
          <p:nvPr/>
        </p:nvSpPr>
        <p:spPr>
          <a:xfrm>
            <a:off x="1811520" y="6203880"/>
            <a:ext cx="190080" cy="1908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59636E"/>
                </a:solidFill>
                <a:effectLst/>
                <a:uFillTx/>
                <a:latin typeface="JetBrainsMono"/>
                <a:ea typeface="JetBrainsMono"/>
              </a:rPr>
              <a:t> 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23" name=""/>
          <p:cNvSpPr txBox="1"/>
          <p:nvPr/>
        </p:nvSpPr>
        <p:spPr>
          <a:xfrm>
            <a:off x="1923120" y="6184440"/>
            <a:ext cx="190080" cy="1908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500" b="0" u="none" strike="noStrike">
                <a:solidFill>
                  <a:srgbClr val="59636E"/>
                </a:solidFill>
                <a:effectLst/>
                <a:uFillTx/>
                <a:latin typeface="AppleSDGothicNeo"/>
                <a:ea typeface="AppleSDGothicNeo"/>
              </a:rPr>
              <a:t>시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24" name=""/>
          <p:cNvSpPr txBox="1"/>
          <p:nvPr/>
        </p:nvSpPr>
        <p:spPr>
          <a:xfrm>
            <a:off x="2085480" y="6203880"/>
            <a:ext cx="125820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59636E"/>
                </a:solidFill>
                <a:effectLst/>
                <a:uFillTx/>
                <a:latin typeface="JetBrainsMono"/>
                <a:ea typeface="JetBrainsMono"/>
              </a:rPr>
              <a:t> ef_search 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25" name=""/>
          <p:cNvSpPr txBox="1"/>
          <p:nvPr/>
        </p:nvSpPr>
        <p:spPr>
          <a:xfrm>
            <a:off x="3313440" y="6184440"/>
            <a:ext cx="296640" cy="1908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500" b="0" u="none" strike="noStrike">
                <a:solidFill>
                  <a:srgbClr val="59636E"/>
                </a:solidFill>
                <a:effectLst/>
                <a:uFillTx/>
                <a:latin typeface="AppleSDGothicNeo"/>
                <a:ea typeface="AppleSDGothicNeo"/>
              </a:rPr>
              <a:t>동적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26" name=""/>
          <p:cNvSpPr txBox="1"/>
          <p:nvPr/>
        </p:nvSpPr>
        <p:spPr>
          <a:xfrm>
            <a:off x="3637440" y="6203880"/>
            <a:ext cx="190080" cy="1908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59636E"/>
                </a:solidFill>
                <a:effectLst/>
                <a:uFillTx/>
                <a:latin typeface="JetBrainsMono"/>
                <a:ea typeface="JetBrainsMono"/>
              </a:rPr>
              <a:t> 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27" name=""/>
          <p:cNvSpPr txBox="1"/>
          <p:nvPr/>
        </p:nvSpPr>
        <p:spPr>
          <a:xfrm>
            <a:off x="3749400" y="6184440"/>
            <a:ext cx="306000" cy="1908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500" b="0" u="none" strike="noStrike">
                <a:solidFill>
                  <a:srgbClr val="59636E"/>
                </a:solidFill>
                <a:effectLst/>
                <a:uFillTx/>
                <a:latin typeface="AppleSDGothicNeo"/>
                <a:ea typeface="AppleSDGothicNeo"/>
              </a:rPr>
              <a:t>조정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28" name=""/>
          <p:cNvSpPr txBox="1"/>
          <p:nvPr/>
        </p:nvSpPr>
        <p:spPr>
          <a:xfrm>
            <a:off x="4073400" y="6203880"/>
            <a:ext cx="228708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59636E"/>
                </a:solidFill>
                <a:effectLst/>
                <a:uFillTx/>
                <a:latin typeface="JetBrainsMono"/>
                <a:ea typeface="JetBrainsMono"/>
              </a:rPr>
              <a:t> (recall vs latency)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29" name=""/>
          <p:cNvSpPr txBox="1"/>
          <p:nvPr/>
        </p:nvSpPr>
        <p:spPr>
          <a:xfrm>
            <a:off x="1152360" y="6489720"/>
            <a:ext cx="2858760" cy="21672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50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set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hnsw.ef search</a:t>
            </a:r>
            <a:r>
              <a:rPr lang="en-US" sz="150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 = 100</a:t>
            </a:r>
            <a:r>
              <a:rPr lang="en-US" sz="150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;</a:t>
            </a:r>
            <a:endParaRPr lang="en-US" sz="15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30" name=""/>
          <p:cNvSpPr txBox="1"/>
          <p:nvPr/>
        </p:nvSpPr>
        <p:spPr>
          <a:xfrm>
            <a:off x="914400" y="6314040"/>
            <a:ext cx="539856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Python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종합 쿡북 —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RRF·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인덱싱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메모리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보안까지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31" name=""/>
          <p:cNvSpPr txBox="1"/>
          <p:nvPr/>
        </p:nvSpPr>
        <p:spPr>
          <a:xfrm>
            <a:off x="11186640" y="6314040"/>
            <a:ext cx="153000" cy="1530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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2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33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34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35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36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37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38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39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40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41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42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43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44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45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46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47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48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49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50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51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52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53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54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55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56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57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58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59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60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61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62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63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64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65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66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67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68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69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70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71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72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73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74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75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76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77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78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79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80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81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82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83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84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85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86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87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88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89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90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91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92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93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94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895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96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97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98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899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00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01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02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03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04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05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06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07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08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09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10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11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12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13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14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15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16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17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18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19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20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21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22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23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24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25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26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27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28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29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30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31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32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33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34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35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36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37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38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39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40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41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42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43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44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45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46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47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48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49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50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51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52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53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54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55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56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57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58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59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60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61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62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63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64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65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66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67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68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69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70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71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72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73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74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75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76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77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78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79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80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81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82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83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84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85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86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87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88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89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90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91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92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2993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94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95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96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97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98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2999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000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001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02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03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04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05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006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007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08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09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010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011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012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013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014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015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016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017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018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019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20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021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022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023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024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025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26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27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28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29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30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31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32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33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34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35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36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37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38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39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40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41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42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43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44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45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46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47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48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49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50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51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52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53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54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55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56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57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58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59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60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61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62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63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64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65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66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67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68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69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70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71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72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73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74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75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76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77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78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79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80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81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82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83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84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85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86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87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88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89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90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91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92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93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94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95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96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97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98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099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00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01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02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03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04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05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06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07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08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09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10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11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12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13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14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15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16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17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18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19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20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21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22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23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24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25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26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27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28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29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30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31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32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33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34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35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36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37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38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39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40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41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42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43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44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45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46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47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48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49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50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51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52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53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54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55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56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57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58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59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60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61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62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63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64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65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66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67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68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69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70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71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72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73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74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75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76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77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78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79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80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81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82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83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84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85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86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87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88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89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90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91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92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93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94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95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96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97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198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199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00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01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02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03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04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05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06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07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08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09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10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11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12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13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14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15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16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17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18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19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20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21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22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23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24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25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26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27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28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29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30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31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32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33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34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35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36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37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38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39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40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41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42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43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44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45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46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47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48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49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50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51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52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53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54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55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56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57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58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59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60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61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62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63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64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65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66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67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68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69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70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71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72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73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74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75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76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77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78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79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80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81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82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83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84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85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86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87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88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89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90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91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92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93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94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95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96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97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98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299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00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01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02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03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04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05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06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07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08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09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10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11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12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13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14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15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16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17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18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19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20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21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22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23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24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25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26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27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28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29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30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31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32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33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34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35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36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37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38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39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40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41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42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43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44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45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46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47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48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49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50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51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52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53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54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55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56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57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58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59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60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61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62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63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64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65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66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67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68" name=""/>
          <p:cNvSpPr/>
          <p:nvPr/>
        </p:nvSpPr>
        <p:spPr>
          <a:xfrm>
            <a:off x="914040" y="138096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69" name=""/>
          <p:cNvSpPr/>
          <p:nvPr/>
        </p:nvSpPr>
        <p:spPr>
          <a:xfrm>
            <a:off x="594000" y="1423080"/>
            <a:ext cx="11003760" cy="5434920"/>
          </a:xfrm>
          <a:custGeom>
            <a:avLst/>
            <a:gdLst/>
            <a:ahLst/>
            <a:rect l="0" t="0" r="r" b="b"/>
            <a:pathLst>
              <a:path w="30566" h="15097">
                <a:moveTo>
                  <a:pt x="0" y="15097"/>
                </a:moveTo>
                <a:lnTo>
                  <a:pt x="0" y="0"/>
                </a:lnTo>
                <a:lnTo>
                  <a:pt x="30566" y="0"/>
                </a:lnTo>
                <a:lnTo>
                  <a:pt x="30566" y="15097"/>
                </a:lnTo>
                <a:lnTo>
                  <a:pt x="0" y="15097"/>
                </a:lnTo>
                <a:moveTo>
                  <a:pt x="889" y="994"/>
                </a:moveTo>
                <a:lnTo>
                  <a:pt x="889" y="14171"/>
                </a:lnTo>
                <a:cubicBezTo>
                  <a:pt x="889" y="14214"/>
                  <a:pt x="898" y="14254"/>
                  <a:pt x="914" y="14293"/>
                </a:cubicBezTo>
                <a:cubicBezTo>
                  <a:pt x="930" y="14332"/>
                  <a:pt x="953" y="14366"/>
                  <a:pt x="982" y="14396"/>
                </a:cubicBezTo>
                <a:cubicBezTo>
                  <a:pt x="1012" y="14426"/>
                  <a:pt x="1047" y="14449"/>
                  <a:pt x="1085" y="14465"/>
                </a:cubicBezTo>
                <a:cubicBezTo>
                  <a:pt x="1124" y="14481"/>
                  <a:pt x="1165" y="14489"/>
                  <a:pt x="1207" y="14489"/>
                </a:cubicBezTo>
                <a:lnTo>
                  <a:pt x="29360" y="14489"/>
                </a:lnTo>
                <a:cubicBezTo>
                  <a:pt x="29402" y="14489"/>
                  <a:pt x="29442" y="14481"/>
                  <a:pt x="29481" y="14465"/>
                </a:cubicBezTo>
                <a:cubicBezTo>
                  <a:pt x="29520" y="14449"/>
                  <a:pt x="29554" y="14426"/>
                  <a:pt x="29584" y="14396"/>
                </a:cubicBezTo>
                <a:cubicBezTo>
                  <a:pt x="29614" y="14366"/>
                  <a:pt x="29637" y="14332"/>
                  <a:pt x="29653" y="14293"/>
                </a:cubicBezTo>
                <a:cubicBezTo>
                  <a:pt x="29669" y="14254"/>
                  <a:pt x="29677" y="14214"/>
                  <a:pt x="29677" y="14171"/>
                </a:cubicBezTo>
                <a:lnTo>
                  <a:pt x="29677" y="994"/>
                </a:lnTo>
                <a:cubicBezTo>
                  <a:pt x="29677" y="952"/>
                  <a:pt x="29669" y="912"/>
                  <a:pt x="29653" y="873"/>
                </a:cubicBezTo>
                <a:cubicBezTo>
                  <a:pt x="29637" y="834"/>
                  <a:pt x="29614" y="799"/>
                  <a:pt x="29584" y="770"/>
                </a:cubicBezTo>
                <a:cubicBezTo>
                  <a:pt x="29554" y="740"/>
                  <a:pt x="29520" y="717"/>
                  <a:pt x="29481" y="701"/>
                </a:cubicBezTo>
                <a:cubicBezTo>
                  <a:pt x="29442" y="685"/>
                  <a:pt x="29402" y="677"/>
                  <a:pt x="29360" y="677"/>
                </a:cubicBezTo>
                <a:lnTo>
                  <a:pt x="1207" y="677"/>
                </a:lnTo>
                <a:cubicBezTo>
                  <a:pt x="1165" y="677"/>
                  <a:pt x="1124" y="685"/>
                  <a:pt x="1085" y="701"/>
                </a:cubicBezTo>
                <a:cubicBezTo>
                  <a:pt x="1047" y="717"/>
                  <a:pt x="1012" y="740"/>
                  <a:pt x="982" y="770"/>
                </a:cubicBezTo>
                <a:cubicBezTo>
                  <a:pt x="953" y="799"/>
                  <a:pt x="930" y="834"/>
                  <a:pt x="914" y="873"/>
                </a:cubicBezTo>
                <a:cubicBezTo>
                  <a:pt x="898" y="912"/>
                  <a:pt x="889" y="952"/>
                  <a:pt x="889" y="994"/>
                </a:cubicBezTo>
                <a:close/>
              </a:path>
            </a:pathLst>
          </a:custGeom>
          <a:solidFill>
            <a:srgbClr val="000000">
              <a:alpha val="30000"/>
            </a:srgbClr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70" name=""/>
          <p:cNvSpPr/>
          <p:nvPr/>
        </p:nvSpPr>
        <p:spPr>
          <a:xfrm>
            <a:off x="919080" y="1671480"/>
            <a:ext cx="10353960" cy="4962960"/>
          </a:xfrm>
          <a:custGeom>
            <a:avLst/>
            <a:gdLst/>
            <a:ahLst/>
            <a:rect l="0" t="0" r="r" b="b"/>
            <a:pathLst>
              <a:path w="28761" h="13786">
                <a:moveTo>
                  <a:pt x="0" y="13481"/>
                </a:moveTo>
                <a:lnTo>
                  <a:pt x="0" y="304"/>
                </a:lnTo>
                <a:cubicBezTo>
                  <a:pt x="0" y="284"/>
                  <a:pt x="2" y="264"/>
                  <a:pt x="6" y="245"/>
                </a:cubicBezTo>
                <a:cubicBezTo>
                  <a:pt x="9" y="225"/>
                  <a:pt x="15" y="206"/>
                  <a:pt x="23" y="188"/>
                </a:cubicBezTo>
                <a:cubicBezTo>
                  <a:pt x="31" y="169"/>
                  <a:pt x="40" y="152"/>
                  <a:pt x="51" y="135"/>
                </a:cubicBezTo>
                <a:cubicBezTo>
                  <a:pt x="62" y="119"/>
                  <a:pt x="75" y="103"/>
                  <a:pt x="89" y="89"/>
                </a:cubicBezTo>
                <a:cubicBezTo>
                  <a:pt x="103" y="75"/>
                  <a:pt x="118" y="62"/>
                  <a:pt x="135" y="51"/>
                </a:cubicBezTo>
                <a:cubicBezTo>
                  <a:pt x="152" y="40"/>
                  <a:pt x="169" y="31"/>
                  <a:pt x="188" y="23"/>
                </a:cubicBezTo>
                <a:cubicBezTo>
                  <a:pt x="206" y="15"/>
                  <a:pt x="225" y="10"/>
                  <a:pt x="245" y="6"/>
                </a:cubicBezTo>
                <a:cubicBezTo>
                  <a:pt x="264" y="2"/>
                  <a:pt x="284" y="0"/>
                  <a:pt x="304" y="0"/>
                </a:cubicBezTo>
                <a:lnTo>
                  <a:pt x="28457" y="0"/>
                </a:lnTo>
                <a:cubicBezTo>
                  <a:pt x="28477" y="0"/>
                  <a:pt x="28496" y="2"/>
                  <a:pt x="28516" y="6"/>
                </a:cubicBezTo>
                <a:cubicBezTo>
                  <a:pt x="28536" y="10"/>
                  <a:pt x="28555" y="15"/>
                  <a:pt x="28573" y="23"/>
                </a:cubicBezTo>
                <a:cubicBezTo>
                  <a:pt x="28592" y="31"/>
                  <a:pt x="28609" y="40"/>
                  <a:pt x="28626" y="51"/>
                </a:cubicBezTo>
                <a:cubicBezTo>
                  <a:pt x="28642" y="62"/>
                  <a:pt x="28658" y="75"/>
                  <a:pt x="28672" y="89"/>
                </a:cubicBezTo>
                <a:cubicBezTo>
                  <a:pt x="28686" y="103"/>
                  <a:pt x="28699" y="119"/>
                  <a:pt x="28710" y="135"/>
                </a:cubicBezTo>
                <a:cubicBezTo>
                  <a:pt x="28721" y="152"/>
                  <a:pt x="28730" y="169"/>
                  <a:pt x="28738" y="188"/>
                </a:cubicBezTo>
                <a:cubicBezTo>
                  <a:pt x="28745" y="206"/>
                  <a:pt x="28751" y="225"/>
                  <a:pt x="28755" y="245"/>
                </a:cubicBezTo>
                <a:cubicBezTo>
                  <a:pt x="28759" y="264"/>
                  <a:pt x="28761" y="284"/>
                  <a:pt x="28761" y="304"/>
                </a:cubicBezTo>
                <a:lnTo>
                  <a:pt x="28761" y="13481"/>
                </a:lnTo>
                <a:cubicBezTo>
                  <a:pt x="28761" y="13501"/>
                  <a:pt x="28759" y="13521"/>
                  <a:pt x="28755" y="13541"/>
                </a:cubicBezTo>
                <a:cubicBezTo>
                  <a:pt x="28751" y="13560"/>
                  <a:pt x="28745" y="13579"/>
                  <a:pt x="28738" y="13598"/>
                </a:cubicBezTo>
                <a:cubicBezTo>
                  <a:pt x="28730" y="13616"/>
                  <a:pt x="28721" y="13634"/>
                  <a:pt x="28710" y="13651"/>
                </a:cubicBezTo>
                <a:cubicBezTo>
                  <a:pt x="28699" y="13667"/>
                  <a:pt x="28686" y="13682"/>
                  <a:pt x="28672" y="13697"/>
                </a:cubicBezTo>
                <a:cubicBezTo>
                  <a:pt x="28658" y="13711"/>
                  <a:pt x="28642" y="13723"/>
                  <a:pt x="28626" y="13734"/>
                </a:cubicBezTo>
                <a:cubicBezTo>
                  <a:pt x="28609" y="13746"/>
                  <a:pt x="28592" y="13755"/>
                  <a:pt x="28573" y="13763"/>
                </a:cubicBezTo>
                <a:cubicBezTo>
                  <a:pt x="28555" y="13770"/>
                  <a:pt x="28536" y="13776"/>
                  <a:pt x="28516" y="13780"/>
                </a:cubicBezTo>
                <a:cubicBezTo>
                  <a:pt x="28496" y="13784"/>
                  <a:pt x="28477" y="13786"/>
                  <a:pt x="28457" y="13786"/>
                </a:cubicBezTo>
                <a:lnTo>
                  <a:pt x="304" y="13786"/>
                </a:lnTo>
                <a:cubicBezTo>
                  <a:pt x="284" y="13786"/>
                  <a:pt x="264" y="13784"/>
                  <a:pt x="245" y="13780"/>
                </a:cubicBezTo>
                <a:cubicBezTo>
                  <a:pt x="225" y="13776"/>
                  <a:pt x="206" y="13770"/>
                  <a:pt x="188" y="13763"/>
                </a:cubicBezTo>
                <a:cubicBezTo>
                  <a:pt x="169" y="13755"/>
                  <a:pt x="152" y="13746"/>
                  <a:pt x="135" y="13734"/>
                </a:cubicBezTo>
                <a:cubicBezTo>
                  <a:pt x="118" y="13723"/>
                  <a:pt x="103" y="13711"/>
                  <a:pt x="89" y="13697"/>
                </a:cubicBezTo>
                <a:cubicBezTo>
                  <a:pt x="75" y="13682"/>
                  <a:pt x="62" y="13667"/>
                  <a:pt x="51" y="13651"/>
                </a:cubicBezTo>
                <a:cubicBezTo>
                  <a:pt x="40" y="13634"/>
                  <a:pt x="31" y="13616"/>
                  <a:pt x="23" y="13598"/>
                </a:cubicBezTo>
                <a:cubicBezTo>
                  <a:pt x="15" y="13579"/>
                  <a:pt x="9" y="13560"/>
                  <a:pt x="6" y="13541"/>
                </a:cubicBezTo>
                <a:cubicBezTo>
                  <a:pt x="2" y="13521"/>
                  <a:pt x="0" y="13501"/>
                  <a:pt x="0" y="13481"/>
                </a:cubicBezTo>
                <a:close/>
              </a:path>
            </a:pathLst>
          </a:custGeom>
          <a:noFill/>
          <a:ln w="9360">
            <a:solidFill>
              <a:srgbClr val="1F2533"/>
            </a:solidFill>
            <a:miter/>
          </a:ln>
        </p:spPr>
        <p:txBody>
          <a:bodyPr lIns="4680" tIns="4680" rIns="4680" bIns="468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71" name=""/>
          <p:cNvSpPr/>
          <p:nvPr/>
        </p:nvSpPr>
        <p:spPr>
          <a:xfrm>
            <a:off x="923760" y="1676160"/>
            <a:ext cx="10344600" cy="4953240"/>
          </a:xfrm>
          <a:custGeom>
            <a:avLst/>
            <a:gdLst/>
            <a:ahLst/>
            <a:rect l="0" t="0" r="r" b="b"/>
            <a:pathLst>
              <a:path w="28735" h="13759">
                <a:moveTo>
                  <a:pt x="0" y="13468"/>
                </a:moveTo>
                <a:lnTo>
                  <a:pt x="0" y="291"/>
                </a:lnTo>
                <a:cubicBezTo>
                  <a:pt x="0" y="253"/>
                  <a:pt x="7" y="215"/>
                  <a:pt x="22" y="180"/>
                </a:cubicBezTo>
                <a:cubicBezTo>
                  <a:pt x="37" y="144"/>
                  <a:pt x="58" y="113"/>
                  <a:pt x="85" y="85"/>
                </a:cubicBezTo>
                <a:cubicBezTo>
                  <a:pt x="112" y="58"/>
                  <a:pt x="144" y="37"/>
                  <a:pt x="180" y="22"/>
                </a:cubicBezTo>
                <a:cubicBezTo>
                  <a:pt x="215" y="8"/>
                  <a:pt x="252" y="0"/>
                  <a:pt x="291" y="0"/>
                </a:cubicBezTo>
                <a:lnTo>
                  <a:pt x="28444" y="0"/>
                </a:lnTo>
                <a:cubicBezTo>
                  <a:pt x="28482" y="0"/>
                  <a:pt x="28519" y="8"/>
                  <a:pt x="28555" y="22"/>
                </a:cubicBezTo>
                <a:cubicBezTo>
                  <a:pt x="28591" y="37"/>
                  <a:pt x="28622" y="58"/>
                  <a:pt x="28649" y="85"/>
                </a:cubicBezTo>
                <a:cubicBezTo>
                  <a:pt x="28677" y="113"/>
                  <a:pt x="28698" y="144"/>
                  <a:pt x="28713" y="180"/>
                </a:cubicBezTo>
                <a:cubicBezTo>
                  <a:pt x="28727" y="215"/>
                  <a:pt x="28735" y="253"/>
                  <a:pt x="28735" y="291"/>
                </a:cubicBezTo>
                <a:lnTo>
                  <a:pt x="28735" y="13468"/>
                </a:lnTo>
                <a:cubicBezTo>
                  <a:pt x="28735" y="13507"/>
                  <a:pt x="28727" y="13544"/>
                  <a:pt x="28713" y="13580"/>
                </a:cubicBezTo>
                <a:cubicBezTo>
                  <a:pt x="28698" y="13615"/>
                  <a:pt x="28677" y="13647"/>
                  <a:pt x="28649" y="13674"/>
                </a:cubicBezTo>
                <a:cubicBezTo>
                  <a:pt x="28622" y="13702"/>
                  <a:pt x="28591" y="13723"/>
                  <a:pt x="28555" y="13737"/>
                </a:cubicBezTo>
                <a:cubicBezTo>
                  <a:pt x="28519" y="13752"/>
                  <a:pt x="28482" y="13759"/>
                  <a:pt x="28444" y="13759"/>
                </a:cubicBezTo>
                <a:lnTo>
                  <a:pt x="291" y="13759"/>
                </a:lnTo>
                <a:cubicBezTo>
                  <a:pt x="252" y="13759"/>
                  <a:pt x="215" y="13752"/>
                  <a:pt x="180" y="13737"/>
                </a:cubicBezTo>
                <a:cubicBezTo>
                  <a:pt x="144" y="13723"/>
                  <a:pt x="112" y="13702"/>
                  <a:pt x="85" y="13674"/>
                </a:cubicBezTo>
                <a:cubicBezTo>
                  <a:pt x="58" y="13647"/>
                  <a:pt x="37" y="13615"/>
                  <a:pt x="22" y="13580"/>
                </a:cubicBezTo>
                <a:cubicBezTo>
                  <a:pt x="7" y="13544"/>
                  <a:pt x="0" y="13507"/>
                  <a:pt x="0" y="13468"/>
                </a:cubicBezTo>
                <a:close/>
              </a:path>
            </a:pathLst>
          </a:custGeom>
          <a:solidFill>
            <a:srgbClr val="0E111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72" name=""/>
          <p:cNvSpPr/>
          <p:nvPr/>
        </p:nvSpPr>
        <p:spPr>
          <a:xfrm>
            <a:off x="914040" y="92376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4"/>
                </a:lnTo>
                <a:cubicBezTo>
                  <a:pt x="0" y="47"/>
                  <a:pt x="2" y="40"/>
                  <a:pt x="5" y="34"/>
                </a:cubicBezTo>
                <a:cubicBezTo>
                  <a:pt x="7" y="27"/>
                  <a:pt x="11" y="20"/>
                  <a:pt x="16" y="15"/>
                </a:cubicBezTo>
                <a:cubicBezTo>
                  <a:pt x="21" y="10"/>
                  <a:pt x="27" y="7"/>
                  <a:pt x="33" y="4"/>
                </a:cubicBezTo>
                <a:cubicBezTo>
                  <a:pt x="40" y="1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1"/>
                  <a:pt x="180" y="4"/>
                </a:cubicBezTo>
                <a:cubicBezTo>
                  <a:pt x="187" y="7"/>
                  <a:pt x="193" y="10"/>
                  <a:pt x="198" y="15"/>
                </a:cubicBezTo>
                <a:cubicBezTo>
                  <a:pt x="203" y="20"/>
                  <a:pt x="206" y="27"/>
                  <a:pt x="209" y="34"/>
                </a:cubicBezTo>
                <a:cubicBezTo>
                  <a:pt x="212" y="40"/>
                  <a:pt x="213" y="47"/>
                  <a:pt x="213" y="54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09"/>
                </a:cubicBezTo>
                <a:cubicBezTo>
                  <a:pt x="206" y="716"/>
                  <a:pt x="203" y="721"/>
                  <a:pt x="198" y="726"/>
                </a:cubicBezTo>
                <a:cubicBezTo>
                  <a:pt x="193" y="731"/>
                  <a:pt x="187" y="735"/>
                  <a:pt x="180" y="738"/>
                </a:cubicBezTo>
                <a:cubicBezTo>
                  <a:pt x="174" y="740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0"/>
                  <a:pt x="33" y="738"/>
                </a:cubicBezTo>
                <a:cubicBezTo>
                  <a:pt x="27" y="735"/>
                  <a:pt x="21" y="731"/>
                  <a:pt x="16" y="726"/>
                </a:cubicBezTo>
                <a:cubicBezTo>
                  <a:pt x="11" y="721"/>
                  <a:pt x="7" y="716"/>
                  <a:pt x="5" y="709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373" name=""/>
          <p:cNvSpPr txBox="1"/>
          <p:nvPr/>
        </p:nvSpPr>
        <p:spPr>
          <a:xfrm>
            <a:off x="1143000" y="704520"/>
            <a:ext cx="8812440" cy="591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hybrid_search SQL function — RRF 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본체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74" name=""/>
          <p:cNvSpPr txBox="1"/>
          <p:nvPr/>
        </p:nvSpPr>
        <p:spPr>
          <a:xfrm>
            <a:off x="1152360" y="1891080"/>
            <a:ext cx="2250360" cy="1040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1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create or</a:t>
            </a:r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replace </a:t>
            </a:r>
            <a:r>
              <a:rPr lang="en-US" sz="71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function</a:t>
            </a:r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hybrid_search(</a:t>
            </a:r>
            <a:endParaRPr lang="en-US" sz="71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75" name=""/>
          <p:cNvSpPr txBox="1"/>
          <p:nvPr/>
        </p:nvSpPr>
        <p:spPr>
          <a:xfrm>
            <a:off x="1152360" y="2027160"/>
            <a:ext cx="988560" cy="1040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query_text text,</a:t>
            </a:r>
            <a:endParaRPr lang="en-US" sz="71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76" name=""/>
          <p:cNvSpPr txBox="1"/>
          <p:nvPr/>
        </p:nvSpPr>
        <p:spPr>
          <a:xfrm>
            <a:off x="1152360" y="2163600"/>
            <a:ext cx="2250360" cy="1040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query_embedding extensions.vector(</a:t>
            </a:r>
            <a:r>
              <a:rPr lang="en-US" sz="71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512</a:t>
            </a:r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),</a:t>
            </a:r>
            <a:endParaRPr lang="en-US" sz="71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77" name=""/>
          <p:cNvSpPr txBox="1"/>
          <p:nvPr/>
        </p:nvSpPr>
        <p:spPr>
          <a:xfrm>
            <a:off x="1152360" y="2299680"/>
            <a:ext cx="988200" cy="1040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match_count </a:t>
            </a:r>
            <a:r>
              <a:rPr lang="en-US" sz="71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int</a:t>
            </a:r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,</a:t>
            </a:r>
            <a:endParaRPr lang="en-US" sz="71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78" name=""/>
          <p:cNvSpPr txBox="1"/>
          <p:nvPr/>
        </p:nvSpPr>
        <p:spPr>
          <a:xfrm>
            <a:off x="1152360" y="2435760"/>
            <a:ext cx="1591920" cy="1040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full_text_weight </a:t>
            </a:r>
            <a:r>
              <a:rPr lang="en-US" sz="71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float</a:t>
            </a:r>
            <a:r>
              <a:rPr lang="en-US" sz="71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 = 1</a:t>
            </a:r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,</a:t>
            </a:r>
            <a:endParaRPr lang="en-US" sz="71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79" name=""/>
          <p:cNvSpPr txBox="1"/>
          <p:nvPr/>
        </p:nvSpPr>
        <p:spPr>
          <a:xfrm>
            <a:off x="1152360" y="2572200"/>
            <a:ext cx="1537200" cy="1040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semantic_weight </a:t>
            </a:r>
            <a:r>
              <a:rPr lang="en-US" sz="71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float</a:t>
            </a:r>
            <a:r>
              <a:rPr lang="en-US" sz="71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 = 1</a:t>
            </a:r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,</a:t>
            </a:r>
            <a:endParaRPr lang="en-US" sz="71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80" name=""/>
          <p:cNvSpPr txBox="1"/>
          <p:nvPr/>
        </p:nvSpPr>
        <p:spPr>
          <a:xfrm>
            <a:off x="1152360" y="2708280"/>
            <a:ext cx="878400" cy="1040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rrf_k </a:t>
            </a:r>
            <a:r>
              <a:rPr lang="en-US" sz="71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int</a:t>
            </a:r>
            <a:r>
              <a:rPr lang="en-US" sz="71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 = 50</a:t>
            </a:r>
            <a:endParaRPr lang="en-US" sz="71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81" name=""/>
          <p:cNvSpPr txBox="1"/>
          <p:nvPr/>
        </p:nvSpPr>
        <p:spPr>
          <a:xfrm>
            <a:off x="1152360" y="2844360"/>
            <a:ext cx="90360" cy="1040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</a:t>
            </a:r>
            <a:endParaRPr lang="en-US" sz="71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82" name=""/>
          <p:cNvSpPr txBox="1"/>
          <p:nvPr/>
        </p:nvSpPr>
        <p:spPr>
          <a:xfrm>
            <a:off x="1152360" y="2980440"/>
            <a:ext cx="1262880" cy="1040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1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returns</a:t>
            </a:r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setof documents</a:t>
            </a:r>
            <a:endParaRPr lang="en-US" sz="71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83" name=""/>
          <p:cNvSpPr txBox="1"/>
          <p:nvPr/>
        </p:nvSpPr>
        <p:spPr>
          <a:xfrm>
            <a:off x="1152360" y="3116880"/>
            <a:ext cx="988200" cy="1040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1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language sql as</a:t>
            </a:r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$$</a:t>
            </a:r>
            <a:endParaRPr lang="en-US" sz="71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84" name=""/>
          <p:cNvSpPr txBox="1"/>
          <p:nvPr/>
        </p:nvSpPr>
        <p:spPr>
          <a:xfrm>
            <a:off x="1152360" y="3252960"/>
            <a:ext cx="1043640" cy="1040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1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with</a:t>
            </a:r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full_text </a:t>
            </a:r>
            <a:r>
              <a:rPr lang="en-US" sz="71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as</a:t>
            </a:r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(</a:t>
            </a:r>
            <a:endParaRPr lang="en-US" sz="71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85" name=""/>
          <p:cNvSpPr txBox="1"/>
          <p:nvPr/>
        </p:nvSpPr>
        <p:spPr>
          <a:xfrm>
            <a:off x="1258920" y="3389040"/>
            <a:ext cx="549720" cy="1040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1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select</a:t>
            </a:r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id,</a:t>
            </a:r>
            <a:endParaRPr lang="en-US" sz="71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86" name=""/>
          <p:cNvSpPr txBox="1"/>
          <p:nvPr/>
        </p:nvSpPr>
        <p:spPr>
          <a:xfrm>
            <a:off x="1365480" y="3525480"/>
            <a:ext cx="988200" cy="1040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10" b="0" u="none" strike="noStrike">
                <a:solidFill>
                  <a:srgbClr val="953800"/>
                </a:solidFill>
                <a:effectLst/>
                <a:uFillTx/>
                <a:latin typeface="JetBrainsMono"/>
                <a:ea typeface="JetBrainsMono"/>
              </a:rPr>
              <a:t>row_number</a:t>
            </a:r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() </a:t>
            </a:r>
            <a:r>
              <a:rPr lang="en-US" sz="71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over</a:t>
            </a:r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(</a:t>
            </a:r>
            <a:endParaRPr lang="en-US" sz="71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87" name=""/>
          <p:cNvSpPr txBox="1"/>
          <p:nvPr/>
        </p:nvSpPr>
        <p:spPr>
          <a:xfrm>
            <a:off x="1471680" y="3661560"/>
            <a:ext cx="3457800" cy="1040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1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order by</a:t>
            </a:r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ts_rank_cd(fts, websearch_to_tsquery(query_text)) </a:t>
            </a:r>
            <a:r>
              <a:rPr lang="en-US" sz="71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desc</a:t>
            </a:r>
            <a:endParaRPr lang="en-US" sz="71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88" name=""/>
          <p:cNvSpPr txBox="1"/>
          <p:nvPr/>
        </p:nvSpPr>
        <p:spPr>
          <a:xfrm>
            <a:off x="1152360" y="3797640"/>
            <a:ext cx="878760" cy="1040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  ) </a:t>
            </a:r>
            <a:r>
              <a:rPr lang="en-US" sz="71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as</a:t>
            </a:r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rank_ix</a:t>
            </a:r>
            <a:endParaRPr lang="en-US" sz="71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89" name=""/>
          <p:cNvSpPr txBox="1"/>
          <p:nvPr/>
        </p:nvSpPr>
        <p:spPr>
          <a:xfrm>
            <a:off x="1258920" y="3933720"/>
            <a:ext cx="768960" cy="1040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1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from</a:t>
            </a:r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documents</a:t>
            </a:r>
            <a:endParaRPr lang="en-US" sz="71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90" name=""/>
          <p:cNvSpPr txBox="1"/>
          <p:nvPr/>
        </p:nvSpPr>
        <p:spPr>
          <a:xfrm>
            <a:off x="1258920" y="4070160"/>
            <a:ext cx="2469960" cy="1040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1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where</a:t>
            </a:r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fts @@ websearch_to_tsquery(query_text)</a:t>
            </a:r>
            <a:endParaRPr lang="en-US" sz="71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91" name=""/>
          <p:cNvSpPr txBox="1"/>
          <p:nvPr/>
        </p:nvSpPr>
        <p:spPr>
          <a:xfrm>
            <a:off x="1258920" y="4206240"/>
            <a:ext cx="878400" cy="1040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1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order by</a:t>
            </a:r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rank_ix</a:t>
            </a:r>
            <a:endParaRPr lang="en-US" sz="71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92" name=""/>
          <p:cNvSpPr txBox="1"/>
          <p:nvPr/>
        </p:nvSpPr>
        <p:spPr>
          <a:xfrm>
            <a:off x="1152360" y="4342320"/>
            <a:ext cx="1866240" cy="1040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limit least(match_count, </a:t>
            </a:r>
            <a:r>
              <a:rPr lang="en-US" sz="71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30</a:t>
            </a:r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 </a:t>
            </a:r>
            <a:r>
              <a:rPr lang="en-US" sz="71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* 2</a:t>
            </a:r>
            <a:endParaRPr lang="en-US" sz="71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93" name=""/>
          <p:cNvSpPr txBox="1"/>
          <p:nvPr/>
        </p:nvSpPr>
        <p:spPr>
          <a:xfrm>
            <a:off x="1152360" y="4478760"/>
            <a:ext cx="110520" cy="1040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),</a:t>
            </a:r>
            <a:endParaRPr lang="en-US" sz="71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94" name=""/>
          <p:cNvSpPr txBox="1"/>
          <p:nvPr/>
        </p:nvSpPr>
        <p:spPr>
          <a:xfrm>
            <a:off x="1152360" y="4614840"/>
            <a:ext cx="714240" cy="1040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semantic </a:t>
            </a:r>
            <a:r>
              <a:rPr lang="en-US" sz="71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as</a:t>
            </a:r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(</a:t>
            </a:r>
            <a:endParaRPr lang="en-US" sz="71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95" name=""/>
          <p:cNvSpPr txBox="1"/>
          <p:nvPr/>
        </p:nvSpPr>
        <p:spPr>
          <a:xfrm>
            <a:off x="1258920" y="4750920"/>
            <a:ext cx="549720" cy="1040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1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select</a:t>
            </a:r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id,</a:t>
            </a:r>
            <a:endParaRPr lang="en-US" sz="71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96" name=""/>
          <p:cNvSpPr txBox="1"/>
          <p:nvPr/>
        </p:nvSpPr>
        <p:spPr>
          <a:xfrm>
            <a:off x="1365480" y="4887000"/>
            <a:ext cx="3731400" cy="1040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10" b="0" u="none" strike="noStrike">
                <a:solidFill>
                  <a:srgbClr val="953800"/>
                </a:solidFill>
                <a:effectLst/>
                <a:uFillTx/>
                <a:latin typeface="JetBrainsMono"/>
                <a:ea typeface="JetBrainsMono"/>
              </a:rPr>
              <a:t>row_number</a:t>
            </a:r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() </a:t>
            </a:r>
            <a:r>
              <a:rPr lang="en-US" sz="71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over</a:t>
            </a:r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(</a:t>
            </a:r>
            <a:r>
              <a:rPr lang="en-US" sz="71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order by</a:t>
            </a:r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embedding </a:t>
            </a:r>
            <a:r>
              <a:rPr lang="en-US" sz="71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&lt;</a:t>
            </a:r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#</a:t>
            </a:r>
            <a:r>
              <a:rPr lang="en-US" sz="71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&gt;</a:t>
            </a:r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query_embedding) </a:t>
            </a:r>
            <a:r>
              <a:rPr lang="en-US" sz="71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as</a:t>
            </a:r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rank_ix</a:t>
            </a:r>
            <a:endParaRPr lang="en-US" sz="71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97" name=""/>
          <p:cNvSpPr txBox="1"/>
          <p:nvPr/>
        </p:nvSpPr>
        <p:spPr>
          <a:xfrm>
            <a:off x="1258920" y="5023440"/>
            <a:ext cx="768960" cy="1040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1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from</a:t>
            </a:r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documents</a:t>
            </a:r>
            <a:endParaRPr lang="en-US" sz="71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98" name=""/>
          <p:cNvSpPr txBox="1"/>
          <p:nvPr/>
        </p:nvSpPr>
        <p:spPr>
          <a:xfrm>
            <a:off x="1258920" y="5159520"/>
            <a:ext cx="878400" cy="1040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1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order by</a:t>
            </a:r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rank_ix</a:t>
            </a:r>
            <a:endParaRPr lang="en-US" sz="71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399" name=""/>
          <p:cNvSpPr txBox="1"/>
          <p:nvPr/>
        </p:nvSpPr>
        <p:spPr>
          <a:xfrm>
            <a:off x="1152360" y="5295600"/>
            <a:ext cx="1866240" cy="1040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 limit least(match_count, </a:t>
            </a:r>
            <a:r>
              <a:rPr lang="en-US" sz="71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30</a:t>
            </a:r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 </a:t>
            </a:r>
            <a:r>
              <a:rPr lang="en-US" sz="71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* 2</a:t>
            </a:r>
            <a:endParaRPr lang="en-US" sz="71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00" name=""/>
          <p:cNvSpPr txBox="1"/>
          <p:nvPr/>
        </p:nvSpPr>
        <p:spPr>
          <a:xfrm>
            <a:off x="1152360" y="5432040"/>
            <a:ext cx="90360" cy="1040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</a:t>
            </a:r>
            <a:endParaRPr lang="en-US" sz="71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01" name=""/>
          <p:cNvSpPr txBox="1"/>
          <p:nvPr/>
        </p:nvSpPr>
        <p:spPr>
          <a:xfrm>
            <a:off x="1152360" y="5568120"/>
            <a:ext cx="988560" cy="1040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1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select</a:t>
            </a:r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documents.</a:t>
            </a:r>
            <a:r>
              <a:rPr lang="en-US" sz="71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*</a:t>
            </a:r>
            <a:endParaRPr lang="en-US" sz="71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02" name=""/>
          <p:cNvSpPr txBox="1"/>
          <p:nvPr/>
        </p:nvSpPr>
        <p:spPr>
          <a:xfrm>
            <a:off x="1152360" y="5704200"/>
            <a:ext cx="768960" cy="1040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1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from</a:t>
            </a:r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full_text</a:t>
            </a:r>
            <a:endParaRPr lang="en-US" sz="71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03" name=""/>
          <p:cNvSpPr txBox="1"/>
          <p:nvPr/>
        </p:nvSpPr>
        <p:spPr>
          <a:xfrm>
            <a:off x="1152360" y="5840280"/>
            <a:ext cx="2963520" cy="1040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1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full outer join</a:t>
            </a:r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semantic </a:t>
            </a:r>
            <a:r>
              <a:rPr lang="en-US" sz="71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on</a:t>
            </a:r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full_text.id </a:t>
            </a:r>
            <a:r>
              <a:rPr lang="en-US" sz="71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=</a:t>
            </a:r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semantic.id</a:t>
            </a:r>
            <a:endParaRPr lang="en-US" sz="71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04" name=""/>
          <p:cNvSpPr txBox="1"/>
          <p:nvPr/>
        </p:nvSpPr>
        <p:spPr>
          <a:xfrm>
            <a:off x="1152360" y="5976720"/>
            <a:ext cx="3732480" cy="1040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1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join</a:t>
            </a:r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documents </a:t>
            </a:r>
            <a:r>
              <a:rPr lang="en-US" sz="71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on</a:t>
            </a:r>
            <a:r>
              <a:rPr lang="en-US" sz="710" b="0" u="none" strike="noStrike">
                <a:solidFill>
                  <a:srgbClr val="953800"/>
                </a:solidFill>
                <a:effectLst/>
                <a:uFillTx/>
                <a:latin typeface="JetBrainsMono"/>
                <a:ea typeface="JetBrainsMono"/>
              </a:rPr>
              <a:t> coalesce</a:t>
            </a:r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(full_text.id, semantic.id) </a:t>
            </a:r>
            <a:r>
              <a:rPr lang="en-US" sz="71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=</a:t>
            </a:r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documents.id</a:t>
            </a:r>
            <a:endParaRPr lang="en-US" sz="71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05" name=""/>
          <p:cNvSpPr txBox="1"/>
          <p:nvPr/>
        </p:nvSpPr>
        <p:spPr>
          <a:xfrm>
            <a:off x="1152360" y="6112800"/>
            <a:ext cx="439560" cy="1040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1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order by</a:t>
            </a:r>
            <a:endParaRPr lang="en-US" sz="71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06" name=""/>
          <p:cNvSpPr txBox="1"/>
          <p:nvPr/>
        </p:nvSpPr>
        <p:spPr>
          <a:xfrm>
            <a:off x="1258920" y="6248880"/>
            <a:ext cx="3786120" cy="1040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10" b="0" u="none" strike="noStrike">
                <a:solidFill>
                  <a:srgbClr val="953800"/>
                </a:solidFill>
                <a:effectLst/>
                <a:uFillTx/>
                <a:latin typeface="JetBrainsMono"/>
                <a:ea typeface="JetBrainsMono"/>
              </a:rPr>
              <a:t>coalesce</a:t>
            </a:r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(</a:t>
            </a:r>
            <a:r>
              <a:rPr lang="en-US" sz="71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1.0 /</a:t>
            </a:r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(rrf_k </a:t>
            </a:r>
            <a:r>
              <a:rPr lang="en-US" sz="71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+</a:t>
            </a:r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full_text.rank_ix), </a:t>
            </a:r>
            <a:r>
              <a:rPr lang="en-US" sz="71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0.0</a:t>
            </a:r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 </a:t>
            </a:r>
            <a:r>
              <a:rPr lang="en-US" sz="71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*</a:t>
            </a:r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full_text_weight </a:t>
            </a:r>
            <a:r>
              <a:rPr lang="en-US" sz="71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+</a:t>
            </a:r>
            <a:endParaRPr lang="en-US" sz="71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07" name=""/>
          <p:cNvSpPr txBox="1"/>
          <p:nvPr/>
        </p:nvSpPr>
        <p:spPr>
          <a:xfrm>
            <a:off x="1258920" y="6384960"/>
            <a:ext cx="3566520" cy="1040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10" b="0" u="none" strike="noStrike">
                <a:solidFill>
                  <a:srgbClr val="953800"/>
                </a:solidFill>
                <a:effectLst/>
                <a:uFillTx/>
                <a:latin typeface="JetBrainsMono"/>
                <a:ea typeface="JetBrainsMono"/>
              </a:rPr>
              <a:t>coalesce</a:t>
            </a:r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(</a:t>
            </a:r>
            <a:r>
              <a:rPr lang="en-US" sz="71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1.0 /</a:t>
            </a:r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(rrf_k </a:t>
            </a:r>
            <a:r>
              <a:rPr lang="en-US" sz="71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+</a:t>
            </a:r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semantic.rank_ix), </a:t>
            </a:r>
            <a:r>
              <a:rPr lang="en-US" sz="71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0.0</a:t>
            </a:r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) </a:t>
            </a:r>
            <a:r>
              <a:rPr lang="en-US" sz="710" b="0" u="none" strike="noStrike">
                <a:solidFill>
                  <a:srgbClr val="0550AE"/>
                </a:solidFill>
                <a:effectLst/>
                <a:uFillTx/>
                <a:latin typeface="JetBrainsMono"/>
                <a:ea typeface="JetBrainsMono"/>
              </a:rPr>
              <a:t>*</a:t>
            </a:r>
            <a:r>
              <a:rPr lang="en-US" sz="710" b="0" u="none" strike="noStrike">
                <a:solidFill>
                  <a:srgbClr val="E6E8EE"/>
                </a:solidFill>
                <a:effectLst/>
                <a:uFillTx/>
                <a:latin typeface="JetBrainsMono"/>
                <a:ea typeface="JetBrainsMono"/>
              </a:rPr>
              <a:t> semantic_weight</a:t>
            </a:r>
            <a:endParaRPr lang="en-US" sz="71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08" name=""/>
          <p:cNvSpPr txBox="1"/>
          <p:nvPr/>
        </p:nvSpPr>
        <p:spPr>
          <a:xfrm>
            <a:off x="1258920" y="6521400"/>
            <a:ext cx="220320" cy="1040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710" b="0" u="none" strike="noStrike">
                <a:solidFill>
                  <a:srgbClr val="CF222E"/>
                </a:solidFill>
                <a:effectLst/>
                <a:uFillTx/>
                <a:latin typeface="JetBrainsMono"/>
                <a:ea typeface="JetBrainsMono"/>
              </a:rPr>
              <a:t>desc</a:t>
            </a:r>
            <a:endParaRPr lang="en-US" sz="71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09" name=""/>
          <p:cNvSpPr txBox="1"/>
          <p:nvPr/>
        </p:nvSpPr>
        <p:spPr>
          <a:xfrm>
            <a:off x="914400" y="6314040"/>
            <a:ext cx="539856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Python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종합 쿡북 —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RRF·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인덱싱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메모리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보안까지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10" name=""/>
          <p:cNvSpPr txBox="1"/>
          <p:nvPr/>
        </p:nvSpPr>
        <p:spPr>
          <a:xfrm>
            <a:off x="11186640" y="6314040"/>
            <a:ext cx="153000" cy="1530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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1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12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13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14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15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16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17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18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19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20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21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22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23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24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25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26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27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28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29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30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31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32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33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34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35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36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37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38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39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40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41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42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43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44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45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46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47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48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49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50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51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52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53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54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55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56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57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58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59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60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61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62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63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64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65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66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67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68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69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70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71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72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73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74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75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76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77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78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79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80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81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82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83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84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85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86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87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88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89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90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91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92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93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94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95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96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97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498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499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00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01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02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03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04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05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06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07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08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09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10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11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12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13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14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15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16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17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18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19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20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21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22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23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24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25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26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27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28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29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30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31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32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33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34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35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36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37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38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39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40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41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42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43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44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45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46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47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48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49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50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51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52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53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54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55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56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57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58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59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60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61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62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63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64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65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66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67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68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69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70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71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72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73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74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75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76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77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78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79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80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81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82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83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84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85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86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87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88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89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90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91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92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93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94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95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96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97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598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599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600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601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602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603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604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05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06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07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08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09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10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11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12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13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14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15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16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17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18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19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20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21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22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23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24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25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26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27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28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29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30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31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32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33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34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35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36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37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38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39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40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41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42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43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44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45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46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47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48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49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50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51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52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53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54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55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56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57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58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59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60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61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62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63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64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65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66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67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68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69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70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71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72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73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74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75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76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77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78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79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80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81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82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83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84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85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86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87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88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89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90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91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92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93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94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95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96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97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98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699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00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01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02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03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04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05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06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07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08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09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10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11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12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13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14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15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16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17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18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19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20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21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22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23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24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25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26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27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28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29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30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31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32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33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34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35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36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37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38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39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40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41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42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43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44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45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46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47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48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49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50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51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52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53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54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55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56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57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58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59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60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61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62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63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64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65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66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67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68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69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70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71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72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73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74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75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76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77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778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79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80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81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82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83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84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85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86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87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88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89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90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91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92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93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94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95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96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97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98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799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00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01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02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03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04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05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06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07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08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09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10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11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12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13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14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15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16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17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18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19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20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21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22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23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24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25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26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27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28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29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30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31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32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33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34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35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36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37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38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39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40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41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42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43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44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45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46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47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48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49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50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51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52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53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54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55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56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57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58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59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60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61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62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63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64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65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66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67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68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69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70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71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72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73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74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75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76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77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78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79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80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81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82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83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84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85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86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87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88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89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90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91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92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93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94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95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96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97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98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899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00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01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02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03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04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05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06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07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08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09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10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11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12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13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14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15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16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17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18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19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20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21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22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23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24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25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26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27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28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29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30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31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32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33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34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35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36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37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38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39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40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41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42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43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44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45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46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47" name=""/>
          <p:cNvSpPr/>
          <p:nvPr/>
        </p:nvSpPr>
        <p:spPr>
          <a:xfrm>
            <a:off x="914040" y="186660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48" name=""/>
          <p:cNvSpPr/>
          <p:nvPr/>
        </p:nvSpPr>
        <p:spPr>
          <a:xfrm>
            <a:off x="914040" y="140940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3"/>
                </a:lnTo>
                <a:cubicBezTo>
                  <a:pt x="0" y="46"/>
                  <a:pt x="2" y="39"/>
                  <a:pt x="5" y="33"/>
                </a:cubicBezTo>
                <a:cubicBezTo>
                  <a:pt x="7" y="27"/>
                  <a:pt x="11" y="21"/>
                  <a:pt x="16" y="16"/>
                </a:cubicBezTo>
                <a:cubicBezTo>
                  <a:pt x="21" y="11"/>
                  <a:pt x="27" y="7"/>
                  <a:pt x="33" y="4"/>
                </a:cubicBezTo>
                <a:cubicBezTo>
                  <a:pt x="40" y="2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2"/>
                  <a:pt x="180" y="4"/>
                </a:cubicBezTo>
                <a:cubicBezTo>
                  <a:pt x="187" y="7"/>
                  <a:pt x="193" y="11"/>
                  <a:pt x="198" y="16"/>
                </a:cubicBezTo>
                <a:cubicBezTo>
                  <a:pt x="203" y="21"/>
                  <a:pt x="206" y="27"/>
                  <a:pt x="209" y="33"/>
                </a:cubicBezTo>
                <a:cubicBezTo>
                  <a:pt x="212" y="39"/>
                  <a:pt x="213" y="46"/>
                  <a:pt x="213" y="53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10"/>
                </a:cubicBezTo>
                <a:cubicBezTo>
                  <a:pt x="206" y="716"/>
                  <a:pt x="203" y="722"/>
                  <a:pt x="198" y="727"/>
                </a:cubicBezTo>
                <a:cubicBezTo>
                  <a:pt x="193" y="732"/>
                  <a:pt x="187" y="735"/>
                  <a:pt x="180" y="738"/>
                </a:cubicBezTo>
                <a:cubicBezTo>
                  <a:pt x="174" y="741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1"/>
                  <a:pt x="33" y="738"/>
                </a:cubicBezTo>
                <a:cubicBezTo>
                  <a:pt x="27" y="735"/>
                  <a:pt x="21" y="732"/>
                  <a:pt x="16" y="727"/>
                </a:cubicBezTo>
                <a:cubicBezTo>
                  <a:pt x="11" y="722"/>
                  <a:pt x="7" y="716"/>
                  <a:pt x="5" y="710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49" name=""/>
          <p:cNvSpPr txBox="1"/>
          <p:nvPr/>
        </p:nvSpPr>
        <p:spPr>
          <a:xfrm>
            <a:off x="1143000" y="1190160"/>
            <a:ext cx="8010720" cy="591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왜 </a:t>
            </a:r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ts_rank_cd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가 아니라 </a:t>
            </a:r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row_number?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50" name=""/>
          <p:cNvSpPr txBox="1"/>
          <p:nvPr/>
        </p:nvSpPr>
        <p:spPr>
          <a:xfrm>
            <a:off x="914400" y="2173680"/>
            <a:ext cx="909756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ts_rank_cd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는 인덱스를 타지 못한다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 WHERE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절로 매칭된 후보에만 적용해야 비용이 합리적이다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51" name=""/>
          <p:cNvSpPr/>
          <p:nvPr/>
        </p:nvSpPr>
        <p:spPr>
          <a:xfrm>
            <a:off x="1019160" y="341928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7"/>
                </a:moveTo>
                <a:cubicBezTo>
                  <a:pt x="212" y="121"/>
                  <a:pt x="210" y="134"/>
                  <a:pt x="204" y="147"/>
                </a:cubicBezTo>
                <a:cubicBezTo>
                  <a:pt x="199" y="160"/>
                  <a:pt x="191" y="172"/>
                  <a:pt x="181" y="182"/>
                </a:cubicBezTo>
                <a:cubicBezTo>
                  <a:pt x="171" y="192"/>
                  <a:pt x="160" y="199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199"/>
                  <a:pt x="41" y="192"/>
                  <a:pt x="32" y="182"/>
                </a:cubicBezTo>
                <a:cubicBezTo>
                  <a:pt x="22" y="172"/>
                  <a:pt x="13" y="160"/>
                  <a:pt x="8" y="147"/>
                </a:cubicBezTo>
                <a:cubicBezTo>
                  <a:pt x="2" y="134"/>
                  <a:pt x="0" y="121"/>
                  <a:pt x="0" y="107"/>
                </a:cubicBezTo>
                <a:cubicBezTo>
                  <a:pt x="0" y="92"/>
                  <a:pt x="2" y="78"/>
                  <a:pt x="8" y="65"/>
                </a:cubicBezTo>
                <a:cubicBezTo>
                  <a:pt x="13" y="52"/>
                  <a:pt x="22" y="41"/>
                  <a:pt x="32" y="31"/>
                </a:cubicBezTo>
                <a:cubicBezTo>
                  <a:pt x="41" y="21"/>
                  <a:pt x="53" y="13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3"/>
                  <a:pt x="171" y="21"/>
                  <a:pt x="181" y="31"/>
                </a:cubicBezTo>
                <a:cubicBezTo>
                  <a:pt x="191" y="41"/>
                  <a:pt x="199" y="52"/>
                  <a:pt x="204" y="65"/>
                </a:cubicBezTo>
                <a:cubicBezTo>
                  <a:pt x="210" y="78"/>
                  <a:pt x="212" y="92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52" name=""/>
          <p:cNvSpPr txBox="1"/>
          <p:nvPr/>
        </p:nvSpPr>
        <p:spPr>
          <a:xfrm>
            <a:off x="914400" y="2716560"/>
            <a:ext cx="17114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핵심 트레이드오프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: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53" name=""/>
          <p:cNvSpPr/>
          <p:nvPr/>
        </p:nvSpPr>
        <p:spPr>
          <a:xfrm>
            <a:off x="1019160" y="389556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7"/>
                </a:moveTo>
                <a:cubicBezTo>
                  <a:pt x="212" y="121"/>
                  <a:pt x="210" y="134"/>
                  <a:pt x="204" y="147"/>
                </a:cubicBezTo>
                <a:cubicBezTo>
                  <a:pt x="199" y="160"/>
                  <a:pt x="191" y="172"/>
                  <a:pt x="181" y="182"/>
                </a:cubicBezTo>
                <a:cubicBezTo>
                  <a:pt x="171" y="192"/>
                  <a:pt x="160" y="199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199"/>
                  <a:pt x="41" y="192"/>
                  <a:pt x="32" y="182"/>
                </a:cubicBezTo>
                <a:cubicBezTo>
                  <a:pt x="22" y="172"/>
                  <a:pt x="13" y="160"/>
                  <a:pt x="8" y="147"/>
                </a:cubicBezTo>
                <a:cubicBezTo>
                  <a:pt x="2" y="134"/>
                  <a:pt x="0" y="121"/>
                  <a:pt x="0" y="107"/>
                </a:cubicBezTo>
                <a:cubicBezTo>
                  <a:pt x="0" y="93"/>
                  <a:pt x="2" y="79"/>
                  <a:pt x="8" y="66"/>
                </a:cubicBezTo>
                <a:cubicBezTo>
                  <a:pt x="13" y="53"/>
                  <a:pt x="22" y="41"/>
                  <a:pt x="32" y="31"/>
                </a:cubicBezTo>
                <a:cubicBezTo>
                  <a:pt x="41" y="21"/>
                  <a:pt x="53" y="13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3"/>
                  <a:pt x="171" y="21"/>
                  <a:pt x="181" y="31"/>
                </a:cubicBezTo>
                <a:cubicBezTo>
                  <a:pt x="191" y="41"/>
                  <a:pt x="199" y="53"/>
                  <a:pt x="204" y="66"/>
                </a:cubicBezTo>
                <a:cubicBezTo>
                  <a:pt x="210" y="79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54" name=""/>
          <p:cNvSpPr txBox="1"/>
          <p:nvPr/>
        </p:nvSpPr>
        <p:spPr>
          <a:xfrm>
            <a:off x="1234440" y="3269160"/>
            <a:ext cx="782892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WHERE fts @@ websearch_to_tsquery(...)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로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GIN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인덱스 활용 → 후보 압축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55" name=""/>
          <p:cNvSpPr/>
          <p:nvPr/>
        </p:nvSpPr>
        <p:spPr>
          <a:xfrm>
            <a:off x="1019160" y="436212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7"/>
                </a:moveTo>
                <a:cubicBezTo>
                  <a:pt x="212" y="121"/>
                  <a:pt x="210" y="135"/>
                  <a:pt x="204" y="148"/>
                </a:cubicBezTo>
                <a:cubicBezTo>
                  <a:pt x="199" y="161"/>
                  <a:pt x="191" y="172"/>
                  <a:pt x="181" y="182"/>
                </a:cubicBezTo>
                <a:cubicBezTo>
                  <a:pt x="171" y="192"/>
                  <a:pt x="160" y="200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200"/>
                  <a:pt x="41" y="192"/>
                  <a:pt x="32" y="182"/>
                </a:cubicBezTo>
                <a:cubicBezTo>
                  <a:pt x="22" y="172"/>
                  <a:pt x="13" y="161"/>
                  <a:pt x="8" y="148"/>
                </a:cubicBezTo>
                <a:cubicBezTo>
                  <a:pt x="2" y="135"/>
                  <a:pt x="0" y="121"/>
                  <a:pt x="0" y="107"/>
                </a:cubicBezTo>
                <a:cubicBezTo>
                  <a:pt x="0" y="93"/>
                  <a:pt x="2" y="80"/>
                  <a:pt x="8" y="67"/>
                </a:cubicBezTo>
                <a:cubicBezTo>
                  <a:pt x="13" y="54"/>
                  <a:pt x="22" y="42"/>
                  <a:pt x="32" y="32"/>
                </a:cubicBezTo>
                <a:cubicBezTo>
                  <a:pt x="41" y="22"/>
                  <a:pt x="53" y="14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4"/>
                  <a:pt x="171" y="22"/>
                  <a:pt x="181" y="32"/>
                </a:cubicBezTo>
                <a:cubicBezTo>
                  <a:pt x="191" y="42"/>
                  <a:pt x="199" y="54"/>
                  <a:pt x="204" y="67"/>
                </a:cubicBezTo>
                <a:cubicBezTo>
                  <a:pt x="210" y="80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56" name=""/>
          <p:cNvSpPr txBox="1"/>
          <p:nvPr/>
        </p:nvSpPr>
        <p:spPr>
          <a:xfrm>
            <a:off x="1234440" y="3745440"/>
            <a:ext cx="60282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ts_rank_cd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로 후보 내부 순위 결정 → 결과는 작아서 비싸지 않음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57" name=""/>
          <p:cNvSpPr/>
          <p:nvPr/>
        </p:nvSpPr>
        <p:spPr>
          <a:xfrm>
            <a:off x="1019160" y="483840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6"/>
                </a:moveTo>
                <a:cubicBezTo>
                  <a:pt x="212" y="120"/>
                  <a:pt x="210" y="134"/>
                  <a:pt x="204" y="147"/>
                </a:cubicBezTo>
                <a:cubicBezTo>
                  <a:pt x="199" y="160"/>
                  <a:pt x="191" y="172"/>
                  <a:pt x="181" y="182"/>
                </a:cubicBezTo>
                <a:cubicBezTo>
                  <a:pt x="171" y="192"/>
                  <a:pt x="160" y="200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200"/>
                  <a:pt x="41" y="192"/>
                  <a:pt x="32" y="182"/>
                </a:cubicBezTo>
                <a:cubicBezTo>
                  <a:pt x="22" y="172"/>
                  <a:pt x="13" y="160"/>
                  <a:pt x="8" y="147"/>
                </a:cubicBezTo>
                <a:cubicBezTo>
                  <a:pt x="2" y="134"/>
                  <a:pt x="0" y="120"/>
                  <a:pt x="0" y="106"/>
                </a:cubicBezTo>
                <a:cubicBezTo>
                  <a:pt x="0" y="92"/>
                  <a:pt x="2" y="79"/>
                  <a:pt x="8" y="66"/>
                </a:cubicBezTo>
                <a:cubicBezTo>
                  <a:pt x="13" y="53"/>
                  <a:pt x="22" y="41"/>
                  <a:pt x="32" y="31"/>
                </a:cubicBezTo>
                <a:cubicBezTo>
                  <a:pt x="41" y="21"/>
                  <a:pt x="53" y="14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4"/>
                  <a:pt x="171" y="21"/>
                  <a:pt x="181" y="31"/>
                </a:cubicBezTo>
                <a:cubicBezTo>
                  <a:pt x="191" y="41"/>
                  <a:pt x="199" y="53"/>
                  <a:pt x="204" y="66"/>
                </a:cubicBezTo>
                <a:cubicBezTo>
                  <a:pt x="210" y="79"/>
                  <a:pt x="212" y="92"/>
                  <a:pt x="212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58" name=""/>
          <p:cNvSpPr txBox="1"/>
          <p:nvPr/>
        </p:nvSpPr>
        <p:spPr>
          <a:xfrm>
            <a:off x="1234440" y="4212000"/>
            <a:ext cx="738972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limit match_count × 2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로 양쪽에서 충분한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candidate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를 뽑고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RRF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로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fusion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59" name=""/>
          <p:cNvSpPr txBox="1"/>
          <p:nvPr/>
        </p:nvSpPr>
        <p:spPr>
          <a:xfrm>
            <a:off x="1234440" y="4688280"/>
            <a:ext cx="74106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너무 작게 뽑으면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fusion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효과 소실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(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한쪽에서 누락된 항목은 다른 쪽 랭크만 기여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)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60" name=""/>
          <p:cNvSpPr txBox="1"/>
          <p:nvPr/>
        </p:nvSpPr>
        <p:spPr>
          <a:xfrm>
            <a:off x="914400" y="5231160"/>
            <a:ext cx="72378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실측 권장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: match_count × 2 ~ × 5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사이에서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recall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과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latency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를 보고 튜닝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61" name=""/>
          <p:cNvSpPr txBox="1"/>
          <p:nvPr/>
        </p:nvSpPr>
        <p:spPr>
          <a:xfrm>
            <a:off x="914400" y="6314040"/>
            <a:ext cx="539856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Python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종합 쿡북 —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RRF·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인덱싱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메모리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보안까지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62" name=""/>
          <p:cNvSpPr txBox="1"/>
          <p:nvPr/>
        </p:nvSpPr>
        <p:spPr>
          <a:xfrm>
            <a:off x="11186640" y="6314040"/>
            <a:ext cx="153000" cy="1530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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3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64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65" name="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rect l="0" t="0" r="r" b="b"/>
            <a:pathLst>
              <a:path w="33867" h="19050">
                <a:moveTo>
                  <a:pt x="0" y="0"/>
                </a:moveTo>
                <a:lnTo>
                  <a:pt x="33867" y="0"/>
                </a:lnTo>
                <a:lnTo>
                  <a:pt x="33867" y="19050"/>
                </a:ln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0B0D1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66" name=""/>
          <p:cNvSpPr/>
          <p:nvPr/>
        </p:nvSpPr>
        <p:spPr>
          <a:xfrm>
            <a:off x="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67" name=""/>
          <p:cNvSpPr/>
          <p:nvPr/>
        </p:nvSpPr>
        <p:spPr>
          <a:xfrm>
            <a:off x="0" y="342900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68" name=""/>
          <p:cNvSpPr/>
          <p:nvPr/>
        </p:nvSpPr>
        <p:spPr>
          <a:xfrm>
            <a:off x="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69" name=""/>
          <p:cNvSpPr/>
          <p:nvPr/>
        </p:nvSpPr>
        <p:spPr>
          <a:xfrm>
            <a:off x="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70" name=""/>
          <p:cNvSpPr/>
          <p:nvPr/>
        </p:nvSpPr>
        <p:spPr>
          <a:xfrm>
            <a:off x="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C4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71" name=""/>
          <p:cNvSpPr/>
          <p:nvPr/>
        </p:nvSpPr>
        <p:spPr>
          <a:xfrm>
            <a:off x="19044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72" name=""/>
          <p:cNvSpPr/>
          <p:nvPr/>
        </p:nvSpPr>
        <p:spPr>
          <a:xfrm>
            <a:off x="19044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73" name=""/>
          <p:cNvSpPr/>
          <p:nvPr/>
        </p:nvSpPr>
        <p:spPr>
          <a:xfrm>
            <a:off x="380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74" name=""/>
          <p:cNvSpPr/>
          <p:nvPr/>
        </p:nvSpPr>
        <p:spPr>
          <a:xfrm>
            <a:off x="38088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75" name=""/>
          <p:cNvSpPr/>
          <p:nvPr/>
        </p:nvSpPr>
        <p:spPr>
          <a:xfrm>
            <a:off x="38088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76" name=""/>
          <p:cNvSpPr/>
          <p:nvPr/>
        </p:nvSpPr>
        <p:spPr>
          <a:xfrm>
            <a:off x="571320" y="4071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77" name=""/>
          <p:cNvSpPr/>
          <p:nvPr/>
        </p:nvSpPr>
        <p:spPr>
          <a:xfrm>
            <a:off x="571320" y="4178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78" name=""/>
          <p:cNvSpPr/>
          <p:nvPr/>
        </p:nvSpPr>
        <p:spPr>
          <a:xfrm>
            <a:off x="761760" y="342900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79" name=""/>
          <p:cNvSpPr/>
          <p:nvPr/>
        </p:nvSpPr>
        <p:spPr>
          <a:xfrm>
            <a:off x="761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80" name=""/>
          <p:cNvSpPr/>
          <p:nvPr/>
        </p:nvSpPr>
        <p:spPr>
          <a:xfrm>
            <a:off x="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81" name=""/>
          <p:cNvSpPr/>
          <p:nvPr/>
        </p:nvSpPr>
        <p:spPr>
          <a:xfrm>
            <a:off x="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82" name=""/>
          <p:cNvSpPr/>
          <p:nvPr/>
        </p:nvSpPr>
        <p:spPr>
          <a:xfrm>
            <a:off x="190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83" name=""/>
          <p:cNvSpPr/>
          <p:nvPr/>
        </p:nvSpPr>
        <p:spPr>
          <a:xfrm>
            <a:off x="190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84" name=""/>
          <p:cNvSpPr/>
          <p:nvPr/>
        </p:nvSpPr>
        <p:spPr>
          <a:xfrm>
            <a:off x="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85" name=""/>
          <p:cNvSpPr/>
          <p:nvPr/>
        </p:nvSpPr>
        <p:spPr>
          <a:xfrm>
            <a:off x="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86" name=""/>
          <p:cNvSpPr/>
          <p:nvPr/>
        </p:nvSpPr>
        <p:spPr>
          <a:xfrm>
            <a:off x="190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87" name=""/>
          <p:cNvSpPr/>
          <p:nvPr/>
        </p:nvSpPr>
        <p:spPr>
          <a:xfrm>
            <a:off x="190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88" name=""/>
          <p:cNvSpPr/>
          <p:nvPr/>
        </p:nvSpPr>
        <p:spPr>
          <a:xfrm>
            <a:off x="38088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89" name=""/>
          <p:cNvSpPr/>
          <p:nvPr/>
        </p:nvSpPr>
        <p:spPr>
          <a:xfrm>
            <a:off x="38088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90" name=""/>
          <p:cNvSpPr/>
          <p:nvPr/>
        </p:nvSpPr>
        <p:spPr>
          <a:xfrm>
            <a:off x="57132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91" name=""/>
          <p:cNvSpPr/>
          <p:nvPr/>
        </p:nvSpPr>
        <p:spPr>
          <a:xfrm>
            <a:off x="57132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92" name=""/>
          <p:cNvSpPr/>
          <p:nvPr/>
        </p:nvSpPr>
        <p:spPr>
          <a:xfrm>
            <a:off x="380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93" name=""/>
          <p:cNvSpPr/>
          <p:nvPr/>
        </p:nvSpPr>
        <p:spPr>
          <a:xfrm>
            <a:off x="380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94" name=""/>
          <p:cNvSpPr/>
          <p:nvPr/>
        </p:nvSpPr>
        <p:spPr>
          <a:xfrm>
            <a:off x="571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95" name=""/>
          <p:cNvSpPr/>
          <p:nvPr/>
        </p:nvSpPr>
        <p:spPr>
          <a:xfrm>
            <a:off x="571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96" name=""/>
          <p:cNvSpPr/>
          <p:nvPr/>
        </p:nvSpPr>
        <p:spPr>
          <a:xfrm>
            <a:off x="0" y="471456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97" name=""/>
          <p:cNvSpPr/>
          <p:nvPr/>
        </p:nvSpPr>
        <p:spPr>
          <a:xfrm>
            <a:off x="76176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3998" name=""/>
          <p:cNvSpPr/>
          <p:nvPr/>
        </p:nvSpPr>
        <p:spPr>
          <a:xfrm>
            <a:off x="76176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B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3999" name=""/>
          <p:cNvSpPr/>
          <p:nvPr/>
        </p:nvSpPr>
        <p:spPr>
          <a:xfrm>
            <a:off x="952200" y="4286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00" name=""/>
          <p:cNvSpPr/>
          <p:nvPr/>
        </p:nvSpPr>
        <p:spPr>
          <a:xfrm>
            <a:off x="952200" y="4393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01" name=""/>
          <p:cNvSpPr/>
          <p:nvPr/>
        </p:nvSpPr>
        <p:spPr>
          <a:xfrm>
            <a:off x="76176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02" name=""/>
          <p:cNvSpPr/>
          <p:nvPr/>
        </p:nvSpPr>
        <p:spPr>
          <a:xfrm>
            <a:off x="76176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03" name=""/>
          <p:cNvSpPr/>
          <p:nvPr/>
        </p:nvSpPr>
        <p:spPr>
          <a:xfrm>
            <a:off x="952200" y="4500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04" name=""/>
          <p:cNvSpPr/>
          <p:nvPr/>
        </p:nvSpPr>
        <p:spPr>
          <a:xfrm>
            <a:off x="952200" y="4607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05" name=""/>
          <p:cNvSpPr/>
          <p:nvPr/>
        </p:nvSpPr>
        <p:spPr>
          <a:xfrm>
            <a:off x="114300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06" name=""/>
          <p:cNvSpPr/>
          <p:nvPr/>
        </p:nvSpPr>
        <p:spPr>
          <a:xfrm>
            <a:off x="114300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07" name=""/>
          <p:cNvSpPr/>
          <p:nvPr/>
        </p:nvSpPr>
        <p:spPr>
          <a:xfrm>
            <a:off x="1333440" y="4286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08" name=""/>
          <p:cNvSpPr/>
          <p:nvPr/>
        </p:nvSpPr>
        <p:spPr>
          <a:xfrm>
            <a:off x="1333440" y="4393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09" name=""/>
          <p:cNvSpPr/>
          <p:nvPr/>
        </p:nvSpPr>
        <p:spPr>
          <a:xfrm>
            <a:off x="114300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10" name=""/>
          <p:cNvSpPr/>
          <p:nvPr/>
        </p:nvSpPr>
        <p:spPr>
          <a:xfrm>
            <a:off x="114300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11" name=""/>
          <p:cNvSpPr/>
          <p:nvPr/>
        </p:nvSpPr>
        <p:spPr>
          <a:xfrm>
            <a:off x="133344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12" name=""/>
          <p:cNvSpPr/>
          <p:nvPr/>
        </p:nvSpPr>
        <p:spPr>
          <a:xfrm>
            <a:off x="133344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13" name=""/>
          <p:cNvSpPr/>
          <p:nvPr/>
        </p:nvSpPr>
        <p:spPr>
          <a:xfrm>
            <a:off x="761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14" name=""/>
          <p:cNvSpPr/>
          <p:nvPr/>
        </p:nvSpPr>
        <p:spPr>
          <a:xfrm>
            <a:off x="761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15" name=""/>
          <p:cNvSpPr/>
          <p:nvPr/>
        </p:nvSpPr>
        <p:spPr>
          <a:xfrm>
            <a:off x="952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16" name=""/>
          <p:cNvSpPr/>
          <p:nvPr/>
        </p:nvSpPr>
        <p:spPr>
          <a:xfrm>
            <a:off x="952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17" name=""/>
          <p:cNvSpPr/>
          <p:nvPr/>
        </p:nvSpPr>
        <p:spPr>
          <a:xfrm>
            <a:off x="761760" y="4929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18" name=""/>
          <p:cNvSpPr/>
          <p:nvPr/>
        </p:nvSpPr>
        <p:spPr>
          <a:xfrm>
            <a:off x="114300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19" name=""/>
          <p:cNvSpPr/>
          <p:nvPr/>
        </p:nvSpPr>
        <p:spPr>
          <a:xfrm>
            <a:off x="114300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20" name=""/>
          <p:cNvSpPr/>
          <p:nvPr/>
        </p:nvSpPr>
        <p:spPr>
          <a:xfrm>
            <a:off x="133344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21" name=""/>
          <p:cNvSpPr/>
          <p:nvPr/>
        </p:nvSpPr>
        <p:spPr>
          <a:xfrm>
            <a:off x="133344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22" name=""/>
          <p:cNvSpPr/>
          <p:nvPr/>
        </p:nvSpPr>
        <p:spPr>
          <a:xfrm>
            <a:off x="1143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23" name=""/>
          <p:cNvSpPr/>
          <p:nvPr/>
        </p:nvSpPr>
        <p:spPr>
          <a:xfrm>
            <a:off x="1143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24" name=""/>
          <p:cNvSpPr/>
          <p:nvPr/>
        </p:nvSpPr>
        <p:spPr>
          <a:xfrm>
            <a:off x="1333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25" name=""/>
          <p:cNvSpPr/>
          <p:nvPr/>
        </p:nvSpPr>
        <p:spPr>
          <a:xfrm>
            <a:off x="1333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26" name=""/>
          <p:cNvSpPr/>
          <p:nvPr/>
        </p:nvSpPr>
        <p:spPr>
          <a:xfrm>
            <a:off x="1523880" y="342900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27" name=""/>
          <p:cNvSpPr/>
          <p:nvPr/>
        </p:nvSpPr>
        <p:spPr>
          <a:xfrm>
            <a:off x="1523880" y="428616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28" name=""/>
          <p:cNvSpPr/>
          <p:nvPr/>
        </p:nvSpPr>
        <p:spPr>
          <a:xfrm>
            <a:off x="152388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29" name=""/>
          <p:cNvSpPr/>
          <p:nvPr/>
        </p:nvSpPr>
        <p:spPr>
          <a:xfrm>
            <a:off x="152388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30" name=""/>
          <p:cNvSpPr/>
          <p:nvPr/>
        </p:nvSpPr>
        <p:spPr>
          <a:xfrm>
            <a:off x="1714320" y="4500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31" name=""/>
          <p:cNvSpPr/>
          <p:nvPr/>
        </p:nvSpPr>
        <p:spPr>
          <a:xfrm>
            <a:off x="1714320" y="4607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32" name=""/>
          <p:cNvSpPr/>
          <p:nvPr/>
        </p:nvSpPr>
        <p:spPr>
          <a:xfrm>
            <a:off x="1904760" y="42861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33" name=""/>
          <p:cNvSpPr/>
          <p:nvPr/>
        </p:nvSpPr>
        <p:spPr>
          <a:xfrm>
            <a:off x="1904760" y="450036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34" name=""/>
          <p:cNvSpPr/>
          <p:nvPr/>
        </p:nvSpPr>
        <p:spPr>
          <a:xfrm>
            <a:off x="152388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35" name=""/>
          <p:cNvSpPr/>
          <p:nvPr/>
        </p:nvSpPr>
        <p:spPr>
          <a:xfrm>
            <a:off x="152388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36" name=""/>
          <p:cNvSpPr/>
          <p:nvPr/>
        </p:nvSpPr>
        <p:spPr>
          <a:xfrm>
            <a:off x="171432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37" name=""/>
          <p:cNvSpPr/>
          <p:nvPr/>
        </p:nvSpPr>
        <p:spPr>
          <a:xfrm>
            <a:off x="171432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38" name=""/>
          <p:cNvSpPr/>
          <p:nvPr/>
        </p:nvSpPr>
        <p:spPr>
          <a:xfrm>
            <a:off x="152388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39" name=""/>
          <p:cNvSpPr/>
          <p:nvPr/>
        </p:nvSpPr>
        <p:spPr>
          <a:xfrm>
            <a:off x="152388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40" name=""/>
          <p:cNvSpPr/>
          <p:nvPr/>
        </p:nvSpPr>
        <p:spPr>
          <a:xfrm>
            <a:off x="171432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41" name=""/>
          <p:cNvSpPr/>
          <p:nvPr/>
        </p:nvSpPr>
        <p:spPr>
          <a:xfrm>
            <a:off x="171432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42" name=""/>
          <p:cNvSpPr/>
          <p:nvPr/>
        </p:nvSpPr>
        <p:spPr>
          <a:xfrm>
            <a:off x="1904760" y="4714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43" name=""/>
          <p:cNvSpPr/>
          <p:nvPr/>
        </p:nvSpPr>
        <p:spPr>
          <a:xfrm>
            <a:off x="1904760" y="4821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B5A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44" name=""/>
          <p:cNvSpPr/>
          <p:nvPr/>
        </p:nvSpPr>
        <p:spPr>
          <a:xfrm>
            <a:off x="2095200" y="47145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45" name=""/>
          <p:cNvSpPr/>
          <p:nvPr/>
        </p:nvSpPr>
        <p:spPr>
          <a:xfrm>
            <a:off x="2095200" y="48218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46" name=""/>
          <p:cNvSpPr/>
          <p:nvPr/>
        </p:nvSpPr>
        <p:spPr>
          <a:xfrm>
            <a:off x="190476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47" name=""/>
          <p:cNvSpPr/>
          <p:nvPr/>
        </p:nvSpPr>
        <p:spPr>
          <a:xfrm>
            <a:off x="190476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48" name=""/>
          <p:cNvSpPr/>
          <p:nvPr/>
        </p:nvSpPr>
        <p:spPr>
          <a:xfrm>
            <a:off x="2095200" y="49291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8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49" name=""/>
          <p:cNvSpPr/>
          <p:nvPr/>
        </p:nvSpPr>
        <p:spPr>
          <a:xfrm>
            <a:off x="2095200" y="50360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50" name=""/>
          <p:cNvSpPr/>
          <p:nvPr/>
        </p:nvSpPr>
        <p:spPr>
          <a:xfrm>
            <a:off x="2286000" y="428616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51" name=""/>
          <p:cNvSpPr/>
          <p:nvPr/>
        </p:nvSpPr>
        <p:spPr>
          <a:xfrm>
            <a:off x="228600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52" name=""/>
          <p:cNvSpPr/>
          <p:nvPr/>
        </p:nvSpPr>
        <p:spPr>
          <a:xfrm>
            <a:off x="228600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53" name=""/>
          <p:cNvSpPr/>
          <p:nvPr/>
        </p:nvSpPr>
        <p:spPr>
          <a:xfrm>
            <a:off x="228600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54" name=""/>
          <p:cNvSpPr/>
          <p:nvPr/>
        </p:nvSpPr>
        <p:spPr>
          <a:xfrm>
            <a:off x="2476440" y="4929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55" name=""/>
          <p:cNvSpPr/>
          <p:nvPr/>
        </p:nvSpPr>
        <p:spPr>
          <a:xfrm>
            <a:off x="2476440" y="5036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56" name=""/>
          <p:cNvSpPr/>
          <p:nvPr/>
        </p:nvSpPr>
        <p:spPr>
          <a:xfrm>
            <a:off x="2666880" y="471456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57" name=""/>
          <p:cNvSpPr/>
          <p:nvPr/>
        </p:nvSpPr>
        <p:spPr>
          <a:xfrm>
            <a:off x="2666880" y="49291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58" name=""/>
          <p:cNvSpPr/>
          <p:nvPr/>
        </p:nvSpPr>
        <p:spPr>
          <a:xfrm>
            <a:off x="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59" name=""/>
          <p:cNvSpPr/>
          <p:nvPr/>
        </p:nvSpPr>
        <p:spPr>
          <a:xfrm>
            <a:off x="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60" name=""/>
          <p:cNvSpPr/>
          <p:nvPr/>
        </p:nvSpPr>
        <p:spPr>
          <a:xfrm>
            <a:off x="1523880" y="5143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61" name=""/>
          <p:cNvSpPr/>
          <p:nvPr/>
        </p:nvSpPr>
        <p:spPr>
          <a:xfrm>
            <a:off x="1523880" y="5357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62" name=""/>
          <p:cNvSpPr/>
          <p:nvPr/>
        </p:nvSpPr>
        <p:spPr>
          <a:xfrm>
            <a:off x="190476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63" name=""/>
          <p:cNvSpPr/>
          <p:nvPr/>
        </p:nvSpPr>
        <p:spPr>
          <a:xfrm>
            <a:off x="190476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64" name=""/>
          <p:cNvSpPr/>
          <p:nvPr/>
        </p:nvSpPr>
        <p:spPr>
          <a:xfrm>
            <a:off x="2095200" y="5143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65" name=""/>
          <p:cNvSpPr/>
          <p:nvPr/>
        </p:nvSpPr>
        <p:spPr>
          <a:xfrm>
            <a:off x="2095200" y="5250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66" name=""/>
          <p:cNvSpPr/>
          <p:nvPr/>
        </p:nvSpPr>
        <p:spPr>
          <a:xfrm>
            <a:off x="190476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67" name=""/>
          <p:cNvSpPr/>
          <p:nvPr/>
        </p:nvSpPr>
        <p:spPr>
          <a:xfrm>
            <a:off x="190476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68" name=""/>
          <p:cNvSpPr/>
          <p:nvPr/>
        </p:nvSpPr>
        <p:spPr>
          <a:xfrm>
            <a:off x="2095200" y="5357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69" name=""/>
          <p:cNvSpPr/>
          <p:nvPr/>
        </p:nvSpPr>
        <p:spPr>
          <a:xfrm>
            <a:off x="2095200" y="5464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70" name=""/>
          <p:cNvSpPr/>
          <p:nvPr/>
        </p:nvSpPr>
        <p:spPr>
          <a:xfrm>
            <a:off x="1523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71" name=""/>
          <p:cNvSpPr/>
          <p:nvPr/>
        </p:nvSpPr>
        <p:spPr>
          <a:xfrm>
            <a:off x="228600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72" name=""/>
          <p:cNvSpPr/>
          <p:nvPr/>
        </p:nvSpPr>
        <p:spPr>
          <a:xfrm>
            <a:off x="228600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73" name=""/>
          <p:cNvSpPr/>
          <p:nvPr/>
        </p:nvSpPr>
        <p:spPr>
          <a:xfrm>
            <a:off x="247644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74" name=""/>
          <p:cNvSpPr/>
          <p:nvPr/>
        </p:nvSpPr>
        <p:spPr>
          <a:xfrm>
            <a:off x="247644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75" name=""/>
          <p:cNvSpPr/>
          <p:nvPr/>
        </p:nvSpPr>
        <p:spPr>
          <a:xfrm>
            <a:off x="228600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76" name=""/>
          <p:cNvSpPr/>
          <p:nvPr/>
        </p:nvSpPr>
        <p:spPr>
          <a:xfrm>
            <a:off x="228600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77" name=""/>
          <p:cNvSpPr/>
          <p:nvPr/>
        </p:nvSpPr>
        <p:spPr>
          <a:xfrm>
            <a:off x="247644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78" name=""/>
          <p:cNvSpPr/>
          <p:nvPr/>
        </p:nvSpPr>
        <p:spPr>
          <a:xfrm>
            <a:off x="247644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79" name=""/>
          <p:cNvSpPr/>
          <p:nvPr/>
        </p:nvSpPr>
        <p:spPr>
          <a:xfrm>
            <a:off x="266688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80" name=""/>
          <p:cNvSpPr/>
          <p:nvPr/>
        </p:nvSpPr>
        <p:spPr>
          <a:xfrm>
            <a:off x="266688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81" name=""/>
          <p:cNvSpPr/>
          <p:nvPr/>
        </p:nvSpPr>
        <p:spPr>
          <a:xfrm>
            <a:off x="2857320" y="5143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82" name=""/>
          <p:cNvSpPr/>
          <p:nvPr/>
        </p:nvSpPr>
        <p:spPr>
          <a:xfrm>
            <a:off x="2857320" y="5250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83" name=""/>
          <p:cNvSpPr/>
          <p:nvPr/>
        </p:nvSpPr>
        <p:spPr>
          <a:xfrm>
            <a:off x="266688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84" name=""/>
          <p:cNvSpPr/>
          <p:nvPr/>
        </p:nvSpPr>
        <p:spPr>
          <a:xfrm>
            <a:off x="266688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85" name=""/>
          <p:cNvSpPr/>
          <p:nvPr/>
        </p:nvSpPr>
        <p:spPr>
          <a:xfrm>
            <a:off x="2857320" y="5357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86" name=""/>
          <p:cNvSpPr/>
          <p:nvPr/>
        </p:nvSpPr>
        <p:spPr>
          <a:xfrm>
            <a:off x="2857320" y="5464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087" name=""/>
          <p:cNvSpPr/>
          <p:nvPr/>
        </p:nvSpPr>
        <p:spPr>
          <a:xfrm>
            <a:off x="22860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88" name=""/>
          <p:cNvSpPr/>
          <p:nvPr/>
        </p:nvSpPr>
        <p:spPr>
          <a:xfrm>
            <a:off x="22860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89" name=""/>
          <p:cNvSpPr/>
          <p:nvPr/>
        </p:nvSpPr>
        <p:spPr>
          <a:xfrm>
            <a:off x="247644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90" name=""/>
          <p:cNvSpPr/>
          <p:nvPr/>
        </p:nvSpPr>
        <p:spPr>
          <a:xfrm>
            <a:off x="247644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91" name=""/>
          <p:cNvSpPr/>
          <p:nvPr/>
        </p:nvSpPr>
        <p:spPr>
          <a:xfrm>
            <a:off x="2286000" y="5786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92" name=""/>
          <p:cNvSpPr/>
          <p:nvPr/>
        </p:nvSpPr>
        <p:spPr>
          <a:xfrm>
            <a:off x="266688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93" name=""/>
          <p:cNvSpPr/>
          <p:nvPr/>
        </p:nvSpPr>
        <p:spPr>
          <a:xfrm>
            <a:off x="266688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94" name=""/>
          <p:cNvSpPr/>
          <p:nvPr/>
        </p:nvSpPr>
        <p:spPr>
          <a:xfrm>
            <a:off x="285732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E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95" name=""/>
          <p:cNvSpPr/>
          <p:nvPr/>
        </p:nvSpPr>
        <p:spPr>
          <a:xfrm>
            <a:off x="285732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96" name=""/>
          <p:cNvSpPr/>
          <p:nvPr/>
        </p:nvSpPr>
        <p:spPr>
          <a:xfrm>
            <a:off x="266688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97" name=""/>
          <p:cNvSpPr/>
          <p:nvPr/>
        </p:nvSpPr>
        <p:spPr>
          <a:xfrm>
            <a:off x="266688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98" name=""/>
          <p:cNvSpPr/>
          <p:nvPr/>
        </p:nvSpPr>
        <p:spPr>
          <a:xfrm>
            <a:off x="285732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099" name=""/>
          <p:cNvSpPr/>
          <p:nvPr/>
        </p:nvSpPr>
        <p:spPr>
          <a:xfrm>
            <a:off x="285732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100" name=""/>
          <p:cNvSpPr/>
          <p:nvPr/>
        </p:nvSpPr>
        <p:spPr>
          <a:xfrm>
            <a:off x="1523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101" name=""/>
          <p:cNvSpPr/>
          <p:nvPr/>
        </p:nvSpPr>
        <p:spPr>
          <a:xfrm>
            <a:off x="1523880" y="642924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6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102" name=""/>
          <p:cNvSpPr/>
          <p:nvPr/>
        </p:nvSpPr>
        <p:spPr>
          <a:xfrm>
            <a:off x="2286000" y="6000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103" name=""/>
          <p:cNvSpPr/>
          <p:nvPr/>
        </p:nvSpPr>
        <p:spPr>
          <a:xfrm>
            <a:off x="228600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104" name=""/>
          <p:cNvSpPr/>
          <p:nvPr/>
        </p:nvSpPr>
        <p:spPr>
          <a:xfrm>
            <a:off x="266688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105" name=""/>
          <p:cNvSpPr/>
          <p:nvPr/>
        </p:nvSpPr>
        <p:spPr>
          <a:xfrm>
            <a:off x="266688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106" name=""/>
          <p:cNvSpPr/>
          <p:nvPr/>
        </p:nvSpPr>
        <p:spPr>
          <a:xfrm>
            <a:off x="285732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107" name=""/>
          <p:cNvSpPr/>
          <p:nvPr/>
        </p:nvSpPr>
        <p:spPr>
          <a:xfrm>
            <a:off x="285732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108" name=""/>
          <p:cNvSpPr/>
          <p:nvPr/>
        </p:nvSpPr>
        <p:spPr>
          <a:xfrm>
            <a:off x="2666880" y="6215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109" name=""/>
          <p:cNvSpPr/>
          <p:nvPr/>
        </p:nvSpPr>
        <p:spPr>
          <a:xfrm>
            <a:off x="2286000" y="6429240"/>
            <a:ext cx="762120" cy="428760"/>
          </a:xfrm>
          <a:custGeom>
            <a:avLst/>
            <a:gdLst/>
            <a:ahLst/>
            <a:rect l="0" t="0" r="r" b="b"/>
            <a:pathLst>
              <a:path w="2117" h="1191">
                <a:moveTo>
                  <a:pt x="0" y="0"/>
                </a:moveTo>
                <a:lnTo>
                  <a:pt x="2117" y="0"/>
                </a:lnTo>
                <a:lnTo>
                  <a:pt x="2117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110" name=""/>
          <p:cNvSpPr/>
          <p:nvPr/>
        </p:nvSpPr>
        <p:spPr>
          <a:xfrm>
            <a:off x="3047760" y="342900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11" name=""/>
          <p:cNvSpPr/>
          <p:nvPr/>
        </p:nvSpPr>
        <p:spPr>
          <a:xfrm>
            <a:off x="304776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12" name=""/>
          <p:cNvSpPr/>
          <p:nvPr/>
        </p:nvSpPr>
        <p:spPr>
          <a:xfrm>
            <a:off x="304776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13" name=""/>
          <p:cNvSpPr/>
          <p:nvPr/>
        </p:nvSpPr>
        <p:spPr>
          <a:xfrm>
            <a:off x="304776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E37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114" name=""/>
          <p:cNvSpPr/>
          <p:nvPr/>
        </p:nvSpPr>
        <p:spPr>
          <a:xfrm>
            <a:off x="3238200" y="5572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15" name=""/>
          <p:cNvSpPr/>
          <p:nvPr/>
        </p:nvSpPr>
        <p:spPr>
          <a:xfrm>
            <a:off x="3238200" y="5679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16" name=""/>
          <p:cNvSpPr/>
          <p:nvPr/>
        </p:nvSpPr>
        <p:spPr>
          <a:xfrm>
            <a:off x="304776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117" name=""/>
          <p:cNvSpPr/>
          <p:nvPr/>
        </p:nvSpPr>
        <p:spPr>
          <a:xfrm>
            <a:off x="304776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2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118" name=""/>
          <p:cNvSpPr/>
          <p:nvPr/>
        </p:nvSpPr>
        <p:spPr>
          <a:xfrm>
            <a:off x="3238200" y="5786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19" name=""/>
          <p:cNvSpPr/>
          <p:nvPr/>
        </p:nvSpPr>
        <p:spPr>
          <a:xfrm>
            <a:off x="3238200" y="5893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20" name=""/>
          <p:cNvSpPr/>
          <p:nvPr/>
        </p:nvSpPr>
        <p:spPr>
          <a:xfrm>
            <a:off x="3428640" y="55720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21" name=""/>
          <p:cNvSpPr/>
          <p:nvPr/>
        </p:nvSpPr>
        <p:spPr>
          <a:xfrm>
            <a:off x="3428640" y="5786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22" name=""/>
          <p:cNvSpPr/>
          <p:nvPr/>
        </p:nvSpPr>
        <p:spPr>
          <a:xfrm>
            <a:off x="3809880" y="5143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23" name=""/>
          <p:cNvSpPr/>
          <p:nvPr/>
        </p:nvSpPr>
        <p:spPr>
          <a:xfrm>
            <a:off x="3809880" y="5572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24" name=""/>
          <p:cNvSpPr/>
          <p:nvPr/>
        </p:nvSpPr>
        <p:spPr>
          <a:xfrm>
            <a:off x="304776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125" name=""/>
          <p:cNvSpPr/>
          <p:nvPr/>
        </p:nvSpPr>
        <p:spPr>
          <a:xfrm>
            <a:off x="304776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126" name=""/>
          <p:cNvSpPr/>
          <p:nvPr/>
        </p:nvSpPr>
        <p:spPr>
          <a:xfrm>
            <a:off x="323820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D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127" name=""/>
          <p:cNvSpPr/>
          <p:nvPr/>
        </p:nvSpPr>
        <p:spPr>
          <a:xfrm>
            <a:off x="323820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128" name=""/>
          <p:cNvSpPr/>
          <p:nvPr/>
        </p:nvSpPr>
        <p:spPr>
          <a:xfrm>
            <a:off x="304776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129" name=""/>
          <p:cNvSpPr/>
          <p:nvPr/>
        </p:nvSpPr>
        <p:spPr>
          <a:xfrm>
            <a:off x="304776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130" name=""/>
          <p:cNvSpPr/>
          <p:nvPr/>
        </p:nvSpPr>
        <p:spPr>
          <a:xfrm>
            <a:off x="323820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131" name=""/>
          <p:cNvSpPr/>
          <p:nvPr/>
        </p:nvSpPr>
        <p:spPr>
          <a:xfrm>
            <a:off x="323820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132" name=""/>
          <p:cNvSpPr/>
          <p:nvPr/>
        </p:nvSpPr>
        <p:spPr>
          <a:xfrm>
            <a:off x="3428640" y="6000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33" name=""/>
          <p:cNvSpPr/>
          <p:nvPr/>
        </p:nvSpPr>
        <p:spPr>
          <a:xfrm>
            <a:off x="3428640" y="6107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34" name=""/>
          <p:cNvSpPr/>
          <p:nvPr/>
        </p:nvSpPr>
        <p:spPr>
          <a:xfrm>
            <a:off x="3619440" y="6000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35" name=""/>
          <p:cNvSpPr/>
          <p:nvPr/>
        </p:nvSpPr>
        <p:spPr>
          <a:xfrm>
            <a:off x="3619440" y="6107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36" name=""/>
          <p:cNvSpPr/>
          <p:nvPr/>
        </p:nvSpPr>
        <p:spPr>
          <a:xfrm>
            <a:off x="3428640" y="6215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69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137" name=""/>
          <p:cNvSpPr/>
          <p:nvPr/>
        </p:nvSpPr>
        <p:spPr>
          <a:xfrm>
            <a:off x="3428640" y="6321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138" name=""/>
          <p:cNvSpPr/>
          <p:nvPr/>
        </p:nvSpPr>
        <p:spPr>
          <a:xfrm>
            <a:off x="3619440" y="6215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39" name=""/>
          <p:cNvSpPr/>
          <p:nvPr/>
        </p:nvSpPr>
        <p:spPr>
          <a:xfrm>
            <a:off x="3619440" y="6321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40" name=""/>
          <p:cNvSpPr/>
          <p:nvPr/>
        </p:nvSpPr>
        <p:spPr>
          <a:xfrm>
            <a:off x="304776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141" name=""/>
          <p:cNvSpPr/>
          <p:nvPr/>
        </p:nvSpPr>
        <p:spPr>
          <a:xfrm>
            <a:off x="304776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142" name=""/>
          <p:cNvSpPr/>
          <p:nvPr/>
        </p:nvSpPr>
        <p:spPr>
          <a:xfrm>
            <a:off x="323820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143" name=""/>
          <p:cNvSpPr/>
          <p:nvPr/>
        </p:nvSpPr>
        <p:spPr>
          <a:xfrm>
            <a:off x="323820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144" name=""/>
          <p:cNvSpPr/>
          <p:nvPr/>
        </p:nvSpPr>
        <p:spPr>
          <a:xfrm>
            <a:off x="304776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145" name=""/>
          <p:cNvSpPr/>
          <p:nvPr/>
        </p:nvSpPr>
        <p:spPr>
          <a:xfrm>
            <a:off x="304776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146" name=""/>
          <p:cNvSpPr/>
          <p:nvPr/>
        </p:nvSpPr>
        <p:spPr>
          <a:xfrm>
            <a:off x="323820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147" name=""/>
          <p:cNvSpPr/>
          <p:nvPr/>
        </p:nvSpPr>
        <p:spPr>
          <a:xfrm>
            <a:off x="323820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5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148" name=""/>
          <p:cNvSpPr/>
          <p:nvPr/>
        </p:nvSpPr>
        <p:spPr>
          <a:xfrm>
            <a:off x="3428640" y="6429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1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149" name=""/>
          <p:cNvSpPr/>
          <p:nvPr/>
        </p:nvSpPr>
        <p:spPr>
          <a:xfrm>
            <a:off x="3428640" y="6536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150" name=""/>
          <p:cNvSpPr/>
          <p:nvPr/>
        </p:nvSpPr>
        <p:spPr>
          <a:xfrm>
            <a:off x="3619440" y="6429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51" name=""/>
          <p:cNvSpPr/>
          <p:nvPr/>
        </p:nvSpPr>
        <p:spPr>
          <a:xfrm>
            <a:off x="3619440" y="6536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B5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152" name=""/>
          <p:cNvSpPr/>
          <p:nvPr/>
        </p:nvSpPr>
        <p:spPr>
          <a:xfrm>
            <a:off x="3428640" y="6643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4A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153" name=""/>
          <p:cNvSpPr/>
          <p:nvPr/>
        </p:nvSpPr>
        <p:spPr>
          <a:xfrm>
            <a:off x="3428640" y="67507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4A4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154" name=""/>
          <p:cNvSpPr/>
          <p:nvPr/>
        </p:nvSpPr>
        <p:spPr>
          <a:xfrm>
            <a:off x="361944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D599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155" name=""/>
          <p:cNvSpPr/>
          <p:nvPr/>
        </p:nvSpPr>
        <p:spPr>
          <a:xfrm>
            <a:off x="361944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D59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156" name=""/>
          <p:cNvSpPr/>
          <p:nvPr/>
        </p:nvSpPr>
        <p:spPr>
          <a:xfrm>
            <a:off x="3809880" y="6000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57" name=""/>
          <p:cNvSpPr/>
          <p:nvPr/>
        </p:nvSpPr>
        <p:spPr>
          <a:xfrm>
            <a:off x="3809880" y="6429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58" name=""/>
          <p:cNvSpPr/>
          <p:nvPr/>
        </p:nvSpPr>
        <p:spPr>
          <a:xfrm>
            <a:off x="380988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59" name=""/>
          <p:cNvSpPr/>
          <p:nvPr/>
        </p:nvSpPr>
        <p:spPr>
          <a:xfrm>
            <a:off x="380988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60" name=""/>
          <p:cNvSpPr/>
          <p:nvPr/>
        </p:nvSpPr>
        <p:spPr>
          <a:xfrm>
            <a:off x="4000320" y="6643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61" name=""/>
          <p:cNvSpPr/>
          <p:nvPr/>
        </p:nvSpPr>
        <p:spPr>
          <a:xfrm>
            <a:off x="4000320" y="67507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62" name=""/>
          <p:cNvSpPr/>
          <p:nvPr/>
        </p:nvSpPr>
        <p:spPr>
          <a:xfrm>
            <a:off x="4190760" y="64292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63" name=""/>
          <p:cNvSpPr/>
          <p:nvPr/>
        </p:nvSpPr>
        <p:spPr>
          <a:xfrm>
            <a:off x="4190760" y="664344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64" name=""/>
          <p:cNvSpPr/>
          <p:nvPr/>
        </p:nvSpPr>
        <p:spPr>
          <a:xfrm>
            <a:off x="4572000" y="5143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65" name=""/>
          <p:cNvSpPr/>
          <p:nvPr/>
        </p:nvSpPr>
        <p:spPr>
          <a:xfrm>
            <a:off x="4572000" y="600048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66" name=""/>
          <p:cNvSpPr/>
          <p:nvPr/>
        </p:nvSpPr>
        <p:spPr>
          <a:xfrm>
            <a:off x="6095880" y="0"/>
            <a:ext cx="6096240" cy="3429360"/>
          </a:xfrm>
          <a:custGeom>
            <a:avLst/>
            <a:gdLst/>
            <a:ahLst/>
            <a:rect l="0" t="0" r="r" b="b"/>
            <a:pathLst>
              <a:path w="16934" h="9526">
                <a:moveTo>
                  <a:pt x="0" y="0"/>
                </a:moveTo>
                <a:lnTo>
                  <a:pt x="16934" y="0"/>
                </a:lnTo>
                <a:lnTo>
                  <a:pt x="16934" y="9526"/>
                </a:lnTo>
                <a:lnTo>
                  <a:pt x="0" y="95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67" name=""/>
          <p:cNvSpPr/>
          <p:nvPr/>
        </p:nvSpPr>
        <p:spPr>
          <a:xfrm>
            <a:off x="609588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68" name=""/>
          <p:cNvSpPr/>
          <p:nvPr/>
        </p:nvSpPr>
        <p:spPr>
          <a:xfrm>
            <a:off x="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69" name=""/>
          <p:cNvSpPr/>
          <p:nvPr/>
        </p:nvSpPr>
        <p:spPr>
          <a:xfrm>
            <a:off x="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70" name=""/>
          <p:cNvSpPr/>
          <p:nvPr/>
        </p:nvSpPr>
        <p:spPr>
          <a:xfrm>
            <a:off x="1523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71" name=""/>
          <p:cNvSpPr/>
          <p:nvPr/>
        </p:nvSpPr>
        <p:spPr>
          <a:xfrm>
            <a:off x="1523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72" name=""/>
          <p:cNvSpPr/>
          <p:nvPr/>
        </p:nvSpPr>
        <p:spPr>
          <a:xfrm>
            <a:off x="2286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73" name=""/>
          <p:cNvSpPr/>
          <p:nvPr/>
        </p:nvSpPr>
        <p:spPr>
          <a:xfrm>
            <a:off x="2286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74" name=""/>
          <p:cNvSpPr/>
          <p:nvPr/>
        </p:nvSpPr>
        <p:spPr>
          <a:xfrm>
            <a:off x="266688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75" name=""/>
          <p:cNvSpPr/>
          <p:nvPr/>
        </p:nvSpPr>
        <p:spPr>
          <a:xfrm>
            <a:off x="266688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76" name=""/>
          <p:cNvSpPr/>
          <p:nvPr/>
        </p:nvSpPr>
        <p:spPr>
          <a:xfrm>
            <a:off x="285732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77" name=""/>
          <p:cNvSpPr/>
          <p:nvPr/>
        </p:nvSpPr>
        <p:spPr>
          <a:xfrm>
            <a:off x="285732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78" name=""/>
          <p:cNvSpPr/>
          <p:nvPr/>
        </p:nvSpPr>
        <p:spPr>
          <a:xfrm>
            <a:off x="266688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79" name=""/>
          <p:cNvSpPr/>
          <p:nvPr/>
        </p:nvSpPr>
        <p:spPr>
          <a:xfrm>
            <a:off x="266688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80" name=""/>
          <p:cNvSpPr/>
          <p:nvPr/>
        </p:nvSpPr>
        <p:spPr>
          <a:xfrm>
            <a:off x="285732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81" name=""/>
          <p:cNvSpPr/>
          <p:nvPr/>
        </p:nvSpPr>
        <p:spPr>
          <a:xfrm>
            <a:off x="285732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82" name=""/>
          <p:cNvSpPr/>
          <p:nvPr/>
        </p:nvSpPr>
        <p:spPr>
          <a:xfrm>
            <a:off x="2286000" y="428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83" name=""/>
          <p:cNvSpPr/>
          <p:nvPr/>
        </p:nvSpPr>
        <p:spPr>
          <a:xfrm>
            <a:off x="152388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84" name=""/>
          <p:cNvSpPr/>
          <p:nvPr/>
        </p:nvSpPr>
        <p:spPr>
          <a:xfrm>
            <a:off x="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85" name=""/>
          <p:cNvSpPr/>
          <p:nvPr/>
        </p:nvSpPr>
        <p:spPr>
          <a:xfrm>
            <a:off x="3047760" y="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86" name=""/>
          <p:cNvSpPr/>
          <p:nvPr/>
        </p:nvSpPr>
        <p:spPr>
          <a:xfrm>
            <a:off x="3047760" y="106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87" name=""/>
          <p:cNvSpPr/>
          <p:nvPr/>
        </p:nvSpPr>
        <p:spPr>
          <a:xfrm>
            <a:off x="3238200" y="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88" name=""/>
          <p:cNvSpPr/>
          <p:nvPr/>
        </p:nvSpPr>
        <p:spPr>
          <a:xfrm>
            <a:off x="3238200" y="106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89" name=""/>
          <p:cNvSpPr/>
          <p:nvPr/>
        </p:nvSpPr>
        <p:spPr>
          <a:xfrm>
            <a:off x="3047760" y="214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90" name=""/>
          <p:cNvSpPr/>
          <p:nvPr/>
        </p:nvSpPr>
        <p:spPr>
          <a:xfrm>
            <a:off x="3047760" y="321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91" name=""/>
          <p:cNvSpPr/>
          <p:nvPr/>
        </p:nvSpPr>
        <p:spPr>
          <a:xfrm>
            <a:off x="3238200" y="214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92" name=""/>
          <p:cNvSpPr/>
          <p:nvPr/>
        </p:nvSpPr>
        <p:spPr>
          <a:xfrm>
            <a:off x="3238200" y="321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93" name=""/>
          <p:cNvSpPr/>
          <p:nvPr/>
        </p:nvSpPr>
        <p:spPr>
          <a:xfrm>
            <a:off x="3429000" y="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94" name=""/>
          <p:cNvSpPr/>
          <p:nvPr/>
        </p:nvSpPr>
        <p:spPr>
          <a:xfrm>
            <a:off x="3429000" y="214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95" name=""/>
          <p:cNvSpPr/>
          <p:nvPr/>
        </p:nvSpPr>
        <p:spPr>
          <a:xfrm>
            <a:off x="3047760" y="428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96" name=""/>
          <p:cNvSpPr/>
          <p:nvPr/>
        </p:nvSpPr>
        <p:spPr>
          <a:xfrm>
            <a:off x="3047760" y="535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97" name=""/>
          <p:cNvSpPr/>
          <p:nvPr/>
        </p:nvSpPr>
        <p:spPr>
          <a:xfrm>
            <a:off x="3238200" y="428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98" name=""/>
          <p:cNvSpPr/>
          <p:nvPr/>
        </p:nvSpPr>
        <p:spPr>
          <a:xfrm>
            <a:off x="3238200" y="535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199" name=""/>
          <p:cNvSpPr/>
          <p:nvPr/>
        </p:nvSpPr>
        <p:spPr>
          <a:xfrm>
            <a:off x="304776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00" name=""/>
          <p:cNvSpPr/>
          <p:nvPr/>
        </p:nvSpPr>
        <p:spPr>
          <a:xfrm>
            <a:off x="304776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01" name=""/>
          <p:cNvSpPr/>
          <p:nvPr/>
        </p:nvSpPr>
        <p:spPr>
          <a:xfrm>
            <a:off x="3238200" y="6426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02" name=""/>
          <p:cNvSpPr/>
          <p:nvPr/>
        </p:nvSpPr>
        <p:spPr>
          <a:xfrm>
            <a:off x="3238200" y="7498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03" name=""/>
          <p:cNvSpPr/>
          <p:nvPr/>
        </p:nvSpPr>
        <p:spPr>
          <a:xfrm>
            <a:off x="3429000" y="428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04" name=""/>
          <p:cNvSpPr/>
          <p:nvPr/>
        </p:nvSpPr>
        <p:spPr>
          <a:xfrm>
            <a:off x="342900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05" name=""/>
          <p:cNvSpPr/>
          <p:nvPr/>
        </p:nvSpPr>
        <p:spPr>
          <a:xfrm>
            <a:off x="342900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06" name=""/>
          <p:cNvSpPr/>
          <p:nvPr/>
        </p:nvSpPr>
        <p:spPr>
          <a:xfrm>
            <a:off x="3619440" y="6426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07" name=""/>
          <p:cNvSpPr/>
          <p:nvPr/>
        </p:nvSpPr>
        <p:spPr>
          <a:xfrm>
            <a:off x="3619440" y="7498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08" name=""/>
          <p:cNvSpPr/>
          <p:nvPr/>
        </p:nvSpPr>
        <p:spPr>
          <a:xfrm>
            <a:off x="3809880" y="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09" name=""/>
          <p:cNvSpPr/>
          <p:nvPr/>
        </p:nvSpPr>
        <p:spPr>
          <a:xfrm>
            <a:off x="3809880" y="428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10" name=""/>
          <p:cNvSpPr/>
          <p:nvPr/>
        </p:nvSpPr>
        <p:spPr>
          <a:xfrm>
            <a:off x="304776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11" name=""/>
          <p:cNvSpPr/>
          <p:nvPr/>
        </p:nvSpPr>
        <p:spPr>
          <a:xfrm>
            <a:off x="304776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12" name=""/>
          <p:cNvSpPr/>
          <p:nvPr/>
        </p:nvSpPr>
        <p:spPr>
          <a:xfrm>
            <a:off x="3238200" y="85716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77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13" name=""/>
          <p:cNvSpPr/>
          <p:nvPr/>
        </p:nvSpPr>
        <p:spPr>
          <a:xfrm>
            <a:off x="3238200" y="9640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14" name=""/>
          <p:cNvSpPr/>
          <p:nvPr/>
        </p:nvSpPr>
        <p:spPr>
          <a:xfrm>
            <a:off x="304776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15" name=""/>
          <p:cNvSpPr/>
          <p:nvPr/>
        </p:nvSpPr>
        <p:spPr>
          <a:xfrm>
            <a:off x="304776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16" name=""/>
          <p:cNvSpPr/>
          <p:nvPr/>
        </p:nvSpPr>
        <p:spPr>
          <a:xfrm>
            <a:off x="3238200" y="10713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17" name=""/>
          <p:cNvSpPr/>
          <p:nvPr/>
        </p:nvSpPr>
        <p:spPr>
          <a:xfrm>
            <a:off x="3238200" y="11786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18" name=""/>
          <p:cNvSpPr/>
          <p:nvPr/>
        </p:nvSpPr>
        <p:spPr>
          <a:xfrm>
            <a:off x="342900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19" name=""/>
          <p:cNvSpPr/>
          <p:nvPr/>
        </p:nvSpPr>
        <p:spPr>
          <a:xfrm>
            <a:off x="342900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20" name=""/>
          <p:cNvSpPr/>
          <p:nvPr/>
        </p:nvSpPr>
        <p:spPr>
          <a:xfrm>
            <a:off x="3619440" y="8571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21" name=""/>
          <p:cNvSpPr/>
          <p:nvPr/>
        </p:nvSpPr>
        <p:spPr>
          <a:xfrm>
            <a:off x="3619440" y="9640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22" name=""/>
          <p:cNvSpPr/>
          <p:nvPr/>
        </p:nvSpPr>
        <p:spPr>
          <a:xfrm>
            <a:off x="342900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23" name=""/>
          <p:cNvSpPr/>
          <p:nvPr/>
        </p:nvSpPr>
        <p:spPr>
          <a:xfrm>
            <a:off x="342900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24" name=""/>
          <p:cNvSpPr/>
          <p:nvPr/>
        </p:nvSpPr>
        <p:spPr>
          <a:xfrm>
            <a:off x="3619440" y="10713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25" name=""/>
          <p:cNvSpPr/>
          <p:nvPr/>
        </p:nvSpPr>
        <p:spPr>
          <a:xfrm>
            <a:off x="3619440" y="11786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26" name=""/>
          <p:cNvSpPr/>
          <p:nvPr/>
        </p:nvSpPr>
        <p:spPr>
          <a:xfrm>
            <a:off x="3047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27" name=""/>
          <p:cNvSpPr/>
          <p:nvPr/>
        </p:nvSpPr>
        <p:spPr>
          <a:xfrm>
            <a:off x="3047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28" name=""/>
          <p:cNvSpPr/>
          <p:nvPr/>
        </p:nvSpPr>
        <p:spPr>
          <a:xfrm>
            <a:off x="342900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29" name=""/>
          <p:cNvSpPr/>
          <p:nvPr/>
        </p:nvSpPr>
        <p:spPr>
          <a:xfrm>
            <a:off x="342900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30" name=""/>
          <p:cNvSpPr/>
          <p:nvPr/>
        </p:nvSpPr>
        <p:spPr>
          <a:xfrm>
            <a:off x="361944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31" name=""/>
          <p:cNvSpPr/>
          <p:nvPr/>
        </p:nvSpPr>
        <p:spPr>
          <a:xfrm>
            <a:off x="361944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2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32" name=""/>
          <p:cNvSpPr/>
          <p:nvPr/>
        </p:nvSpPr>
        <p:spPr>
          <a:xfrm>
            <a:off x="342900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33" name=""/>
          <p:cNvSpPr/>
          <p:nvPr/>
        </p:nvSpPr>
        <p:spPr>
          <a:xfrm>
            <a:off x="342900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34" name=""/>
          <p:cNvSpPr/>
          <p:nvPr/>
        </p:nvSpPr>
        <p:spPr>
          <a:xfrm>
            <a:off x="361944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35" name=""/>
          <p:cNvSpPr/>
          <p:nvPr/>
        </p:nvSpPr>
        <p:spPr>
          <a:xfrm>
            <a:off x="361944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36" name=""/>
          <p:cNvSpPr/>
          <p:nvPr/>
        </p:nvSpPr>
        <p:spPr>
          <a:xfrm>
            <a:off x="3809880" y="85716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37" name=""/>
          <p:cNvSpPr/>
          <p:nvPr/>
        </p:nvSpPr>
        <p:spPr>
          <a:xfrm>
            <a:off x="380988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38" name=""/>
          <p:cNvSpPr/>
          <p:nvPr/>
        </p:nvSpPr>
        <p:spPr>
          <a:xfrm>
            <a:off x="380988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39" name=""/>
          <p:cNvSpPr/>
          <p:nvPr/>
        </p:nvSpPr>
        <p:spPr>
          <a:xfrm>
            <a:off x="4000320" y="12855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40" name=""/>
          <p:cNvSpPr/>
          <p:nvPr/>
        </p:nvSpPr>
        <p:spPr>
          <a:xfrm>
            <a:off x="4000320" y="13928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41" name=""/>
          <p:cNvSpPr/>
          <p:nvPr/>
        </p:nvSpPr>
        <p:spPr>
          <a:xfrm>
            <a:off x="380988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42" name=""/>
          <p:cNvSpPr/>
          <p:nvPr/>
        </p:nvSpPr>
        <p:spPr>
          <a:xfrm>
            <a:off x="380988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5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43" name=""/>
          <p:cNvSpPr/>
          <p:nvPr/>
        </p:nvSpPr>
        <p:spPr>
          <a:xfrm>
            <a:off x="4000320" y="15001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44" name=""/>
          <p:cNvSpPr/>
          <p:nvPr/>
        </p:nvSpPr>
        <p:spPr>
          <a:xfrm>
            <a:off x="4000320" y="16070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45" name=""/>
          <p:cNvSpPr/>
          <p:nvPr/>
        </p:nvSpPr>
        <p:spPr>
          <a:xfrm>
            <a:off x="4190760" y="128556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46" name=""/>
          <p:cNvSpPr/>
          <p:nvPr/>
        </p:nvSpPr>
        <p:spPr>
          <a:xfrm>
            <a:off x="4190760" y="150012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47" name=""/>
          <p:cNvSpPr/>
          <p:nvPr/>
        </p:nvSpPr>
        <p:spPr>
          <a:xfrm>
            <a:off x="4572000" y="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48" name=""/>
          <p:cNvSpPr/>
          <p:nvPr/>
        </p:nvSpPr>
        <p:spPr>
          <a:xfrm>
            <a:off x="4572000" y="857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49" name=""/>
          <p:cNvSpPr/>
          <p:nvPr/>
        </p:nvSpPr>
        <p:spPr>
          <a:xfrm>
            <a:off x="3047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50" name=""/>
          <p:cNvSpPr/>
          <p:nvPr/>
        </p:nvSpPr>
        <p:spPr>
          <a:xfrm>
            <a:off x="3047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51" name=""/>
          <p:cNvSpPr/>
          <p:nvPr/>
        </p:nvSpPr>
        <p:spPr>
          <a:xfrm>
            <a:off x="380988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52" name=""/>
          <p:cNvSpPr/>
          <p:nvPr/>
        </p:nvSpPr>
        <p:spPr>
          <a:xfrm>
            <a:off x="380988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53" name=""/>
          <p:cNvSpPr/>
          <p:nvPr/>
        </p:nvSpPr>
        <p:spPr>
          <a:xfrm>
            <a:off x="400032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54" name=""/>
          <p:cNvSpPr/>
          <p:nvPr/>
        </p:nvSpPr>
        <p:spPr>
          <a:xfrm>
            <a:off x="400032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55" name=""/>
          <p:cNvSpPr/>
          <p:nvPr/>
        </p:nvSpPr>
        <p:spPr>
          <a:xfrm>
            <a:off x="380988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56" name=""/>
          <p:cNvSpPr/>
          <p:nvPr/>
        </p:nvSpPr>
        <p:spPr>
          <a:xfrm>
            <a:off x="380988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57" name=""/>
          <p:cNvSpPr/>
          <p:nvPr/>
        </p:nvSpPr>
        <p:spPr>
          <a:xfrm>
            <a:off x="400032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58" name=""/>
          <p:cNvSpPr/>
          <p:nvPr/>
        </p:nvSpPr>
        <p:spPr>
          <a:xfrm>
            <a:off x="400032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59" name=""/>
          <p:cNvSpPr/>
          <p:nvPr/>
        </p:nvSpPr>
        <p:spPr>
          <a:xfrm>
            <a:off x="4190760" y="17143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60" name=""/>
          <p:cNvSpPr/>
          <p:nvPr/>
        </p:nvSpPr>
        <p:spPr>
          <a:xfrm>
            <a:off x="4190760" y="18216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61" name=""/>
          <p:cNvSpPr/>
          <p:nvPr/>
        </p:nvSpPr>
        <p:spPr>
          <a:xfrm>
            <a:off x="4381200" y="17143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62" name=""/>
          <p:cNvSpPr/>
          <p:nvPr/>
        </p:nvSpPr>
        <p:spPr>
          <a:xfrm>
            <a:off x="4381200" y="18216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63" name=""/>
          <p:cNvSpPr/>
          <p:nvPr/>
        </p:nvSpPr>
        <p:spPr>
          <a:xfrm>
            <a:off x="419076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64" name=""/>
          <p:cNvSpPr/>
          <p:nvPr/>
        </p:nvSpPr>
        <p:spPr>
          <a:xfrm>
            <a:off x="419076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65" name=""/>
          <p:cNvSpPr/>
          <p:nvPr/>
        </p:nvSpPr>
        <p:spPr>
          <a:xfrm>
            <a:off x="4381200" y="19285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66" name=""/>
          <p:cNvSpPr/>
          <p:nvPr/>
        </p:nvSpPr>
        <p:spPr>
          <a:xfrm>
            <a:off x="4381200" y="20358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67" name=""/>
          <p:cNvSpPr/>
          <p:nvPr/>
        </p:nvSpPr>
        <p:spPr>
          <a:xfrm>
            <a:off x="3809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68" name=""/>
          <p:cNvSpPr/>
          <p:nvPr/>
        </p:nvSpPr>
        <p:spPr>
          <a:xfrm>
            <a:off x="3809880" y="23572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69" name=""/>
          <p:cNvSpPr/>
          <p:nvPr/>
        </p:nvSpPr>
        <p:spPr>
          <a:xfrm>
            <a:off x="419076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70" name=""/>
          <p:cNvSpPr/>
          <p:nvPr/>
        </p:nvSpPr>
        <p:spPr>
          <a:xfrm>
            <a:off x="419076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71" name=""/>
          <p:cNvSpPr/>
          <p:nvPr/>
        </p:nvSpPr>
        <p:spPr>
          <a:xfrm>
            <a:off x="4381200" y="21430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72" name=""/>
          <p:cNvSpPr/>
          <p:nvPr/>
        </p:nvSpPr>
        <p:spPr>
          <a:xfrm>
            <a:off x="4381200" y="22500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73" name=""/>
          <p:cNvSpPr/>
          <p:nvPr/>
        </p:nvSpPr>
        <p:spPr>
          <a:xfrm>
            <a:off x="4190760" y="235728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74" name=""/>
          <p:cNvSpPr/>
          <p:nvPr/>
        </p:nvSpPr>
        <p:spPr>
          <a:xfrm>
            <a:off x="3047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75" name=""/>
          <p:cNvSpPr/>
          <p:nvPr/>
        </p:nvSpPr>
        <p:spPr>
          <a:xfrm>
            <a:off x="457200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76" name=""/>
          <p:cNvSpPr/>
          <p:nvPr/>
        </p:nvSpPr>
        <p:spPr>
          <a:xfrm>
            <a:off x="457200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77" name=""/>
          <p:cNvSpPr/>
          <p:nvPr/>
        </p:nvSpPr>
        <p:spPr>
          <a:xfrm>
            <a:off x="457200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78" name=""/>
          <p:cNvSpPr/>
          <p:nvPr/>
        </p:nvSpPr>
        <p:spPr>
          <a:xfrm>
            <a:off x="4762440" y="19285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79" name=""/>
          <p:cNvSpPr/>
          <p:nvPr/>
        </p:nvSpPr>
        <p:spPr>
          <a:xfrm>
            <a:off x="4762440" y="20358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80" name=""/>
          <p:cNvSpPr/>
          <p:nvPr/>
        </p:nvSpPr>
        <p:spPr>
          <a:xfrm>
            <a:off x="4952880" y="171432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81" name=""/>
          <p:cNvSpPr/>
          <p:nvPr/>
        </p:nvSpPr>
        <p:spPr>
          <a:xfrm>
            <a:off x="4952880" y="192852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82" name=""/>
          <p:cNvSpPr/>
          <p:nvPr/>
        </p:nvSpPr>
        <p:spPr>
          <a:xfrm>
            <a:off x="457200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83" name=""/>
          <p:cNvSpPr/>
          <p:nvPr/>
        </p:nvSpPr>
        <p:spPr>
          <a:xfrm>
            <a:off x="457200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84" name=""/>
          <p:cNvSpPr/>
          <p:nvPr/>
        </p:nvSpPr>
        <p:spPr>
          <a:xfrm>
            <a:off x="4762440" y="21430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85" name=""/>
          <p:cNvSpPr/>
          <p:nvPr/>
        </p:nvSpPr>
        <p:spPr>
          <a:xfrm>
            <a:off x="4762440" y="22500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86" name=""/>
          <p:cNvSpPr/>
          <p:nvPr/>
        </p:nvSpPr>
        <p:spPr>
          <a:xfrm>
            <a:off x="457200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87" name=""/>
          <p:cNvSpPr/>
          <p:nvPr/>
        </p:nvSpPr>
        <p:spPr>
          <a:xfrm>
            <a:off x="457200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88" name=""/>
          <p:cNvSpPr/>
          <p:nvPr/>
        </p:nvSpPr>
        <p:spPr>
          <a:xfrm>
            <a:off x="476244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89" name=""/>
          <p:cNvSpPr/>
          <p:nvPr/>
        </p:nvSpPr>
        <p:spPr>
          <a:xfrm>
            <a:off x="476244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90" name=""/>
          <p:cNvSpPr/>
          <p:nvPr/>
        </p:nvSpPr>
        <p:spPr>
          <a:xfrm>
            <a:off x="4952880" y="214308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91" name=""/>
          <p:cNvSpPr/>
          <p:nvPr/>
        </p:nvSpPr>
        <p:spPr>
          <a:xfrm>
            <a:off x="495288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92" name=""/>
          <p:cNvSpPr/>
          <p:nvPr/>
        </p:nvSpPr>
        <p:spPr>
          <a:xfrm>
            <a:off x="495288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93" name=""/>
          <p:cNvSpPr/>
          <p:nvPr/>
        </p:nvSpPr>
        <p:spPr>
          <a:xfrm>
            <a:off x="5143320" y="23572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94" name=""/>
          <p:cNvSpPr/>
          <p:nvPr/>
        </p:nvSpPr>
        <p:spPr>
          <a:xfrm>
            <a:off x="5143320" y="246456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95" name=""/>
          <p:cNvSpPr/>
          <p:nvPr/>
        </p:nvSpPr>
        <p:spPr>
          <a:xfrm>
            <a:off x="5333760" y="171432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96" name=""/>
          <p:cNvSpPr/>
          <p:nvPr/>
        </p:nvSpPr>
        <p:spPr>
          <a:xfrm>
            <a:off x="5333760" y="2143080"/>
            <a:ext cx="762480" cy="428760"/>
          </a:xfrm>
          <a:custGeom>
            <a:avLst/>
            <a:gdLst/>
            <a:ahLst/>
            <a:rect l="0" t="0" r="r" b="b"/>
            <a:pathLst>
              <a:path w="2118" h="1191">
                <a:moveTo>
                  <a:pt x="0" y="0"/>
                </a:moveTo>
                <a:lnTo>
                  <a:pt x="2118" y="0"/>
                </a:lnTo>
                <a:lnTo>
                  <a:pt x="2118" y="1191"/>
                </a:lnTo>
                <a:lnTo>
                  <a:pt x="0" y="1191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97" name=""/>
          <p:cNvSpPr/>
          <p:nvPr/>
        </p:nvSpPr>
        <p:spPr>
          <a:xfrm>
            <a:off x="457200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98" name=""/>
          <p:cNvSpPr/>
          <p:nvPr/>
        </p:nvSpPr>
        <p:spPr>
          <a:xfrm>
            <a:off x="457200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299" name=""/>
          <p:cNvSpPr/>
          <p:nvPr/>
        </p:nvSpPr>
        <p:spPr>
          <a:xfrm>
            <a:off x="476244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00" name=""/>
          <p:cNvSpPr/>
          <p:nvPr/>
        </p:nvSpPr>
        <p:spPr>
          <a:xfrm>
            <a:off x="476244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01" name=""/>
          <p:cNvSpPr/>
          <p:nvPr/>
        </p:nvSpPr>
        <p:spPr>
          <a:xfrm>
            <a:off x="4572000" y="27860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02" name=""/>
          <p:cNvSpPr/>
          <p:nvPr/>
        </p:nvSpPr>
        <p:spPr>
          <a:xfrm>
            <a:off x="495288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E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03" name=""/>
          <p:cNvSpPr/>
          <p:nvPr/>
        </p:nvSpPr>
        <p:spPr>
          <a:xfrm>
            <a:off x="495288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04" name=""/>
          <p:cNvSpPr/>
          <p:nvPr/>
        </p:nvSpPr>
        <p:spPr>
          <a:xfrm>
            <a:off x="514332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05" name=""/>
          <p:cNvSpPr/>
          <p:nvPr/>
        </p:nvSpPr>
        <p:spPr>
          <a:xfrm>
            <a:off x="514332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06" name=""/>
          <p:cNvSpPr/>
          <p:nvPr/>
        </p:nvSpPr>
        <p:spPr>
          <a:xfrm>
            <a:off x="495288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07" name=""/>
          <p:cNvSpPr/>
          <p:nvPr/>
        </p:nvSpPr>
        <p:spPr>
          <a:xfrm>
            <a:off x="495288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08" name=""/>
          <p:cNvSpPr/>
          <p:nvPr/>
        </p:nvSpPr>
        <p:spPr>
          <a:xfrm>
            <a:off x="514332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09" name=""/>
          <p:cNvSpPr/>
          <p:nvPr/>
        </p:nvSpPr>
        <p:spPr>
          <a:xfrm>
            <a:off x="514332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10" name=""/>
          <p:cNvSpPr/>
          <p:nvPr/>
        </p:nvSpPr>
        <p:spPr>
          <a:xfrm>
            <a:off x="4572000" y="300024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11" name=""/>
          <p:cNvSpPr/>
          <p:nvPr/>
        </p:nvSpPr>
        <p:spPr>
          <a:xfrm>
            <a:off x="5333760" y="257148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12" name=""/>
          <p:cNvSpPr/>
          <p:nvPr/>
        </p:nvSpPr>
        <p:spPr>
          <a:xfrm>
            <a:off x="5333760" y="26787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13" name=""/>
          <p:cNvSpPr/>
          <p:nvPr/>
        </p:nvSpPr>
        <p:spPr>
          <a:xfrm>
            <a:off x="5524200" y="257148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14" name=""/>
          <p:cNvSpPr/>
          <p:nvPr/>
        </p:nvSpPr>
        <p:spPr>
          <a:xfrm>
            <a:off x="5524200" y="26787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15" name=""/>
          <p:cNvSpPr/>
          <p:nvPr/>
        </p:nvSpPr>
        <p:spPr>
          <a:xfrm>
            <a:off x="533376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3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16" name=""/>
          <p:cNvSpPr/>
          <p:nvPr/>
        </p:nvSpPr>
        <p:spPr>
          <a:xfrm>
            <a:off x="533376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17" name=""/>
          <p:cNvSpPr/>
          <p:nvPr/>
        </p:nvSpPr>
        <p:spPr>
          <a:xfrm>
            <a:off x="5524200" y="278604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18" name=""/>
          <p:cNvSpPr/>
          <p:nvPr/>
        </p:nvSpPr>
        <p:spPr>
          <a:xfrm>
            <a:off x="5524200" y="289296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06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19" name=""/>
          <p:cNvSpPr/>
          <p:nvPr/>
        </p:nvSpPr>
        <p:spPr>
          <a:xfrm>
            <a:off x="5715000" y="257148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20" name=""/>
          <p:cNvSpPr/>
          <p:nvPr/>
        </p:nvSpPr>
        <p:spPr>
          <a:xfrm>
            <a:off x="571500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21" name=""/>
          <p:cNvSpPr/>
          <p:nvPr/>
        </p:nvSpPr>
        <p:spPr>
          <a:xfrm>
            <a:off x="571500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22" name=""/>
          <p:cNvSpPr/>
          <p:nvPr/>
        </p:nvSpPr>
        <p:spPr>
          <a:xfrm>
            <a:off x="5905440" y="278604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23" name=""/>
          <p:cNvSpPr/>
          <p:nvPr/>
        </p:nvSpPr>
        <p:spPr>
          <a:xfrm>
            <a:off x="5905440" y="289296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24" name=""/>
          <p:cNvSpPr/>
          <p:nvPr/>
        </p:nvSpPr>
        <p:spPr>
          <a:xfrm>
            <a:off x="5333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25" name=""/>
          <p:cNvSpPr/>
          <p:nvPr/>
        </p:nvSpPr>
        <p:spPr>
          <a:xfrm>
            <a:off x="5333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26" name=""/>
          <p:cNvSpPr/>
          <p:nvPr/>
        </p:nvSpPr>
        <p:spPr>
          <a:xfrm>
            <a:off x="5524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27" name=""/>
          <p:cNvSpPr/>
          <p:nvPr/>
        </p:nvSpPr>
        <p:spPr>
          <a:xfrm>
            <a:off x="5524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28" name=""/>
          <p:cNvSpPr/>
          <p:nvPr/>
        </p:nvSpPr>
        <p:spPr>
          <a:xfrm>
            <a:off x="5333760" y="321444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29" name=""/>
          <p:cNvSpPr/>
          <p:nvPr/>
        </p:nvSpPr>
        <p:spPr>
          <a:xfrm>
            <a:off x="571500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C5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330" name=""/>
          <p:cNvSpPr/>
          <p:nvPr/>
        </p:nvSpPr>
        <p:spPr>
          <a:xfrm>
            <a:off x="571500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31" name=""/>
          <p:cNvSpPr/>
          <p:nvPr/>
        </p:nvSpPr>
        <p:spPr>
          <a:xfrm>
            <a:off x="590544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32" name=""/>
          <p:cNvSpPr/>
          <p:nvPr/>
        </p:nvSpPr>
        <p:spPr>
          <a:xfrm>
            <a:off x="590544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33" name=""/>
          <p:cNvSpPr/>
          <p:nvPr/>
        </p:nvSpPr>
        <p:spPr>
          <a:xfrm>
            <a:off x="571500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34" name=""/>
          <p:cNvSpPr/>
          <p:nvPr/>
        </p:nvSpPr>
        <p:spPr>
          <a:xfrm>
            <a:off x="0" y="3429000"/>
            <a:ext cx="6096240" cy="3429000"/>
          </a:xfrm>
          <a:custGeom>
            <a:avLst/>
            <a:gdLst/>
            <a:ahLst/>
            <a:rect l="0" t="0" r="r" b="b"/>
            <a:pathLst>
              <a:path w="16934" h="9525">
                <a:moveTo>
                  <a:pt x="0" y="0"/>
                </a:moveTo>
                <a:lnTo>
                  <a:pt x="16934" y="0"/>
                </a:lnTo>
                <a:lnTo>
                  <a:pt x="16934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35" name=""/>
          <p:cNvSpPr/>
          <p:nvPr/>
        </p:nvSpPr>
        <p:spPr>
          <a:xfrm>
            <a:off x="6095880" y="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36" name=""/>
          <p:cNvSpPr/>
          <p:nvPr/>
        </p:nvSpPr>
        <p:spPr>
          <a:xfrm>
            <a:off x="6095880" y="171432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37" name=""/>
          <p:cNvSpPr/>
          <p:nvPr/>
        </p:nvSpPr>
        <p:spPr>
          <a:xfrm>
            <a:off x="6095880" y="257148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38" name=""/>
          <p:cNvSpPr/>
          <p:nvPr/>
        </p:nvSpPr>
        <p:spPr>
          <a:xfrm>
            <a:off x="609588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39" name=""/>
          <p:cNvSpPr/>
          <p:nvPr/>
        </p:nvSpPr>
        <p:spPr>
          <a:xfrm>
            <a:off x="609588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40" name=""/>
          <p:cNvSpPr/>
          <p:nvPr/>
        </p:nvSpPr>
        <p:spPr>
          <a:xfrm>
            <a:off x="628632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41" name=""/>
          <p:cNvSpPr/>
          <p:nvPr/>
        </p:nvSpPr>
        <p:spPr>
          <a:xfrm>
            <a:off x="628632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42" name=""/>
          <p:cNvSpPr/>
          <p:nvPr/>
        </p:nvSpPr>
        <p:spPr>
          <a:xfrm>
            <a:off x="609588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43" name=""/>
          <p:cNvSpPr/>
          <p:nvPr/>
        </p:nvSpPr>
        <p:spPr>
          <a:xfrm>
            <a:off x="609588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44" name=""/>
          <p:cNvSpPr/>
          <p:nvPr/>
        </p:nvSpPr>
        <p:spPr>
          <a:xfrm>
            <a:off x="628632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45" name=""/>
          <p:cNvSpPr/>
          <p:nvPr/>
        </p:nvSpPr>
        <p:spPr>
          <a:xfrm>
            <a:off x="628632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46" name=""/>
          <p:cNvSpPr/>
          <p:nvPr/>
        </p:nvSpPr>
        <p:spPr>
          <a:xfrm>
            <a:off x="6476760" y="30002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47" name=""/>
          <p:cNvSpPr/>
          <p:nvPr/>
        </p:nvSpPr>
        <p:spPr>
          <a:xfrm>
            <a:off x="6476760" y="310752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48" name=""/>
          <p:cNvSpPr/>
          <p:nvPr/>
        </p:nvSpPr>
        <p:spPr>
          <a:xfrm>
            <a:off x="6667200" y="30002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49" name=""/>
          <p:cNvSpPr/>
          <p:nvPr/>
        </p:nvSpPr>
        <p:spPr>
          <a:xfrm>
            <a:off x="6667200" y="310752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50" name=""/>
          <p:cNvSpPr/>
          <p:nvPr/>
        </p:nvSpPr>
        <p:spPr>
          <a:xfrm>
            <a:off x="647676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51" name=""/>
          <p:cNvSpPr/>
          <p:nvPr/>
        </p:nvSpPr>
        <p:spPr>
          <a:xfrm>
            <a:off x="647676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52" name=""/>
          <p:cNvSpPr/>
          <p:nvPr/>
        </p:nvSpPr>
        <p:spPr>
          <a:xfrm>
            <a:off x="6667200" y="321444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53" name=""/>
          <p:cNvSpPr/>
          <p:nvPr/>
        </p:nvSpPr>
        <p:spPr>
          <a:xfrm>
            <a:off x="6667200" y="33217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54" name=""/>
          <p:cNvSpPr/>
          <p:nvPr/>
        </p:nvSpPr>
        <p:spPr>
          <a:xfrm>
            <a:off x="6858000" y="257148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55" name=""/>
          <p:cNvSpPr/>
          <p:nvPr/>
        </p:nvSpPr>
        <p:spPr>
          <a:xfrm>
            <a:off x="685800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56" name=""/>
          <p:cNvSpPr/>
          <p:nvPr/>
        </p:nvSpPr>
        <p:spPr>
          <a:xfrm>
            <a:off x="685800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57" name=""/>
          <p:cNvSpPr/>
          <p:nvPr/>
        </p:nvSpPr>
        <p:spPr>
          <a:xfrm>
            <a:off x="685800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58" name=""/>
          <p:cNvSpPr/>
          <p:nvPr/>
        </p:nvSpPr>
        <p:spPr>
          <a:xfrm>
            <a:off x="7048440" y="321444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59" name=""/>
          <p:cNvSpPr/>
          <p:nvPr/>
        </p:nvSpPr>
        <p:spPr>
          <a:xfrm>
            <a:off x="7048440" y="33217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60" name=""/>
          <p:cNvSpPr/>
          <p:nvPr/>
        </p:nvSpPr>
        <p:spPr>
          <a:xfrm>
            <a:off x="7238880" y="300024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61" name=""/>
          <p:cNvSpPr/>
          <p:nvPr/>
        </p:nvSpPr>
        <p:spPr>
          <a:xfrm>
            <a:off x="7238880" y="321444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62" name=""/>
          <p:cNvSpPr/>
          <p:nvPr/>
        </p:nvSpPr>
        <p:spPr>
          <a:xfrm>
            <a:off x="7619760" y="171432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63" name=""/>
          <p:cNvSpPr/>
          <p:nvPr/>
        </p:nvSpPr>
        <p:spPr>
          <a:xfrm>
            <a:off x="7619760" y="2571480"/>
            <a:ext cx="1524600" cy="857880"/>
          </a:xfrm>
          <a:custGeom>
            <a:avLst/>
            <a:gdLst/>
            <a:ahLst/>
            <a:rect l="0" t="0" r="r" b="b"/>
            <a:pathLst>
              <a:path w="4235" h="2383">
                <a:moveTo>
                  <a:pt x="0" y="0"/>
                </a:moveTo>
                <a:lnTo>
                  <a:pt x="4235" y="0"/>
                </a:lnTo>
                <a:lnTo>
                  <a:pt x="4235" y="2383"/>
                </a:lnTo>
                <a:lnTo>
                  <a:pt x="0" y="238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64" name=""/>
          <p:cNvSpPr/>
          <p:nvPr/>
        </p:nvSpPr>
        <p:spPr>
          <a:xfrm>
            <a:off x="9144000" y="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65" name=""/>
          <p:cNvSpPr/>
          <p:nvPr/>
        </p:nvSpPr>
        <p:spPr>
          <a:xfrm>
            <a:off x="9144000" y="1714320"/>
            <a:ext cx="3048120" cy="1715040"/>
          </a:xfrm>
          <a:custGeom>
            <a:avLst/>
            <a:gdLst/>
            <a:ahLst/>
            <a:rect l="0" t="0" r="r" b="b"/>
            <a:pathLst>
              <a:path w="8467" h="4764">
                <a:moveTo>
                  <a:pt x="0" y="0"/>
                </a:moveTo>
                <a:lnTo>
                  <a:pt x="8467" y="0"/>
                </a:lnTo>
                <a:lnTo>
                  <a:pt x="8467" y="4764"/>
                </a:lnTo>
                <a:lnTo>
                  <a:pt x="0" y="4764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66" name=""/>
          <p:cNvSpPr/>
          <p:nvPr/>
        </p:nvSpPr>
        <p:spPr>
          <a:xfrm>
            <a:off x="6095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67" name=""/>
          <p:cNvSpPr/>
          <p:nvPr/>
        </p:nvSpPr>
        <p:spPr>
          <a:xfrm>
            <a:off x="609588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68" name=""/>
          <p:cNvSpPr/>
          <p:nvPr/>
        </p:nvSpPr>
        <p:spPr>
          <a:xfrm>
            <a:off x="6476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69" name=""/>
          <p:cNvSpPr/>
          <p:nvPr/>
        </p:nvSpPr>
        <p:spPr>
          <a:xfrm>
            <a:off x="6476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70" name=""/>
          <p:cNvSpPr/>
          <p:nvPr/>
        </p:nvSpPr>
        <p:spPr>
          <a:xfrm>
            <a:off x="6667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71" name=""/>
          <p:cNvSpPr/>
          <p:nvPr/>
        </p:nvSpPr>
        <p:spPr>
          <a:xfrm>
            <a:off x="6667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72" name=""/>
          <p:cNvSpPr/>
          <p:nvPr/>
        </p:nvSpPr>
        <p:spPr>
          <a:xfrm>
            <a:off x="6476760" y="36432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73" name=""/>
          <p:cNvSpPr/>
          <p:nvPr/>
        </p:nvSpPr>
        <p:spPr>
          <a:xfrm>
            <a:off x="6095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74" name=""/>
          <p:cNvSpPr/>
          <p:nvPr/>
        </p:nvSpPr>
        <p:spPr>
          <a:xfrm>
            <a:off x="6858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5C6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75" name=""/>
          <p:cNvSpPr/>
          <p:nvPr/>
        </p:nvSpPr>
        <p:spPr>
          <a:xfrm>
            <a:off x="6858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76" name=""/>
          <p:cNvSpPr/>
          <p:nvPr/>
        </p:nvSpPr>
        <p:spPr>
          <a:xfrm>
            <a:off x="7048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77" name=""/>
          <p:cNvSpPr/>
          <p:nvPr/>
        </p:nvSpPr>
        <p:spPr>
          <a:xfrm>
            <a:off x="7048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78" name=""/>
          <p:cNvSpPr/>
          <p:nvPr/>
        </p:nvSpPr>
        <p:spPr>
          <a:xfrm>
            <a:off x="6858000" y="36432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79" name=""/>
          <p:cNvSpPr/>
          <p:nvPr/>
        </p:nvSpPr>
        <p:spPr>
          <a:xfrm>
            <a:off x="7238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80" name=""/>
          <p:cNvSpPr/>
          <p:nvPr/>
        </p:nvSpPr>
        <p:spPr>
          <a:xfrm>
            <a:off x="7238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F8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81" name=""/>
          <p:cNvSpPr/>
          <p:nvPr/>
        </p:nvSpPr>
        <p:spPr>
          <a:xfrm>
            <a:off x="7429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82" name=""/>
          <p:cNvSpPr/>
          <p:nvPr/>
        </p:nvSpPr>
        <p:spPr>
          <a:xfrm>
            <a:off x="7429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83" name=""/>
          <p:cNvSpPr/>
          <p:nvPr/>
        </p:nvSpPr>
        <p:spPr>
          <a:xfrm>
            <a:off x="7238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84" name=""/>
          <p:cNvSpPr/>
          <p:nvPr/>
        </p:nvSpPr>
        <p:spPr>
          <a:xfrm>
            <a:off x="7238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85" name=""/>
          <p:cNvSpPr/>
          <p:nvPr/>
        </p:nvSpPr>
        <p:spPr>
          <a:xfrm>
            <a:off x="7429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86" name=""/>
          <p:cNvSpPr/>
          <p:nvPr/>
        </p:nvSpPr>
        <p:spPr>
          <a:xfrm>
            <a:off x="7429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87" name=""/>
          <p:cNvSpPr/>
          <p:nvPr/>
        </p:nvSpPr>
        <p:spPr>
          <a:xfrm>
            <a:off x="6858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88" name=""/>
          <p:cNvSpPr/>
          <p:nvPr/>
        </p:nvSpPr>
        <p:spPr>
          <a:xfrm>
            <a:off x="6095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89" name=""/>
          <p:cNvSpPr/>
          <p:nvPr/>
        </p:nvSpPr>
        <p:spPr>
          <a:xfrm>
            <a:off x="7619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90" name=""/>
          <p:cNvSpPr/>
          <p:nvPr/>
        </p:nvSpPr>
        <p:spPr>
          <a:xfrm>
            <a:off x="7619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91" name=""/>
          <p:cNvSpPr/>
          <p:nvPr/>
        </p:nvSpPr>
        <p:spPr>
          <a:xfrm>
            <a:off x="7810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92" name=""/>
          <p:cNvSpPr/>
          <p:nvPr/>
        </p:nvSpPr>
        <p:spPr>
          <a:xfrm>
            <a:off x="7810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93" name=""/>
          <p:cNvSpPr/>
          <p:nvPr/>
        </p:nvSpPr>
        <p:spPr>
          <a:xfrm>
            <a:off x="7619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94" name=""/>
          <p:cNvSpPr/>
          <p:nvPr/>
        </p:nvSpPr>
        <p:spPr>
          <a:xfrm>
            <a:off x="7619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95" name=""/>
          <p:cNvSpPr/>
          <p:nvPr/>
        </p:nvSpPr>
        <p:spPr>
          <a:xfrm>
            <a:off x="7810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96" name=""/>
          <p:cNvSpPr/>
          <p:nvPr/>
        </p:nvSpPr>
        <p:spPr>
          <a:xfrm>
            <a:off x="7810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97" name=""/>
          <p:cNvSpPr/>
          <p:nvPr/>
        </p:nvSpPr>
        <p:spPr>
          <a:xfrm>
            <a:off x="8001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98" name=""/>
          <p:cNvSpPr/>
          <p:nvPr/>
        </p:nvSpPr>
        <p:spPr>
          <a:xfrm>
            <a:off x="8001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399" name=""/>
          <p:cNvSpPr/>
          <p:nvPr/>
        </p:nvSpPr>
        <p:spPr>
          <a:xfrm>
            <a:off x="8191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00" name=""/>
          <p:cNvSpPr/>
          <p:nvPr/>
        </p:nvSpPr>
        <p:spPr>
          <a:xfrm>
            <a:off x="8191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01" name=""/>
          <p:cNvSpPr/>
          <p:nvPr/>
        </p:nvSpPr>
        <p:spPr>
          <a:xfrm>
            <a:off x="8001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02" name=""/>
          <p:cNvSpPr/>
          <p:nvPr/>
        </p:nvSpPr>
        <p:spPr>
          <a:xfrm>
            <a:off x="8001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03" name=""/>
          <p:cNvSpPr/>
          <p:nvPr/>
        </p:nvSpPr>
        <p:spPr>
          <a:xfrm>
            <a:off x="8191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04" name=""/>
          <p:cNvSpPr/>
          <p:nvPr/>
        </p:nvSpPr>
        <p:spPr>
          <a:xfrm>
            <a:off x="8191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05" name=""/>
          <p:cNvSpPr/>
          <p:nvPr/>
        </p:nvSpPr>
        <p:spPr>
          <a:xfrm>
            <a:off x="761976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06" name=""/>
          <p:cNvSpPr/>
          <p:nvPr/>
        </p:nvSpPr>
        <p:spPr>
          <a:xfrm>
            <a:off x="8381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07" name=""/>
          <p:cNvSpPr/>
          <p:nvPr/>
        </p:nvSpPr>
        <p:spPr>
          <a:xfrm>
            <a:off x="8381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08" name=""/>
          <p:cNvSpPr/>
          <p:nvPr/>
        </p:nvSpPr>
        <p:spPr>
          <a:xfrm>
            <a:off x="8381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3C83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09" name=""/>
          <p:cNvSpPr/>
          <p:nvPr/>
        </p:nvSpPr>
        <p:spPr>
          <a:xfrm>
            <a:off x="8572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10" name=""/>
          <p:cNvSpPr/>
          <p:nvPr/>
        </p:nvSpPr>
        <p:spPr>
          <a:xfrm>
            <a:off x="8572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660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11" name=""/>
          <p:cNvSpPr/>
          <p:nvPr/>
        </p:nvSpPr>
        <p:spPr>
          <a:xfrm>
            <a:off x="8762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12" name=""/>
          <p:cNvSpPr/>
          <p:nvPr/>
        </p:nvSpPr>
        <p:spPr>
          <a:xfrm>
            <a:off x="8762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13" name=""/>
          <p:cNvSpPr/>
          <p:nvPr/>
        </p:nvSpPr>
        <p:spPr>
          <a:xfrm>
            <a:off x="8762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8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14" name=""/>
          <p:cNvSpPr/>
          <p:nvPr/>
        </p:nvSpPr>
        <p:spPr>
          <a:xfrm>
            <a:off x="8953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15" name=""/>
          <p:cNvSpPr/>
          <p:nvPr/>
        </p:nvSpPr>
        <p:spPr>
          <a:xfrm>
            <a:off x="8953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16" name=""/>
          <p:cNvSpPr/>
          <p:nvPr/>
        </p:nvSpPr>
        <p:spPr>
          <a:xfrm>
            <a:off x="8381880" y="38574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17" name=""/>
          <p:cNvSpPr/>
          <p:nvPr/>
        </p:nvSpPr>
        <p:spPr>
          <a:xfrm>
            <a:off x="8381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18" name=""/>
          <p:cNvSpPr/>
          <p:nvPr/>
        </p:nvSpPr>
        <p:spPr>
          <a:xfrm>
            <a:off x="8762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19" name=""/>
          <p:cNvSpPr/>
          <p:nvPr/>
        </p:nvSpPr>
        <p:spPr>
          <a:xfrm>
            <a:off x="8762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20" name=""/>
          <p:cNvSpPr/>
          <p:nvPr/>
        </p:nvSpPr>
        <p:spPr>
          <a:xfrm>
            <a:off x="8953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21" name=""/>
          <p:cNvSpPr/>
          <p:nvPr/>
        </p:nvSpPr>
        <p:spPr>
          <a:xfrm>
            <a:off x="8953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22" name=""/>
          <p:cNvSpPr/>
          <p:nvPr/>
        </p:nvSpPr>
        <p:spPr>
          <a:xfrm>
            <a:off x="8762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23" name=""/>
          <p:cNvSpPr/>
          <p:nvPr/>
        </p:nvSpPr>
        <p:spPr>
          <a:xfrm>
            <a:off x="7619760" y="4286160"/>
            <a:ext cx="1524600" cy="857520"/>
          </a:xfrm>
          <a:custGeom>
            <a:avLst/>
            <a:gdLst/>
            <a:ahLst/>
            <a:rect l="0" t="0" r="r" b="b"/>
            <a:pathLst>
              <a:path w="4235" h="2382">
                <a:moveTo>
                  <a:pt x="0" y="0"/>
                </a:moveTo>
                <a:lnTo>
                  <a:pt x="4235" y="0"/>
                </a:lnTo>
                <a:lnTo>
                  <a:pt x="4235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24" name=""/>
          <p:cNvSpPr/>
          <p:nvPr/>
        </p:nvSpPr>
        <p:spPr>
          <a:xfrm>
            <a:off x="6095880" y="5143320"/>
            <a:ext cx="3048480" cy="1714680"/>
          </a:xfrm>
          <a:custGeom>
            <a:avLst/>
            <a:gdLst/>
            <a:ahLst/>
            <a:rect l="0" t="0" r="r" b="b"/>
            <a:pathLst>
              <a:path w="8468" h="4763">
                <a:moveTo>
                  <a:pt x="0" y="0"/>
                </a:moveTo>
                <a:lnTo>
                  <a:pt x="8468" y="0"/>
                </a:lnTo>
                <a:lnTo>
                  <a:pt x="8468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25" name=""/>
          <p:cNvSpPr/>
          <p:nvPr/>
        </p:nvSpPr>
        <p:spPr>
          <a:xfrm>
            <a:off x="9144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26" name=""/>
          <p:cNvSpPr/>
          <p:nvPr/>
        </p:nvSpPr>
        <p:spPr>
          <a:xfrm>
            <a:off x="9144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27" name=""/>
          <p:cNvSpPr/>
          <p:nvPr/>
        </p:nvSpPr>
        <p:spPr>
          <a:xfrm>
            <a:off x="9144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28" name=""/>
          <p:cNvSpPr/>
          <p:nvPr/>
        </p:nvSpPr>
        <p:spPr>
          <a:xfrm>
            <a:off x="9334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29" name=""/>
          <p:cNvSpPr/>
          <p:nvPr/>
        </p:nvSpPr>
        <p:spPr>
          <a:xfrm>
            <a:off x="9334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30" name=""/>
          <p:cNvSpPr/>
          <p:nvPr/>
        </p:nvSpPr>
        <p:spPr>
          <a:xfrm>
            <a:off x="9524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31" name=""/>
          <p:cNvSpPr/>
          <p:nvPr/>
        </p:nvSpPr>
        <p:spPr>
          <a:xfrm>
            <a:off x="9524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32" name=""/>
          <p:cNvSpPr/>
          <p:nvPr/>
        </p:nvSpPr>
        <p:spPr>
          <a:xfrm>
            <a:off x="9524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33" name=""/>
          <p:cNvSpPr/>
          <p:nvPr/>
        </p:nvSpPr>
        <p:spPr>
          <a:xfrm>
            <a:off x="9715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34" name=""/>
          <p:cNvSpPr/>
          <p:nvPr/>
        </p:nvSpPr>
        <p:spPr>
          <a:xfrm>
            <a:off x="9715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35" name=""/>
          <p:cNvSpPr/>
          <p:nvPr/>
        </p:nvSpPr>
        <p:spPr>
          <a:xfrm>
            <a:off x="9144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36" name=""/>
          <p:cNvSpPr/>
          <p:nvPr/>
        </p:nvSpPr>
        <p:spPr>
          <a:xfrm>
            <a:off x="9144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37" name=""/>
          <p:cNvSpPr/>
          <p:nvPr/>
        </p:nvSpPr>
        <p:spPr>
          <a:xfrm>
            <a:off x="9334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38" name=""/>
          <p:cNvSpPr/>
          <p:nvPr/>
        </p:nvSpPr>
        <p:spPr>
          <a:xfrm>
            <a:off x="9334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39" name=""/>
          <p:cNvSpPr/>
          <p:nvPr/>
        </p:nvSpPr>
        <p:spPr>
          <a:xfrm>
            <a:off x="9144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40" name=""/>
          <p:cNvSpPr/>
          <p:nvPr/>
        </p:nvSpPr>
        <p:spPr>
          <a:xfrm>
            <a:off x="952488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41" name=""/>
          <p:cNvSpPr/>
          <p:nvPr/>
        </p:nvSpPr>
        <p:spPr>
          <a:xfrm>
            <a:off x="952488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42" name=""/>
          <p:cNvSpPr/>
          <p:nvPr/>
        </p:nvSpPr>
        <p:spPr>
          <a:xfrm>
            <a:off x="971532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43" name=""/>
          <p:cNvSpPr/>
          <p:nvPr/>
        </p:nvSpPr>
        <p:spPr>
          <a:xfrm>
            <a:off x="971532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44" name=""/>
          <p:cNvSpPr/>
          <p:nvPr/>
        </p:nvSpPr>
        <p:spPr>
          <a:xfrm>
            <a:off x="952488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45" name=""/>
          <p:cNvSpPr/>
          <p:nvPr/>
        </p:nvSpPr>
        <p:spPr>
          <a:xfrm>
            <a:off x="9905760" y="3429000"/>
            <a:ext cx="381600" cy="214560"/>
          </a:xfrm>
          <a:custGeom>
            <a:avLst/>
            <a:gdLst/>
            <a:ahLst/>
            <a:rect l="0" t="0" r="r" b="b"/>
            <a:pathLst>
              <a:path w="1060" h="596">
                <a:moveTo>
                  <a:pt x="0" y="0"/>
                </a:moveTo>
                <a:lnTo>
                  <a:pt x="1060" y="0"/>
                </a:lnTo>
                <a:lnTo>
                  <a:pt x="1060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46" name=""/>
          <p:cNvSpPr/>
          <p:nvPr/>
        </p:nvSpPr>
        <p:spPr>
          <a:xfrm>
            <a:off x="9905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47" name=""/>
          <p:cNvSpPr/>
          <p:nvPr/>
        </p:nvSpPr>
        <p:spPr>
          <a:xfrm>
            <a:off x="9905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48" name=""/>
          <p:cNvSpPr/>
          <p:nvPr/>
        </p:nvSpPr>
        <p:spPr>
          <a:xfrm>
            <a:off x="10096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49" name=""/>
          <p:cNvSpPr/>
          <p:nvPr/>
        </p:nvSpPr>
        <p:spPr>
          <a:xfrm>
            <a:off x="10096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50" name=""/>
          <p:cNvSpPr/>
          <p:nvPr/>
        </p:nvSpPr>
        <p:spPr>
          <a:xfrm>
            <a:off x="1028700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51" name=""/>
          <p:cNvSpPr/>
          <p:nvPr/>
        </p:nvSpPr>
        <p:spPr>
          <a:xfrm>
            <a:off x="10287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52" name=""/>
          <p:cNvSpPr/>
          <p:nvPr/>
        </p:nvSpPr>
        <p:spPr>
          <a:xfrm>
            <a:off x="10287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53" name=""/>
          <p:cNvSpPr/>
          <p:nvPr/>
        </p:nvSpPr>
        <p:spPr>
          <a:xfrm>
            <a:off x="10477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54" name=""/>
          <p:cNvSpPr/>
          <p:nvPr/>
        </p:nvSpPr>
        <p:spPr>
          <a:xfrm>
            <a:off x="10477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9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55" name=""/>
          <p:cNvSpPr/>
          <p:nvPr/>
        </p:nvSpPr>
        <p:spPr>
          <a:xfrm>
            <a:off x="990576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56" name=""/>
          <p:cNvSpPr/>
          <p:nvPr/>
        </p:nvSpPr>
        <p:spPr>
          <a:xfrm>
            <a:off x="990576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57" name=""/>
          <p:cNvSpPr/>
          <p:nvPr/>
        </p:nvSpPr>
        <p:spPr>
          <a:xfrm>
            <a:off x="10096200" y="385740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58" name=""/>
          <p:cNvSpPr/>
          <p:nvPr/>
        </p:nvSpPr>
        <p:spPr>
          <a:xfrm>
            <a:off x="10096200" y="396468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59" name=""/>
          <p:cNvSpPr/>
          <p:nvPr/>
        </p:nvSpPr>
        <p:spPr>
          <a:xfrm>
            <a:off x="9905760" y="4071600"/>
            <a:ext cx="381600" cy="214920"/>
          </a:xfrm>
          <a:custGeom>
            <a:avLst/>
            <a:gdLst/>
            <a:ahLst/>
            <a:rect l="0" t="0" r="r" b="b"/>
            <a:pathLst>
              <a:path w="1060" h="597">
                <a:moveTo>
                  <a:pt x="0" y="0"/>
                </a:moveTo>
                <a:lnTo>
                  <a:pt x="1060" y="0"/>
                </a:lnTo>
                <a:lnTo>
                  <a:pt x="1060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60" name=""/>
          <p:cNvSpPr/>
          <p:nvPr/>
        </p:nvSpPr>
        <p:spPr>
          <a:xfrm>
            <a:off x="1028700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61" name=""/>
          <p:cNvSpPr/>
          <p:nvPr/>
        </p:nvSpPr>
        <p:spPr>
          <a:xfrm>
            <a:off x="1028700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62" name=""/>
          <p:cNvSpPr/>
          <p:nvPr/>
        </p:nvSpPr>
        <p:spPr>
          <a:xfrm>
            <a:off x="10477440" y="385740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63" name=""/>
          <p:cNvSpPr/>
          <p:nvPr/>
        </p:nvSpPr>
        <p:spPr>
          <a:xfrm>
            <a:off x="10477440" y="396468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64" name=""/>
          <p:cNvSpPr/>
          <p:nvPr/>
        </p:nvSpPr>
        <p:spPr>
          <a:xfrm>
            <a:off x="10287000" y="4071600"/>
            <a:ext cx="381240" cy="214920"/>
          </a:xfrm>
          <a:custGeom>
            <a:avLst/>
            <a:gdLst/>
            <a:ahLst/>
            <a:rect l="0" t="0" r="r" b="b"/>
            <a:pathLst>
              <a:path w="1059" h="597">
                <a:moveTo>
                  <a:pt x="0" y="0"/>
                </a:moveTo>
                <a:lnTo>
                  <a:pt x="1059" y="0"/>
                </a:lnTo>
                <a:lnTo>
                  <a:pt x="1059" y="597"/>
                </a:lnTo>
                <a:lnTo>
                  <a:pt x="0" y="5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65" name=""/>
          <p:cNvSpPr/>
          <p:nvPr/>
        </p:nvSpPr>
        <p:spPr>
          <a:xfrm>
            <a:off x="914400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66" name=""/>
          <p:cNvSpPr/>
          <p:nvPr/>
        </p:nvSpPr>
        <p:spPr>
          <a:xfrm>
            <a:off x="10667880" y="3429000"/>
            <a:ext cx="381240" cy="214560"/>
          </a:xfrm>
          <a:custGeom>
            <a:avLst/>
            <a:gdLst/>
            <a:ahLst/>
            <a:rect l="0" t="0" r="r" b="b"/>
            <a:pathLst>
              <a:path w="1059" h="596">
                <a:moveTo>
                  <a:pt x="0" y="0"/>
                </a:moveTo>
                <a:lnTo>
                  <a:pt x="1059" y="0"/>
                </a:lnTo>
                <a:lnTo>
                  <a:pt x="1059" y="596"/>
                </a:lnTo>
                <a:lnTo>
                  <a:pt x="0" y="596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67" name=""/>
          <p:cNvSpPr/>
          <p:nvPr/>
        </p:nvSpPr>
        <p:spPr>
          <a:xfrm>
            <a:off x="10667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68" name=""/>
          <p:cNvSpPr/>
          <p:nvPr/>
        </p:nvSpPr>
        <p:spPr>
          <a:xfrm>
            <a:off x="10667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69" name=""/>
          <p:cNvSpPr/>
          <p:nvPr/>
        </p:nvSpPr>
        <p:spPr>
          <a:xfrm>
            <a:off x="10858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70" name=""/>
          <p:cNvSpPr/>
          <p:nvPr/>
        </p:nvSpPr>
        <p:spPr>
          <a:xfrm>
            <a:off x="10858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6F64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71" name=""/>
          <p:cNvSpPr/>
          <p:nvPr/>
        </p:nvSpPr>
        <p:spPr>
          <a:xfrm>
            <a:off x="1104876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72" name=""/>
          <p:cNvSpPr/>
          <p:nvPr/>
        </p:nvSpPr>
        <p:spPr>
          <a:xfrm>
            <a:off x="1104876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73" name=""/>
          <p:cNvSpPr/>
          <p:nvPr/>
        </p:nvSpPr>
        <p:spPr>
          <a:xfrm>
            <a:off x="11239200" y="34290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74" name=""/>
          <p:cNvSpPr/>
          <p:nvPr/>
        </p:nvSpPr>
        <p:spPr>
          <a:xfrm>
            <a:off x="11239200" y="35359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75" name=""/>
          <p:cNvSpPr/>
          <p:nvPr/>
        </p:nvSpPr>
        <p:spPr>
          <a:xfrm>
            <a:off x="1104876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76" name=""/>
          <p:cNvSpPr/>
          <p:nvPr/>
        </p:nvSpPr>
        <p:spPr>
          <a:xfrm>
            <a:off x="1104876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77" name=""/>
          <p:cNvSpPr/>
          <p:nvPr/>
        </p:nvSpPr>
        <p:spPr>
          <a:xfrm>
            <a:off x="11239200" y="3643200"/>
            <a:ext cx="191160" cy="107280"/>
          </a:xfrm>
          <a:custGeom>
            <a:avLst/>
            <a:gdLst/>
            <a:ahLst/>
            <a:rect l="0" t="0" r="r" b="b"/>
            <a:pathLst>
              <a:path w="531" h="298">
                <a:moveTo>
                  <a:pt x="0" y="0"/>
                </a:moveTo>
                <a:lnTo>
                  <a:pt x="531" y="0"/>
                </a:lnTo>
                <a:lnTo>
                  <a:pt x="531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78" name=""/>
          <p:cNvSpPr/>
          <p:nvPr/>
        </p:nvSpPr>
        <p:spPr>
          <a:xfrm>
            <a:off x="11239200" y="3750120"/>
            <a:ext cx="191160" cy="107640"/>
          </a:xfrm>
          <a:custGeom>
            <a:avLst/>
            <a:gdLst/>
            <a:ahLst/>
            <a:rect l="0" t="0" r="r" b="b"/>
            <a:pathLst>
              <a:path w="531" h="299">
                <a:moveTo>
                  <a:pt x="0" y="0"/>
                </a:moveTo>
                <a:lnTo>
                  <a:pt x="531" y="0"/>
                </a:lnTo>
                <a:lnTo>
                  <a:pt x="531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79" name=""/>
          <p:cNvSpPr/>
          <p:nvPr/>
        </p:nvSpPr>
        <p:spPr>
          <a:xfrm>
            <a:off x="10667880" y="3857400"/>
            <a:ext cx="762480" cy="429120"/>
          </a:xfrm>
          <a:custGeom>
            <a:avLst/>
            <a:gdLst/>
            <a:ahLst/>
            <a:rect l="0" t="0" r="r" b="b"/>
            <a:pathLst>
              <a:path w="2118" h="1192">
                <a:moveTo>
                  <a:pt x="0" y="0"/>
                </a:moveTo>
                <a:lnTo>
                  <a:pt x="2118" y="0"/>
                </a:lnTo>
                <a:lnTo>
                  <a:pt x="2118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80" name=""/>
          <p:cNvSpPr/>
          <p:nvPr/>
        </p:nvSpPr>
        <p:spPr>
          <a:xfrm>
            <a:off x="1143000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81" name=""/>
          <p:cNvSpPr/>
          <p:nvPr/>
        </p:nvSpPr>
        <p:spPr>
          <a:xfrm>
            <a:off x="1143000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82" name=""/>
          <p:cNvSpPr/>
          <p:nvPr/>
        </p:nvSpPr>
        <p:spPr>
          <a:xfrm>
            <a:off x="1162044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83" name=""/>
          <p:cNvSpPr/>
          <p:nvPr/>
        </p:nvSpPr>
        <p:spPr>
          <a:xfrm>
            <a:off x="1162044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84" name=""/>
          <p:cNvSpPr/>
          <p:nvPr/>
        </p:nvSpPr>
        <p:spPr>
          <a:xfrm>
            <a:off x="1143000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75F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85" name=""/>
          <p:cNvSpPr/>
          <p:nvPr/>
        </p:nvSpPr>
        <p:spPr>
          <a:xfrm>
            <a:off x="1143000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86" name=""/>
          <p:cNvSpPr/>
          <p:nvPr/>
        </p:nvSpPr>
        <p:spPr>
          <a:xfrm>
            <a:off x="1162044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87" name=""/>
          <p:cNvSpPr/>
          <p:nvPr/>
        </p:nvSpPr>
        <p:spPr>
          <a:xfrm>
            <a:off x="1162044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88" name=""/>
          <p:cNvSpPr/>
          <p:nvPr/>
        </p:nvSpPr>
        <p:spPr>
          <a:xfrm>
            <a:off x="1181088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89" name=""/>
          <p:cNvSpPr/>
          <p:nvPr/>
        </p:nvSpPr>
        <p:spPr>
          <a:xfrm>
            <a:off x="1181088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A5E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90" name=""/>
          <p:cNvSpPr/>
          <p:nvPr/>
        </p:nvSpPr>
        <p:spPr>
          <a:xfrm>
            <a:off x="12001320" y="34290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7B5D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91" name=""/>
          <p:cNvSpPr/>
          <p:nvPr/>
        </p:nvSpPr>
        <p:spPr>
          <a:xfrm>
            <a:off x="12001320" y="35359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7461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92" name=""/>
          <p:cNvSpPr/>
          <p:nvPr/>
        </p:nvSpPr>
        <p:spPr>
          <a:xfrm>
            <a:off x="1181088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93" name=""/>
          <p:cNvSpPr/>
          <p:nvPr/>
        </p:nvSpPr>
        <p:spPr>
          <a:xfrm>
            <a:off x="1181088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94" name=""/>
          <p:cNvSpPr/>
          <p:nvPr/>
        </p:nvSpPr>
        <p:spPr>
          <a:xfrm>
            <a:off x="12001320" y="3643200"/>
            <a:ext cx="190800" cy="107280"/>
          </a:xfrm>
          <a:custGeom>
            <a:avLst/>
            <a:gdLst/>
            <a:ahLst/>
            <a:rect l="0" t="0" r="r" b="b"/>
            <a:pathLst>
              <a:path w="530" h="298">
                <a:moveTo>
                  <a:pt x="0" y="0"/>
                </a:moveTo>
                <a:lnTo>
                  <a:pt x="530" y="0"/>
                </a:lnTo>
                <a:lnTo>
                  <a:pt x="530" y="298"/>
                </a:lnTo>
                <a:lnTo>
                  <a:pt x="0" y="29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95" name=""/>
          <p:cNvSpPr/>
          <p:nvPr/>
        </p:nvSpPr>
        <p:spPr>
          <a:xfrm>
            <a:off x="12001320" y="3750120"/>
            <a:ext cx="190800" cy="107640"/>
          </a:xfrm>
          <a:custGeom>
            <a:avLst/>
            <a:gdLst/>
            <a:ahLst/>
            <a:rect l="0" t="0" r="r" b="b"/>
            <a:pathLst>
              <a:path w="530" h="299">
                <a:moveTo>
                  <a:pt x="0" y="0"/>
                </a:moveTo>
                <a:lnTo>
                  <a:pt x="530" y="0"/>
                </a:lnTo>
                <a:lnTo>
                  <a:pt x="530" y="299"/>
                </a:lnTo>
                <a:lnTo>
                  <a:pt x="0" y="2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96" name=""/>
          <p:cNvSpPr/>
          <p:nvPr/>
        </p:nvSpPr>
        <p:spPr>
          <a:xfrm>
            <a:off x="11430000" y="3857400"/>
            <a:ext cx="762120" cy="429120"/>
          </a:xfrm>
          <a:custGeom>
            <a:avLst/>
            <a:gdLst/>
            <a:ahLst/>
            <a:rect l="0" t="0" r="r" b="b"/>
            <a:pathLst>
              <a:path w="2117" h="1192">
                <a:moveTo>
                  <a:pt x="0" y="0"/>
                </a:moveTo>
                <a:lnTo>
                  <a:pt x="2117" y="0"/>
                </a:lnTo>
                <a:lnTo>
                  <a:pt x="2117" y="1192"/>
                </a:lnTo>
                <a:lnTo>
                  <a:pt x="0" y="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97" name=""/>
          <p:cNvSpPr/>
          <p:nvPr/>
        </p:nvSpPr>
        <p:spPr>
          <a:xfrm>
            <a:off x="10667880" y="4286160"/>
            <a:ext cx="1524240" cy="857520"/>
          </a:xfrm>
          <a:custGeom>
            <a:avLst/>
            <a:gdLst/>
            <a:ahLst/>
            <a:rect l="0" t="0" r="r" b="b"/>
            <a:pathLst>
              <a:path w="4234" h="2382">
                <a:moveTo>
                  <a:pt x="0" y="0"/>
                </a:moveTo>
                <a:lnTo>
                  <a:pt x="4234" y="0"/>
                </a:lnTo>
                <a:lnTo>
                  <a:pt x="4234" y="2382"/>
                </a:lnTo>
                <a:lnTo>
                  <a:pt x="0" y="238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98" name=""/>
          <p:cNvSpPr/>
          <p:nvPr/>
        </p:nvSpPr>
        <p:spPr>
          <a:xfrm>
            <a:off x="9144000" y="5143320"/>
            <a:ext cx="3048120" cy="1714680"/>
          </a:xfrm>
          <a:custGeom>
            <a:avLst/>
            <a:gdLst/>
            <a:ahLst/>
            <a:rect l="0" t="0" r="r" b="b"/>
            <a:pathLst>
              <a:path w="8467" h="4763">
                <a:moveTo>
                  <a:pt x="0" y="0"/>
                </a:moveTo>
                <a:lnTo>
                  <a:pt x="8467" y="0"/>
                </a:lnTo>
                <a:lnTo>
                  <a:pt x="8467" y="4763"/>
                </a:lnTo>
                <a:lnTo>
                  <a:pt x="0" y="476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499" name=""/>
          <p:cNvSpPr/>
          <p:nvPr/>
        </p:nvSpPr>
        <p:spPr>
          <a:xfrm>
            <a:off x="914040" y="2180880"/>
            <a:ext cx="10363680" cy="19440"/>
          </a:xfrm>
          <a:custGeom>
            <a:avLst/>
            <a:gdLst/>
            <a:ahLst/>
            <a:rect l="0" t="0" r="r" b="b"/>
            <a:pathLst>
              <a:path w="28788" h="54">
                <a:moveTo>
                  <a:pt x="0" y="0"/>
                </a:moveTo>
                <a:lnTo>
                  <a:pt x="28788" y="0"/>
                </a:lnTo>
                <a:lnTo>
                  <a:pt x="28788" y="54"/>
                </a:lnTo>
                <a:lnTo>
                  <a:pt x="0" y="54"/>
                </a:lnTo>
                <a:lnTo>
                  <a:pt x="0" y="0"/>
                </a:lnTo>
                <a:close/>
              </a:path>
            </a:pathLst>
          </a:custGeom>
          <a:solidFill>
            <a:srgbClr val="1F2533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00" name=""/>
          <p:cNvSpPr/>
          <p:nvPr/>
        </p:nvSpPr>
        <p:spPr>
          <a:xfrm>
            <a:off x="914040" y="1723680"/>
            <a:ext cx="76680" cy="267120"/>
          </a:xfrm>
          <a:custGeom>
            <a:avLst/>
            <a:gdLst/>
            <a:ahLst/>
            <a:rect l="0" t="0" r="r" b="b"/>
            <a:pathLst>
              <a:path w="213" h="742">
                <a:moveTo>
                  <a:pt x="0" y="689"/>
                </a:moveTo>
                <a:lnTo>
                  <a:pt x="0" y="54"/>
                </a:lnTo>
                <a:cubicBezTo>
                  <a:pt x="0" y="47"/>
                  <a:pt x="2" y="41"/>
                  <a:pt x="5" y="34"/>
                </a:cubicBezTo>
                <a:cubicBezTo>
                  <a:pt x="7" y="28"/>
                  <a:pt x="11" y="21"/>
                  <a:pt x="16" y="16"/>
                </a:cubicBezTo>
                <a:cubicBezTo>
                  <a:pt x="21" y="11"/>
                  <a:pt x="27" y="7"/>
                  <a:pt x="33" y="4"/>
                </a:cubicBezTo>
                <a:cubicBezTo>
                  <a:pt x="40" y="2"/>
                  <a:pt x="46" y="0"/>
                  <a:pt x="53" y="0"/>
                </a:cubicBezTo>
                <a:lnTo>
                  <a:pt x="160" y="0"/>
                </a:lnTo>
                <a:cubicBezTo>
                  <a:pt x="167" y="0"/>
                  <a:pt x="174" y="2"/>
                  <a:pt x="180" y="4"/>
                </a:cubicBezTo>
                <a:cubicBezTo>
                  <a:pt x="187" y="7"/>
                  <a:pt x="193" y="11"/>
                  <a:pt x="198" y="16"/>
                </a:cubicBezTo>
                <a:cubicBezTo>
                  <a:pt x="203" y="21"/>
                  <a:pt x="206" y="28"/>
                  <a:pt x="209" y="34"/>
                </a:cubicBezTo>
                <a:cubicBezTo>
                  <a:pt x="212" y="41"/>
                  <a:pt x="213" y="47"/>
                  <a:pt x="213" y="54"/>
                </a:cubicBezTo>
                <a:lnTo>
                  <a:pt x="213" y="689"/>
                </a:lnTo>
                <a:cubicBezTo>
                  <a:pt x="213" y="696"/>
                  <a:pt x="212" y="703"/>
                  <a:pt x="209" y="710"/>
                </a:cubicBezTo>
                <a:cubicBezTo>
                  <a:pt x="206" y="716"/>
                  <a:pt x="203" y="722"/>
                  <a:pt x="198" y="727"/>
                </a:cubicBezTo>
                <a:cubicBezTo>
                  <a:pt x="193" y="732"/>
                  <a:pt x="187" y="736"/>
                  <a:pt x="180" y="738"/>
                </a:cubicBezTo>
                <a:cubicBezTo>
                  <a:pt x="174" y="741"/>
                  <a:pt x="167" y="742"/>
                  <a:pt x="160" y="742"/>
                </a:cubicBezTo>
                <a:lnTo>
                  <a:pt x="53" y="742"/>
                </a:lnTo>
                <a:cubicBezTo>
                  <a:pt x="46" y="742"/>
                  <a:pt x="40" y="741"/>
                  <a:pt x="33" y="738"/>
                </a:cubicBezTo>
                <a:cubicBezTo>
                  <a:pt x="27" y="736"/>
                  <a:pt x="21" y="732"/>
                  <a:pt x="16" y="727"/>
                </a:cubicBezTo>
                <a:cubicBezTo>
                  <a:pt x="11" y="722"/>
                  <a:pt x="7" y="716"/>
                  <a:pt x="5" y="710"/>
                </a:cubicBezTo>
                <a:cubicBezTo>
                  <a:pt x="2" y="703"/>
                  <a:pt x="0" y="696"/>
                  <a:pt x="0" y="689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01" name=""/>
          <p:cNvSpPr/>
          <p:nvPr/>
        </p:nvSpPr>
        <p:spPr>
          <a:xfrm>
            <a:off x="1019160" y="263808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6"/>
                </a:moveTo>
                <a:cubicBezTo>
                  <a:pt x="212" y="120"/>
                  <a:pt x="210" y="134"/>
                  <a:pt x="204" y="147"/>
                </a:cubicBezTo>
                <a:cubicBezTo>
                  <a:pt x="199" y="160"/>
                  <a:pt x="191" y="172"/>
                  <a:pt x="181" y="182"/>
                </a:cubicBezTo>
                <a:cubicBezTo>
                  <a:pt x="171" y="192"/>
                  <a:pt x="160" y="200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200"/>
                  <a:pt x="41" y="192"/>
                  <a:pt x="32" y="182"/>
                </a:cubicBezTo>
                <a:cubicBezTo>
                  <a:pt x="22" y="172"/>
                  <a:pt x="13" y="160"/>
                  <a:pt x="8" y="147"/>
                </a:cubicBezTo>
                <a:cubicBezTo>
                  <a:pt x="2" y="134"/>
                  <a:pt x="0" y="120"/>
                  <a:pt x="0" y="106"/>
                </a:cubicBezTo>
                <a:cubicBezTo>
                  <a:pt x="0" y="92"/>
                  <a:pt x="2" y="79"/>
                  <a:pt x="8" y="66"/>
                </a:cubicBezTo>
                <a:cubicBezTo>
                  <a:pt x="13" y="53"/>
                  <a:pt x="22" y="41"/>
                  <a:pt x="32" y="31"/>
                </a:cubicBezTo>
                <a:cubicBezTo>
                  <a:pt x="41" y="22"/>
                  <a:pt x="53" y="14"/>
                  <a:pt x="66" y="9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9"/>
                </a:cubicBezTo>
                <a:cubicBezTo>
                  <a:pt x="160" y="14"/>
                  <a:pt x="171" y="22"/>
                  <a:pt x="181" y="31"/>
                </a:cubicBezTo>
                <a:cubicBezTo>
                  <a:pt x="191" y="41"/>
                  <a:pt x="199" y="53"/>
                  <a:pt x="204" y="66"/>
                </a:cubicBezTo>
                <a:cubicBezTo>
                  <a:pt x="210" y="79"/>
                  <a:pt x="212" y="92"/>
                  <a:pt x="212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02" name=""/>
          <p:cNvSpPr txBox="1"/>
          <p:nvPr/>
        </p:nvSpPr>
        <p:spPr>
          <a:xfrm>
            <a:off x="1143000" y="1504440"/>
            <a:ext cx="6191640" cy="5918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Supabase </a:t>
            </a:r>
            <a:r>
              <a:rPr lang="ko-KR" sz="3300" b="1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하이브리드 튜닝 변수</a:t>
            </a:r>
            <a:endParaRPr lang="en-US" sz="33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03" name=""/>
          <p:cNvSpPr/>
          <p:nvPr/>
        </p:nvSpPr>
        <p:spPr>
          <a:xfrm>
            <a:off x="1019160" y="310500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6"/>
                </a:moveTo>
                <a:cubicBezTo>
                  <a:pt x="212" y="120"/>
                  <a:pt x="210" y="134"/>
                  <a:pt x="204" y="147"/>
                </a:cubicBezTo>
                <a:cubicBezTo>
                  <a:pt x="199" y="160"/>
                  <a:pt x="191" y="172"/>
                  <a:pt x="181" y="182"/>
                </a:cubicBezTo>
                <a:cubicBezTo>
                  <a:pt x="171" y="192"/>
                  <a:pt x="160" y="199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199"/>
                  <a:pt x="41" y="192"/>
                  <a:pt x="32" y="182"/>
                </a:cubicBezTo>
                <a:cubicBezTo>
                  <a:pt x="22" y="172"/>
                  <a:pt x="13" y="160"/>
                  <a:pt x="8" y="147"/>
                </a:cubicBezTo>
                <a:cubicBezTo>
                  <a:pt x="2" y="134"/>
                  <a:pt x="0" y="120"/>
                  <a:pt x="0" y="106"/>
                </a:cubicBezTo>
                <a:cubicBezTo>
                  <a:pt x="0" y="92"/>
                  <a:pt x="2" y="78"/>
                  <a:pt x="8" y="65"/>
                </a:cubicBezTo>
                <a:cubicBezTo>
                  <a:pt x="13" y="52"/>
                  <a:pt x="22" y="41"/>
                  <a:pt x="32" y="31"/>
                </a:cubicBezTo>
                <a:cubicBezTo>
                  <a:pt x="41" y="21"/>
                  <a:pt x="53" y="13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3"/>
                  <a:pt x="171" y="21"/>
                  <a:pt x="181" y="31"/>
                </a:cubicBezTo>
                <a:cubicBezTo>
                  <a:pt x="191" y="41"/>
                  <a:pt x="199" y="52"/>
                  <a:pt x="204" y="65"/>
                </a:cubicBezTo>
                <a:cubicBezTo>
                  <a:pt x="210" y="78"/>
                  <a:pt x="212" y="92"/>
                  <a:pt x="212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04" name=""/>
          <p:cNvSpPr txBox="1"/>
          <p:nvPr/>
        </p:nvSpPr>
        <p:spPr>
          <a:xfrm>
            <a:off x="1234440" y="2487960"/>
            <a:ext cx="55234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rrf_k: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작을수록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1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위 가중치 큼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.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기본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50, RAG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에는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60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흔함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05" name=""/>
          <p:cNvSpPr/>
          <p:nvPr/>
        </p:nvSpPr>
        <p:spPr>
          <a:xfrm>
            <a:off x="1019160" y="3581280"/>
            <a:ext cx="76320" cy="76320"/>
          </a:xfrm>
          <a:custGeom>
            <a:avLst/>
            <a:gdLst/>
            <a:ahLst/>
            <a:rect l="0" t="0" r="r" b="b"/>
            <a:pathLst>
              <a:path w="212" h="212">
                <a:moveTo>
                  <a:pt x="212" y="107"/>
                </a:moveTo>
                <a:cubicBezTo>
                  <a:pt x="212" y="121"/>
                  <a:pt x="210" y="134"/>
                  <a:pt x="204" y="147"/>
                </a:cubicBezTo>
                <a:cubicBezTo>
                  <a:pt x="199" y="160"/>
                  <a:pt x="191" y="172"/>
                  <a:pt x="181" y="182"/>
                </a:cubicBezTo>
                <a:cubicBezTo>
                  <a:pt x="171" y="191"/>
                  <a:pt x="160" y="199"/>
                  <a:pt x="147" y="204"/>
                </a:cubicBezTo>
                <a:cubicBezTo>
                  <a:pt x="134" y="210"/>
                  <a:pt x="120" y="212"/>
                  <a:pt x="106" y="212"/>
                </a:cubicBezTo>
                <a:cubicBezTo>
                  <a:pt x="92" y="212"/>
                  <a:pt x="79" y="210"/>
                  <a:pt x="66" y="204"/>
                </a:cubicBezTo>
                <a:cubicBezTo>
                  <a:pt x="53" y="199"/>
                  <a:pt x="41" y="191"/>
                  <a:pt x="32" y="182"/>
                </a:cubicBezTo>
                <a:cubicBezTo>
                  <a:pt x="22" y="172"/>
                  <a:pt x="13" y="160"/>
                  <a:pt x="8" y="147"/>
                </a:cubicBezTo>
                <a:cubicBezTo>
                  <a:pt x="2" y="134"/>
                  <a:pt x="0" y="121"/>
                  <a:pt x="0" y="107"/>
                </a:cubicBezTo>
                <a:cubicBezTo>
                  <a:pt x="0" y="93"/>
                  <a:pt x="2" y="79"/>
                  <a:pt x="8" y="65"/>
                </a:cubicBezTo>
                <a:cubicBezTo>
                  <a:pt x="13" y="52"/>
                  <a:pt x="22" y="41"/>
                  <a:pt x="32" y="31"/>
                </a:cubicBezTo>
                <a:cubicBezTo>
                  <a:pt x="41" y="21"/>
                  <a:pt x="53" y="13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3"/>
                  <a:pt x="171" y="21"/>
                  <a:pt x="181" y="31"/>
                </a:cubicBezTo>
                <a:cubicBezTo>
                  <a:pt x="191" y="41"/>
                  <a:pt x="199" y="52"/>
                  <a:pt x="204" y="65"/>
                </a:cubicBezTo>
                <a:cubicBezTo>
                  <a:pt x="210" y="79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06" name=""/>
          <p:cNvSpPr txBox="1"/>
          <p:nvPr/>
        </p:nvSpPr>
        <p:spPr>
          <a:xfrm>
            <a:off x="1234440" y="2954880"/>
            <a:ext cx="678168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full_text_weight / semantic_weight: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도메인 따라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0.5~2.0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범위 실험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07" name=""/>
          <p:cNvSpPr/>
          <p:nvPr/>
        </p:nvSpPr>
        <p:spPr>
          <a:xfrm>
            <a:off x="1019160" y="404784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7"/>
                </a:moveTo>
                <a:cubicBezTo>
                  <a:pt x="212" y="121"/>
                  <a:pt x="210" y="135"/>
                  <a:pt x="204" y="148"/>
                </a:cubicBezTo>
                <a:cubicBezTo>
                  <a:pt x="199" y="161"/>
                  <a:pt x="191" y="172"/>
                  <a:pt x="181" y="182"/>
                </a:cubicBezTo>
                <a:cubicBezTo>
                  <a:pt x="171" y="192"/>
                  <a:pt x="160" y="200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200"/>
                  <a:pt x="41" y="192"/>
                  <a:pt x="32" y="182"/>
                </a:cubicBezTo>
                <a:cubicBezTo>
                  <a:pt x="22" y="172"/>
                  <a:pt x="13" y="161"/>
                  <a:pt x="8" y="148"/>
                </a:cubicBezTo>
                <a:cubicBezTo>
                  <a:pt x="2" y="135"/>
                  <a:pt x="0" y="121"/>
                  <a:pt x="0" y="107"/>
                </a:cubicBezTo>
                <a:cubicBezTo>
                  <a:pt x="0" y="93"/>
                  <a:pt x="2" y="80"/>
                  <a:pt x="8" y="67"/>
                </a:cubicBezTo>
                <a:cubicBezTo>
                  <a:pt x="13" y="54"/>
                  <a:pt x="22" y="41"/>
                  <a:pt x="32" y="31"/>
                </a:cubicBezTo>
                <a:cubicBezTo>
                  <a:pt x="41" y="21"/>
                  <a:pt x="53" y="14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4"/>
                  <a:pt x="171" y="21"/>
                  <a:pt x="181" y="31"/>
                </a:cubicBezTo>
                <a:cubicBezTo>
                  <a:pt x="191" y="41"/>
                  <a:pt x="199" y="54"/>
                  <a:pt x="204" y="67"/>
                </a:cubicBezTo>
                <a:cubicBezTo>
                  <a:pt x="210" y="80"/>
                  <a:pt x="212" y="93"/>
                  <a:pt x="212" y="107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08" name=""/>
          <p:cNvSpPr txBox="1"/>
          <p:nvPr/>
        </p:nvSpPr>
        <p:spPr>
          <a:xfrm>
            <a:off x="1234440" y="3430800"/>
            <a:ext cx="603792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hnsw.ef_search: 40 → 100 → 200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단계로 올리며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recall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측정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09" name=""/>
          <p:cNvSpPr/>
          <p:nvPr/>
        </p:nvSpPr>
        <p:spPr>
          <a:xfrm>
            <a:off x="1019160" y="452412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6"/>
                </a:moveTo>
                <a:cubicBezTo>
                  <a:pt x="212" y="120"/>
                  <a:pt x="210" y="134"/>
                  <a:pt x="204" y="147"/>
                </a:cubicBezTo>
                <a:cubicBezTo>
                  <a:pt x="199" y="160"/>
                  <a:pt x="191" y="171"/>
                  <a:pt x="181" y="181"/>
                </a:cubicBezTo>
                <a:cubicBezTo>
                  <a:pt x="171" y="191"/>
                  <a:pt x="160" y="198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198"/>
                  <a:pt x="41" y="191"/>
                  <a:pt x="32" y="181"/>
                </a:cubicBezTo>
                <a:cubicBezTo>
                  <a:pt x="22" y="171"/>
                  <a:pt x="13" y="160"/>
                  <a:pt x="8" y="147"/>
                </a:cubicBezTo>
                <a:cubicBezTo>
                  <a:pt x="2" y="134"/>
                  <a:pt x="0" y="120"/>
                  <a:pt x="0" y="106"/>
                </a:cubicBezTo>
                <a:cubicBezTo>
                  <a:pt x="0" y="92"/>
                  <a:pt x="2" y="79"/>
                  <a:pt x="8" y="66"/>
                </a:cubicBezTo>
                <a:cubicBezTo>
                  <a:pt x="13" y="53"/>
                  <a:pt x="22" y="41"/>
                  <a:pt x="32" y="31"/>
                </a:cubicBezTo>
                <a:cubicBezTo>
                  <a:pt x="41" y="21"/>
                  <a:pt x="53" y="14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4"/>
                  <a:pt x="171" y="21"/>
                  <a:pt x="181" y="31"/>
                </a:cubicBezTo>
                <a:cubicBezTo>
                  <a:pt x="191" y="41"/>
                  <a:pt x="199" y="53"/>
                  <a:pt x="204" y="66"/>
                </a:cubicBezTo>
                <a:cubicBezTo>
                  <a:pt x="210" y="79"/>
                  <a:pt x="212" y="92"/>
                  <a:pt x="212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10" name=""/>
          <p:cNvSpPr txBox="1"/>
          <p:nvPr/>
        </p:nvSpPr>
        <p:spPr>
          <a:xfrm>
            <a:off x="1234440" y="3897720"/>
            <a:ext cx="780336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HNSW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파라미터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: m=16, ef_construction=64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가 출발점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,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정확도 부족하면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m=32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11" name=""/>
          <p:cNvSpPr/>
          <p:nvPr/>
        </p:nvSpPr>
        <p:spPr>
          <a:xfrm>
            <a:off x="1019160" y="5000400"/>
            <a:ext cx="76320" cy="76680"/>
          </a:xfrm>
          <a:custGeom>
            <a:avLst/>
            <a:gdLst/>
            <a:ahLst/>
            <a:rect l="0" t="0" r="r" b="b"/>
            <a:pathLst>
              <a:path w="212" h="213">
                <a:moveTo>
                  <a:pt x="212" y="106"/>
                </a:moveTo>
                <a:cubicBezTo>
                  <a:pt x="212" y="120"/>
                  <a:pt x="210" y="133"/>
                  <a:pt x="204" y="147"/>
                </a:cubicBezTo>
                <a:cubicBezTo>
                  <a:pt x="199" y="160"/>
                  <a:pt x="191" y="172"/>
                  <a:pt x="181" y="182"/>
                </a:cubicBezTo>
                <a:cubicBezTo>
                  <a:pt x="171" y="192"/>
                  <a:pt x="160" y="199"/>
                  <a:pt x="147" y="205"/>
                </a:cubicBezTo>
                <a:cubicBezTo>
                  <a:pt x="134" y="210"/>
                  <a:pt x="120" y="213"/>
                  <a:pt x="106" y="213"/>
                </a:cubicBezTo>
                <a:cubicBezTo>
                  <a:pt x="92" y="213"/>
                  <a:pt x="79" y="210"/>
                  <a:pt x="66" y="205"/>
                </a:cubicBezTo>
                <a:cubicBezTo>
                  <a:pt x="53" y="199"/>
                  <a:pt x="41" y="192"/>
                  <a:pt x="32" y="182"/>
                </a:cubicBezTo>
                <a:cubicBezTo>
                  <a:pt x="22" y="172"/>
                  <a:pt x="13" y="160"/>
                  <a:pt x="8" y="147"/>
                </a:cubicBezTo>
                <a:cubicBezTo>
                  <a:pt x="2" y="133"/>
                  <a:pt x="0" y="120"/>
                  <a:pt x="0" y="106"/>
                </a:cubicBezTo>
                <a:cubicBezTo>
                  <a:pt x="0" y="92"/>
                  <a:pt x="2" y="78"/>
                  <a:pt x="8" y="65"/>
                </a:cubicBezTo>
                <a:cubicBezTo>
                  <a:pt x="13" y="52"/>
                  <a:pt x="22" y="41"/>
                  <a:pt x="32" y="31"/>
                </a:cubicBezTo>
                <a:cubicBezTo>
                  <a:pt x="41" y="21"/>
                  <a:pt x="53" y="14"/>
                  <a:pt x="66" y="8"/>
                </a:cubicBezTo>
                <a:cubicBezTo>
                  <a:pt x="79" y="3"/>
                  <a:pt x="92" y="0"/>
                  <a:pt x="106" y="0"/>
                </a:cubicBezTo>
                <a:cubicBezTo>
                  <a:pt x="120" y="0"/>
                  <a:pt x="134" y="3"/>
                  <a:pt x="147" y="8"/>
                </a:cubicBezTo>
                <a:cubicBezTo>
                  <a:pt x="160" y="14"/>
                  <a:pt x="171" y="21"/>
                  <a:pt x="181" y="31"/>
                </a:cubicBezTo>
                <a:cubicBezTo>
                  <a:pt x="191" y="41"/>
                  <a:pt x="199" y="52"/>
                  <a:pt x="204" y="65"/>
                </a:cubicBezTo>
                <a:cubicBezTo>
                  <a:pt x="210" y="78"/>
                  <a:pt x="212" y="92"/>
                  <a:pt x="212" y="106"/>
                </a:cubicBezTo>
                <a:close/>
              </a:path>
            </a:pathLst>
          </a:custGeom>
          <a:solidFill>
            <a:srgbClr val="7C5CFF"/>
          </a:solidFill>
          <a:ln w="0">
            <a:noFill/>
          </a:ln>
        </p:spPr>
        <p:txBody>
          <a:bodyPr lIns="0" tIns="0" rIns="0" bIns="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나눔고딕"/>
            </a:endParaRPr>
          </a:p>
        </p:txBody>
      </p:sp>
      <p:sp>
        <p:nvSpPr>
          <p:cNvPr id="4512" name=""/>
          <p:cNvSpPr txBox="1"/>
          <p:nvPr/>
        </p:nvSpPr>
        <p:spPr>
          <a:xfrm>
            <a:off x="1234440" y="4374000"/>
            <a:ext cx="833400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websearch_to_tsquery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는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""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인용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/-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제외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/OR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같은 검색 문법 지원 — 사용자 입력에 안전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13" name=""/>
          <p:cNvSpPr txBox="1"/>
          <p:nvPr/>
        </p:nvSpPr>
        <p:spPr>
          <a:xfrm>
            <a:off x="1234440" y="4850280"/>
            <a:ext cx="7134840" cy="33264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다국어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: to_tsvector('english', ...)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을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'simple'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또는 </a:t>
            </a:r>
            <a:r>
              <a:rPr lang="en-US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unaccent </a:t>
            </a:r>
            <a:r>
              <a:rPr lang="ko-KR" sz="1950" b="0" u="none" strike="noStrike">
                <a:solidFill>
                  <a:srgbClr val="F6F7FB"/>
                </a:solidFill>
                <a:effectLst/>
                <a:uFillTx/>
                <a:latin typeface="PretendardVariable"/>
                <a:ea typeface="PretendardVariable"/>
              </a:rPr>
              <a:t>확장과 조합</a:t>
            </a:r>
            <a:endParaRPr lang="en-US" sz="195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14" name=""/>
          <p:cNvSpPr txBox="1"/>
          <p:nvPr/>
        </p:nvSpPr>
        <p:spPr>
          <a:xfrm>
            <a:off x="914400" y="6314040"/>
            <a:ext cx="5398560" cy="20448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Supabase Hybrid Search vs Python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벡터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DB 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종합 쿡북 — 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RRF·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인덱싱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메모리</a:t>
            </a:r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·</a:t>
            </a:r>
            <a:r>
              <a:rPr lang="ko-KR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보안까지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  <p:sp>
        <p:nvSpPr>
          <p:cNvPr id="4515" name=""/>
          <p:cNvSpPr txBox="1"/>
          <p:nvPr/>
        </p:nvSpPr>
        <p:spPr>
          <a:xfrm>
            <a:off x="11186640" y="6314040"/>
            <a:ext cx="153000" cy="153000"/>
          </a:xfrm>
          <a:prstGeom prst="rect">
            <a:avLst/>
          </a:prstGeom>
          <a:noFill/>
          <a:ln w="0">
            <a:noFill/>
          </a:ln>
        </p:spPr>
        <p:txBody>
          <a:bodyPr wrap="none" lIns="0" tIns="0" rIns="0" bIns="0" anchor="t">
            <a:spAutoFit/>
          </a:bodyPr>
          <a:p>
            <a:pPr/>
            <a:r>
              <a:rPr lang="en-US" sz="1200" b="0" u="none" strike="noStrike">
                <a:solidFill>
                  <a:srgbClr val="9AA3B2"/>
                </a:solidFill>
                <a:effectLst/>
                <a:uFillTx/>
                <a:latin typeface="PretendardVariable"/>
                <a:ea typeface="PretendardVariable"/>
              </a:rPr>
              <a:t>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나눔고딕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LibreOffice/26.2.3.2$MacOSX_AARCH64 LibreOffice_project/70e089b17412e4cb7773e41413306b17a2328c34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ko-KR</dc:language>
  <cp:lastModifiedBy/>
  <cp:revision>0</cp:revision>
  <dc:subject/>
  <dc:title/>
</cp:coreProperties>
</file>